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sldIdLst>
    <p:sldId id="256" r:id="rId2"/>
    <p:sldId id="277" r:id="rId3"/>
    <p:sldId id="298" r:id="rId4"/>
    <p:sldId id="278" r:id="rId5"/>
    <p:sldId id="301" r:id="rId6"/>
    <p:sldId id="279" r:id="rId7"/>
    <p:sldId id="280" r:id="rId8"/>
    <p:sldId id="281" r:id="rId9"/>
    <p:sldId id="261" r:id="rId10"/>
    <p:sldId id="282" r:id="rId11"/>
    <p:sldId id="284" r:id="rId12"/>
    <p:sldId id="299" r:id="rId13"/>
    <p:sldId id="285" r:id="rId14"/>
    <p:sldId id="286" r:id="rId15"/>
    <p:sldId id="288" r:id="rId16"/>
    <p:sldId id="289" r:id="rId17"/>
    <p:sldId id="290" r:id="rId18"/>
    <p:sldId id="291" r:id="rId19"/>
    <p:sldId id="292" r:id="rId20"/>
    <p:sldId id="297" r:id="rId21"/>
    <p:sldId id="295" r:id="rId22"/>
    <p:sldId id="296" r:id="rId23"/>
  </p:sldIdLst>
  <p:sldSz cx="12192000" cy="6858000"/>
  <p:notesSz cx="6858000" cy="9144000"/>
  <p:defaultTextStyle>
    <a:lvl1pPr algn="ctr" defTabSz="488974">
      <a:defRPr sz="3500">
        <a:latin typeface="Gill Sans"/>
        <a:ea typeface="Gill Sans"/>
        <a:cs typeface="Gill Sans"/>
        <a:sym typeface="Gill Sans"/>
      </a:defRPr>
    </a:lvl1pPr>
    <a:lvl2pPr algn="ctr" defTabSz="488974">
      <a:defRPr sz="3500">
        <a:latin typeface="Gill Sans"/>
        <a:ea typeface="Gill Sans"/>
        <a:cs typeface="Gill Sans"/>
        <a:sym typeface="Gill Sans"/>
      </a:defRPr>
    </a:lvl2pPr>
    <a:lvl3pPr algn="ctr" defTabSz="488974">
      <a:defRPr sz="3500">
        <a:latin typeface="Gill Sans"/>
        <a:ea typeface="Gill Sans"/>
        <a:cs typeface="Gill Sans"/>
        <a:sym typeface="Gill Sans"/>
      </a:defRPr>
    </a:lvl3pPr>
    <a:lvl4pPr algn="ctr" defTabSz="488974">
      <a:defRPr sz="3500">
        <a:latin typeface="Gill Sans"/>
        <a:ea typeface="Gill Sans"/>
        <a:cs typeface="Gill Sans"/>
        <a:sym typeface="Gill Sans"/>
      </a:defRPr>
    </a:lvl4pPr>
    <a:lvl5pPr algn="ctr" defTabSz="488974">
      <a:defRPr sz="3500">
        <a:latin typeface="Gill Sans"/>
        <a:ea typeface="Gill Sans"/>
        <a:cs typeface="Gill Sans"/>
        <a:sym typeface="Gill Sans"/>
      </a:defRPr>
    </a:lvl5pPr>
    <a:lvl6pPr algn="ctr" defTabSz="488974">
      <a:defRPr sz="3500">
        <a:latin typeface="Gill Sans"/>
        <a:ea typeface="Gill Sans"/>
        <a:cs typeface="Gill Sans"/>
        <a:sym typeface="Gill Sans"/>
      </a:defRPr>
    </a:lvl6pPr>
    <a:lvl7pPr algn="ctr" defTabSz="488974">
      <a:defRPr sz="3500">
        <a:latin typeface="Gill Sans"/>
        <a:ea typeface="Gill Sans"/>
        <a:cs typeface="Gill Sans"/>
        <a:sym typeface="Gill Sans"/>
      </a:defRPr>
    </a:lvl7pPr>
    <a:lvl8pPr algn="ctr" defTabSz="488974">
      <a:defRPr sz="3500">
        <a:latin typeface="Gill Sans"/>
        <a:ea typeface="Gill Sans"/>
        <a:cs typeface="Gill Sans"/>
        <a:sym typeface="Gill Sans"/>
      </a:defRPr>
    </a:lvl8pPr>
    <a:lvl9pPr algn="ctr" defTabSz="488974">
      <a:defRPr sz="3500">
        <a:latin typeface="Gill Sans"/>
        <a:ea typeface="Gill Sans"/>
        <a:cs typeface="Gill Sans"/>
        <a:sym typeface="Gill San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5B948"/>
    <a:srgbClr val="FAE232"/>
    <a:srgbClr val="00A2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DFFF"/>
          </a:solidFill>
        </a:fill>
      </a:tcStyle>
    </a:wholeTbl>
    <a:band2H>
      <a:tcTxStyle/>
      <a:tcStyle>
        <a:tcBdr/>
        <a:fill>
          <a:solidFill>
            <a:srgbClr val="E6F0FF"/>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2FF"/>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2FF"/>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00A2FF"/>
          </a:solidFill>
        </a:fill>
      </a:tcStyle>
    </a:firstRow>
  </a:tblStyle>
  <a:tblStyle styleId="{C7B018BB-80A7-4F77-B60F-C8B233D01FF8}"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1F0CC"/>
          </a:solidFill>
        </a:fill>
      </a:tcStyle>
    </a:wholeTbl>
    <a:band2H>
      <a:tcTxStyle/>
      <a:tcStyle>
        <a:tcBdr/>
        <a:fill>
          <a:solidFill>
            <a:srgbClr val="EAF8E7"/>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1D836"/>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1D836"/>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61D836"/>
          </a:solidFill>
        </a:fill>
      </a:tcStyle>
    </a:firstRow>
  </a:tblStyle>
  <a:tblStyle styleId="{EEE7283C-3CF3-47DC-8721-378D4A62B228}"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F9D1E1"/>
          </a:solidFill>
        </a:fill>
      </a:tcStyle>
    </a:wholeTbl>
    <a:band2H>
      <a:tcTxStyle/>
      <a:tcStyle>
        <a:tcBdr/>
        <a:fill>
          <a:solidFill>
            <a:srgbClr val="FCE9F0"/>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5FA7"/>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5FA7"/>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F5FA7"/>
          </a:solidFill>
        </a:fill>
      </a:tcStyle>
    </a:firstRow>
  </a:tblStyle>
  <a:tblStyle styleId="{CF821DB8-F4EB-4A41-A1BA-3FCAFE7338EE}" styleName="">
    <a:tblBg/>
    <a:wholeTbl>
      <a:tcTxStyle b="on" i="on">
        <a:font>
          <a:latin typeface="Gill Sans"/>
          <a:ea typeface="Gill Sans"/>
          <a:cs typeface="Gill Sans"/>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Gill Sans"/>
          <a:ea typeface="Gill Sans"/>
          <a:cs typeface="Gill Sans"/>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00A2FF"/>
          </a:solidFill>
        </a:fill>
      </a:tcStyle>
    </a:firstCol>
    <a:lastRow>
      <a:tcTxStyle b="on" i="on">
        <a:font>
          <a:latin typeface="Gill Sans"/>
          <a:ea typeface="Gill Sans"/>
          <a:cs typeface="Gill Sans"/>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Gill Sans"/>
          <a:ea typeface="Gill Sans"/>
          <a:cs typeface="Gill Sans"/>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00A2FF"/>
          </a:solidFill>
        </a:fill>
      </a:tcStyle>
    </a:firstRow>
  </a:tblStyle>
  <a:tblStyle styleId="{33BA23B1-9221-436E-865A-0063620EA4FD}" styleName="">
    <a:tblBg/>
    <a:wholeTbl>
      <a:tcTxStyle b="on" i="on">
        <a:font>
          <a:latin typeface="Gill Sans"/>
          <a:ea typeface="Gill Sans"/>
          <a:cs typeface="Gill Sans"/>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Gill Sans"/>
          <a:ea typeface="Gill Sans"/>
          <a:cs typeface="Gill Sans"/>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Gill Sans"/>
          <a:ea typeface="Gill Sans"/>
          <a:cs typeface="Gill Sans"/>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14"/>
    <p:restoredTop sz="50623" autoAdjust="0"/>
  </p:normalViewPr>
  <p:slideViewPr>
    <p:cSldViewPr snapToGrid="0" snapToObjects="1">
      <p:cViewPr varScale="1">
        <p:scale>
          <a:sx n="41" d="100"/>
          <a:sy n="41" d="100"/>
        </p:scale>
        <p:origin x="1339" y="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0" name="Shape 50"/>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51" name="Shape 51"/>
          <p:cNvSpPr>
            <a:spLocks noGrp="1"/>
          </p:cNvSpPr>
          <p:nvPr>
            <p:ph type="body" sz="quarter" idx="1"/>
          </p:nvPr>
        </p:nvSpPr>
        <p:spPr>
          <a:xfrm>
            <a:off x="914400" y="4343400"/>
            <a:ext cx="5029200" cy="4114800"/>
          </a:xfrm>
          <a:prstGeom prst="rect">
            <a:avLst/>
          </a:prstGeom>
        </p:spPr>
        <p:txBody>
          <a:bodyPr/>
          <a:lstStyle/>
          <a:p>
            <a:pPr lvl="0"/>
            <a:endParaRPr/>
          </a:p>
        </p:txBody>
      </p:sp>
    </p:spTree>
  </p:cSld>
  <p:clrMap bg1="lt1" tx1="dk1" bg2="lt2" tx2="dk2" accent1="accent1" accent2="accent2" accent3="accent3" accent4="accent4" accent5="accent5" accent6="accent6" hlink="hlink" folHlink="folHlink"/>
  <p:notesStyle>
    <a:lvl1pPr defTabSz="457200">
      <a:lnSpc>
        <a:spcPct val="125000"/>
      </a:lnSpc>
      <a:defRPr sz="2400">
        <a:latin typeface="+mj-lt"/>
        <a:ea typeface="+mj-ea"/>
        <a:cs typeface="+mj-cs"/>
        <a:sym typeface="Avenir Roman"/>
      </a:defRPr>
    </a:lvl1pPr>
    <a:lvl2pPr indent="228600" defTabSz="457200">
      <a:lnSpc>
        <a:spcPct val="125000"/>
      </a:lnSpc>
      <a:defRPr sz="2400">
        <a:latin typeface="+mj-lt"/>
        <a:ea typeface="+mj-ea"/>
        <a:cs typeface="+mj-cs"/>
        <a:sym typeface="Avenir Roman"/>
      </a:defRPr>
    </a:lvl2pPr>
    <a:lvl3pPr indent="457200" defTabSz="457200">
      <a:lnSpc>
        <a:spcPct val="125000"/>
      </a:lnSpc>
      <a:defRPr sz="2400">
        <a:latin typeface="+mj-lt"/>
        <a:ea typeface="+mj-ea"/>
        <a:cs typeface="+mj-cs"/>
        <a:sym typeface="Avenir Roman"/>
      </a:defRPr>
    </a:lvl3pPr>
    <a:lvl4pPr indent="685800" defTabSz="457200">
      <a:lnSpc>
        <a:spcPct val="125000"/>
      </a:lnSpc>
      <a:defRPr sz="2400">
        <a:latin typeface="+mj-lt"/>
        <a:ea typeface="+mj-ea"/>
        <a:cs typeface="+mj-cs"/>
        <a:sym typeface="Avenir Roman"/>
      </a:defRPr>
    </a:lvl4pPr>
    <a:lvl5pPr indent="914400" defTabSz="457200">
      <a:lnSpc>
        <a:spcPct val="125000"/>
      </a:lnSpc>
      <a:defRPr sz="2400">
        <a:latin typeface="+mj-lt"/>
        <a:ea typeface="+mj-ea"/>
        <a:cs typeface="+mj-cs"/>
        <a:sym typeface="Avenir Roman"/>
      </a:defRPr>
    </a:lvl5pPr>
    <a:lvl6pPr indent="1143000" defTabSz="457200">
      <a:lnSpc>
        <a:spcPct val="125000"/>
      </a:lnSpc>
      <a:defRPr sz="2400">
        <a:latin typeface="+mj-lt"/>
        <a:ea typeface="+mj-ea"/>
        <a:cs typeface="+mj-cs"/>
        <a:sym typeface="Avenir Roman"/>
      </a:defRPr>
    </a:lvl6pPr>
    <a:lvl7pPr indent="1371600" defTabSz="457200">
      <a:lnSpc>
        <a:spcPct val="125000"/>
      </a:lnSpc>
      <a:defRPr sz="2400">
        <a:latin typeface="+mj-lt"/>
        <a:ea typeface="+mj-ea"/>
        <a:cs typeface="+mj-cs"/>
        <a:sym typeface="Avenir Roman"/>
      </a:defRPr>
    </a:lvl7pPr>
    <a:lvl8pPr indent="1600200" defTabSz="457200">
      <a:lnSpc>
        <a:spcPct val="125000"/>
      </a:lnSpc>
      <a:defRPr sz="2400">
        <a:latin typeface="+mj-lt"/>
        <a:ea typeface="+mj-ea"/>
        <a:cs typeface="+mj-cs"/>
        <a:sym typeface="Avenir Roman"/>
      </a:defRPr>
    </a:lvl8pPr>
    <a:lvl9pPr indent="1828800" defTabSz="457200">
      <a:lnSpc>
        <a:spcPct val="125000"/>
      </a:lnSpc>
      <a:defRPr sz="2400">
        <a:latin typeface="+mj-lt"/>
        <a:ea typeface="+mj-ea"/>
        <a:cs typeface="+mj-cs"/>
        <a:sym typeface="Avenir Roman"/>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mailto:wb@na.org"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na.org/conference"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Shape 57"/>
          <p:cNvSpPr>
            <a:spLocks noGrp="1" noRot="1" noChangeAspect="1"/>
          </p:cNvSpPr>
          <p:nvPr>
            <p:ph type="sldImg"/>
          </p:nvPr>
        </p:nvSpPr>
        <p:spPr>
          <a:xfrm>
            <a:off x="381000" y="685800"/>
            <a:ext cx="6096000" cy="3429000"/>
          </a:xfrm>
          <a:prstGeom prst="rect">
            <a:avLst/>
          </a:prstGeom>
        </p:spPr>
        <p:txBody>
          <a:bodyPr/>
          <a:lstStyle/>
          <a:p>
            <a:pPr lvl="0"/>
            <a:endParaRPr/>
          </a:p>
        </p:txBody>
      </p:sp>
      <p:sp>
        <p:nvSpPr>
          <p:cNvPr id="58" name="Shape 58"/>
          <p:cNvSpPr>
            <a:spLocks noGrp="1"/>
          </p:cNvSpPr>
          <p:nvPr>
            <p:ph type="body" sz="quarter" idx="1"/>
          </p:nvPr>
        </p:nvSpPr>
        <p:spPr>
          <a:prstGeom prst="rect">
            <a:avLst/>
          </a:prstGeom>
        </p:spPr>
        <p:txBody>
          <a:bodyPr/>
          <a:lstStyle/>
          <a:p>
            <a:pPr lvl="0" defTabSz="488974">
              <a:lnSpc>
                <a:spcPct val="100000"/>
              </a:lnSpc>
              <a:defRPr sz="1800"/>
            </a:pPr>
            <a:r>
              <a:rPr dirty="0">
                <a:latin typeface="Lucida Grande"/>
                <a:ea typeface="Lucida Grande"/>
                <a:cs typeface="Lucida Grande"/>
                <a:sym typeface="Lucida Grande"/>
              </a:rPr>
              <a:t>Future of the World Service Conference</a:t>
            </a:r>
          </a:p>
          <a:p>
            <a:pPr lvl="0" defTabSz="488974">
              <a:lnSpc>
                <a:spcPct val="100000"/>
              </a:lnSpc>
              <a:defRPr sz="1800"/>
            </a:pPr>
            <a:r>
              <a:rPr sz="2000" dirty="0">
                <a:latin typeface="Lucida Grande"/>
                <a:ea typeface="Lucida Grande"/>
                <a:cs typeface="Lucida Grande"/>
                <a:sym typeface="Lucida Grande"/>
              </a:rPr>
              <a:t>The World Board is recommending the first pieces of the road to a </a:t>
            </a:r>
            <a:r>
              <a:rPr lang="en-US" sz="2000" dirty="0">
                <a:latin typeface="Lucida Grande"/>
                <a:ea typeface="Lucida Grande"/>
                <a:cs typeface="Lucida Grande"/>
                <a:sym typeface="Lucida Grande"/>
              </a:rPr>
              <a:t>c</a:t>
            </a:r>
            <a:r>
              <a:rPr sz="2000" dirty="0">
                <a:latin typeface="Lucida Grande"/>
                <a:ea typeface="Lucida Grande"/>
                <a:cs typeface="Lucida Grande"/>
                <a:sym typeface="Lucida Grande"/>
              </a:rPr>
              <a:t>onference that is more effective and sustainable.</a:t>
            </a:r>
            <a:endParaRPr dirty="0">
              <a:latin typeface="Lucida Grande"/>
              <a:ea typeface="Lucida Grande"/>
              <a:cs typeface="Lucida Grande"/>
              <a:sym typeface="Lucida Grande"/>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b="1" dirty="0">
                <a:latin typeface="Lucida Grande"/>
                <a:ea typeface="Lucida Grande"/>
                <a:cs typeface="Lucida Grande"/>
                <a:sym typeface="Lucida Grande"/>
              </a:rPr>
              <a:t>One question the board has been asked a lot is…  </a:t>
            </a: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Don’t we need to know more about what a three-year cycle will look like in order to make a decision?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board, conference participants and, to some degree, the Fellowship have talked for many years before the pandemic about how to improve the effectiveness of the WSC and use our limited resources more strategically. If our historical experience is any measure, discussion alone would not leave the conference in a substantially different place in 2025. In NA, we often learn by doing. In recovery, we are used to taking one step at a time.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WSC is currently in the midst of a three-year cycle because of global health and economic circumstances. Adapting to the conditions of the pandemic has often been very difficult, but it has also increased our capacity to imagine a different future.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Future of the WSC June 2022 report found at www.na.org/conference answers many of the questions the board has been asked so far.</a:t>
            </a:r>
          </a:p>
        </p:txBody>
      </p:sp>
    </p:spTree>
    <p:extLst>
      <p:ext uri="{BB962C8B-B14F-4D97-AF65-F5344CB8AC3E}">
        <p14:creationId xmlns:p14="http://schemas.microsoft.com/office/powerpoint/2010/main" val="2053173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b="1" dirty="0">
                <a:latin typeface="Lucida Grande"/>
                <a:ea typeface="Lucida Grande"/>
                <a:cs typeface="Lucida Grande"/>
                <a:sym typeface="Lucida Grande"/>
              </a:rPr>
              <a:t>We never imagined being able to do what we have done in the last 3 years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We learned that we can meet online as a conference and we can make decisions virtually.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Utilize surveys and </a:t>
            </a:r>
            <a:r>
              <a:rPr lang="en-US" sz="2400" dirty="0" err="1">
                <a:latin typeface="Lucida Grande"/>
                <a:ea typeface="Lucida Grande"/>
                <a:cs typeface="Lucida Grande"/>
                <a:sym typeface="Lucida Grande"/>
              </a:rPr>
              <a:t>epolls</a:t>
            </a:r>
            <a:r>
              <a:rPr lang="en-US" sz="2400" dirty="0">
                <a:latin typeface="Lucida Grande"/>
                <a:ea typeface="Lucida Grande"/>
                <a:cs typeface="Lucida Grande"/>
                <a:sym typeface="Lucida Grande"/>
              </a:rPr>
              <a:t> so the conference can take care of business before and after they meet.</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Communication among conference participants, including the board, is more robust than ever in our history and that will continue. We have conference participant web meetings every other month. The board sends CPs more frequent email updates than ever before, and participants have access to detailed financial updates every two months.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Hold quarterly open webinars on topics important to the Fellowship</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Publish more translated material than ever, and get caught up on posting already published IPs and booklets in 56 languages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Finish a book project, accomplishing workgroup tasks virtually that we typically do in-person</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Launch two Instagram accounts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Upgrade our database</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Build consensus on ideas about virtual meetings and material to support them through open surveys, web meetings, and discussions with conference participants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Forge agreements to load NA literature on inmate tablets in a number of places and are working on more</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Hold a six-month Fellowship review for the first change to the Fellowship Intellectual Property Trust, which was to add zonal delegates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Post audio versions of the Basic Text for free streaming in seven languages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Because of the extended time between in-person WSCs, we’ve been able to focus more attention on work that directly carries the message to the addict who still suffers. And that’s with greatly reduced staffing levels.</a:t>
            </a:r>
          </a:p>
          <a:p>
            <a:pPr lvl="0">
              <a:defRPr sz="1800"/>
            </a:pPr>
            <a:endParaRPr lang="en-US" sz="2400" dirty="0">
              <a:latin typeface="Lucida Grande"/>
              <a:ea typeface="Lucida Grande"/>
              <a:cs typeface="Lucida Grande"/>
              <a:sym typeface="Lucida Grande"/>
            </a:endParaRPr>
          </a:p>
          <a:p>
            <a:pPr lvl="0">
              <a:defRPr sz="1800"/>
            </a:pPr>
            <a:endParaRPr lang="en-US" sz="2400" dirty="0">
              <a:latin typeface="Lucida Grande"/>
              <a:ea typeface="Lucida Grande"/>
              <a:cs typeface="Lucida Grande"/>
              <a:sym typeface="Lucida Grande"/>
            </a:endParaRPr>
          </a:p>
        </p:txBody>
      </p:sp>
    </p:spTree>
    <p:extLst>
      <p:ext uri="{BB962C8B-B14F-4D97-AF65-F5344CB8AC3E}">
        <p14:creationId xmlns:p14="http://schemas.microsoft.com/office/powerpoint/2010/main" val="23465769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b="1" dirty="0">
                <a:latin typeface="Lucida Grande"/>
                <a:ea typeface="Lucida Grande"/>
                <a:cs typeface="Lucida Grande"/>
                <a:sym typeface="Lucida Grande"/>
              </a:rPr>
              <a:t>NA World Services funds delegate travel, but over the last four in-person conferences that expense has decreased as more regions have begun funding their delegates.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From 2008 to 2018, the conference seated 22 regions and zones. </a:t>
            </a:r>
            <a:br>
              <a:rPr lang="en-US" sz="2400" dirty="0">
                <a:latin typeface="Lucida Grande"/>
                <a:ea typeface="Lucida Grande"/>
                <a:cs typeface="Lucida Grande"/>
                <a:sym typeface="Lucida Grande"/>
              </a:rPr>
            </a:br>
            <a:r>
              <a:rPr lang="en-US" sz="2400" dirty="0">
                <a:latin typeface="Lucida Grande"/>
                <a:ea typeface="Lucida Grande"/>
                <a:cs typeface="Lucida Grande"/>
                <a:sym typeface="Lucida Grande"/>
              </a:rPr>
              <a:t>That should translate to a 20% increase in travel funding over that time which clearly it did not. </a:t>
            </a:r>
          </a:p>
          <a:p>
            <a:pPr lvl="0">
              <a:defRPr sz="1800"/>
            </a:pPr>
            <a:endParaRPr lang="en-US" sz="2400" dirty="0">
              <a:latin typeface="Lucida Grande"/>
              <a:ea typeface="Lucida Grande"/>
              <a:cs typeface="Lucida Grande"/>
              <a:sym typeface="Lucida Grande"/>
            </a:endParaRPr>
          </a:p>
          <a:p>
            <a:pPr lvl="0">
              <a:defRPr sz="1800"/>
            </a:pPr>
            <a:r>
              <a:rPr lang="en-US" sz="2400" b="1" dirty="0">
                <a:latin typeface="Lucida Grande"/>
                <a:ea typeface="Lucida Grande"/>
                <a:cs typeface="Lucida Grande"/>
                <a:sym typeface="Lucida Grande"/>
              </a:rPr>
              <a:t>Gathering hundreds of people together in a conference room for a week is expensive. </a:t>
            </a:r>
            <a:br>
              <a:rPr lang="en-US" sz="2400" b="1" dirty="0">
                <a:latin typeface="Lucida Grande"/>
                <a:ea typeface="Lucida Grande"/>
                <a:cs typeface="Lucida Grande"/>
                <a:sym typeface="Lucida Grande"/>
              </a:rPr>
            </a:br>
            <a:r>
              <a:rPr lang="en-US" sz="2400" dirty="0">
                <a:latin typeface="Lucida Grande"/>
                <a:ea typeface="Lucida Grande"/>
                <a:cs typeface="Lucida Grande"/>
                <a:sym typeface="Lucida Grande"/>
              </a:rPr>
              <a:t>The cost of the conference room, the sound system, the electronics, the set up and break down of the room—there is no way to avoid a large expense in a group our size.</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In the past ten years, as the conference has grown, expenses such as risers and audio visual needs have increased, but delegate travel expense to NAWS has not. </a:t>
            </a:r>
          </a:p>
          <a:p>
            <a:endParaRPr lang="en-US" dirty="0"/>
          </a:p>
        </p:txBody>
      </p:sp>
    </p:spTree>
    <p:extLst>
      <p:ext uri="{BB962C8B-B14F-4D97-AF65-F5344CB8AC3E}">
        <p14:creationId xmlns:p14="http://schemas.microsoft.com/office/powerpoint/2010/main" val="23170255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The data tells the fundamentals of the story—that talking about the cost of the WSC and the possibility for regions to fund their delegates has made a difference.</a:t>
            </a:r>
          </a:p>
          <a:p>
            <a:pPr lvl="0">
              <a:defRPr sz="1800"/>
            </a:pPr>
            <a:endParaRPr lang="en-US" sz="2400" dirty="0">
              <a:latin typeface="Lucida Grande"/>
              <a:ea typeface="Lucida Grande"/>
              <a:cs typeface="Lucida Grande"/>
              <a:sym typeface="Lucida Grande"/>
            </a:endParaRPr>
          </a:p>
          <a:p>
            <a:pPr lvl="0">
              <a:defRPr sz="1800"/>
            </a:pPr>
            <a:r>
              <a:rPr lang="en-US" sz="2400" b="1" dirty="0">
                <a:latin typeface="Lucida Grande"/>
                <a:ea typeface="Lucida Grande"/>
                <a:cs typeface="Lucida Grande"/>
                <a:sym typeface="Lucida Grande"/>
              </a:rPr>
              <a:t>Delegate travel is made up of hotel, meal, and travel expenses. </a:t>
            </a:r>
          </a:p>
          <a:p>
            <a:pPr marL="160421" lvl="0" indent="-160421">
              <a:buSzPct val="100000"/>
              <a:buChar char="•"/>
              <a:defRPr sz="1800"/>
            </a:pPr>
            <a:r>
              <a:rPr lang="en-US" sz="2400" dirty="0">
                <a:latin typeface="Lucida Grande"/>
                <a:ea typeface="Lucida Grande"/>
                <a:cs typeface="Lucida Grande"/>
                <a:sym typeface="Lucida Grande"/>
              </a:rPr>
              <a:t>Each of these three categories is roughly one-third of the total expenses, with minor variances from conference to conference. </a:t>
            </a:r>
          </a:p>
          <a:p>
            <a:pPr lvl="0">
              <a:defRPr sz="1800"/>
            </a:pPr>
            <a:endParaRPr lang="en-US" sz="2400" dirty="0">
              <a:latin typeface="Lucida Grande"/>
              <a:ea typeface="Lucida Grande"/>
              <a:cs typeface="Lucida Grande"/>
              <a:sym typeface="Lucida Grande"/>
            </a:endParaRPr>
          </a:p>
          <a:p>
            <a:pPr lvl="0">
              <a:defRPr sz="1800"/>
            </a:pPr>
            <a:r>
              <a:rPr lang="en-US" sz="2400" b="1" dirty="0">
                <a:latin typeface="Lucida Grande"/>
                <a:ea typeface="Lucida Grande"/>
                <a:cs typeface="Lucida Grande"/>
                <a:sym typeface="Lucida Grande"/>
              </a:rPr>
              <a:t>Regions have taken on a variety of different ways to contribute to funding</a:t>
            </a:r>
          </a:p>
          <a:p>
            <a:pPr marL="160421" lvl="0" indent="-160421">
              <a:buSzPct val="100000"/>
              <a:buChar char="•"/>
              <a:defRPr sz="1800"/>
            </a:pPr>
            <a:r>
              <a:rPr lang="en-US" sz="2400" dirty="0">
                <a:latin typeface="Lucida Grande"/>
                <a:ea typeface="Lucida Grande"/>
                <a:cs typeface="Lucida Grande"/>
                <a:sym typeface="Lucida Grande"/>
              </a:rPr>
              <a:t>some pay for air fare</a:t>
            </a:r>
          </a:p>
          <a:p>
            <a:pPr marL="160421" lvl="0" indent="-160421">
              <a:buSzPct val="100000"/>
              <a:buChar char="•"/>
              <a:defRPr sz="1800"/>
            </a:pPr>
            <a:r>
              <a:rPr lang="en-US" sz="2400" dirty="0">
                <a:latin typeface="Lucida Grande"/>
                <a:ea typeface="Lucida Grande"/>
                <a:cs typeface="Lucida Grande"/>
                <a:sym typeface="Lucida Grande"/>
              </a:rPr>
              <a:t>some do not take meal expenses</a:t>
            </a:r>
          </a:p>
          <a:p>
            <a:pPr marL="160421" lvl="0" indent="-160421">
              <a:buSzPct val="100000"/>
              <a:buChar char="•"/>
              <a:defRPr sz="1800"/>
            </a:pPr>
            <a:r>
              <a:rPr lang="en-US" sz="2400" dirty="0">
                <a:latin typeface="Lucida Grande"/>
                <a:ea typeface="Lucida Grande"/>
                <a:cs typeface="Lucida Grande"/>
                <a:sym typeface="Lucida Grande"/>
              </a:rPr>
              <a:t>some pay for the hotel</a:t>
            </a:r>
          </a:p>
          <a:p>
            <a:pPr marL="160421" lvl="0" indent="-160421">
              <a:buSzPct val="100000"/>
              <a:buChar char="•"/>
              <a:defRPr sz="1800"/>
            </a:pPr>
            <a:r>
              <a:rPr lang="en-US" sz="2400" dirty="0">
                <a:latin typeface="Lucida Grande"/>
                <a:ea typeface="Lucida Grande"/>
                <a:cs typeface="Lucida Grande"/>
                <a:sym typeface="Lucida Grande"/>
              </a:rPr>
              <a:t>some cover all expenses, and all different combinations.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board’s recommendation is building on this change in culture or expectation. There could simply be something included on the reservation form each participant fills out to indicate if the delegate needs funding. If they do, NAWS will cover it. </a:t>
            </a:r>
          </a:p>
          <a:p>
            <a:endParaRPr lang="en-US" dirty="0"/>
          </a:p>
        </p:txBody>
      </p:sp>
    </p:spTree>
    <p:extLst>
      <p:ext uri="{BB962C8B-B14F-4D97-AF65-F5344CB8AC3E}">
        <p14:creationId xmlns:p14="http://schemas.microsoft.com/office/powerpoint/2010/main" val="299348628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Background Information</a:t>
            </a:r>
          </a:p>
          <a:p>
            <a:pPr lvl="0">
              <a:defRPr sz="1800"/>
            </a:pPr>
            <a:r>
              <a:rPr lang="en-US" sz="2400" dirty="0">
                <a:latin typeface="Lucida Grande"/>
                <a:ea typeface="Lucida Grande"/>
                <a:cs typeface="Lucida Grande"/>
                <a:sym typeface="Lucida Grande"/>
              </a:rPr>
              <a:t>The conversation about how to make the WSC more effective and sustainable has been going on since before the board existed—back to the Resolution Group in the 1990s and earlier.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Up to the year 2000, the WSC was an annual event, and all participating regions funded their own delegates.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In the late 90s and early 2000s, a number of WSC decisions led to the creation of the World Board, a unified World Services budget, a two-year conference cycle, and World Services’ funding of delegates.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At that time, there were fewer than 100 seated conference participants. More than twenty years have passed since then, and, fortunately, NA continues to grow.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But in terms of the WSC, that growth creates challenges. </a:t>
            </a:r>
          </a:p>
          <a:p>
            <a:endParaRPr lang="en-US" dirty="0"/>
          </a:p>
        </p:txBody>
      </p:sp>
    </p:spTree>
    <p:extLst>
      <p:ext uri="{BB962C8B-B14F-4D97-AF65-F5344CB8AC3E}">
        <p14:creationId xmlns:p14="http://schemas.microsoft.com/office/powerpoint/2010/main" val="11174145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Some of you may remember the motions in the 2014 CAR about delegate funding and alternate attendance.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board offered those motions in an attempt to decrease the cost of the WSC to World Services and to reduce the number of members seated on the floor of the WSC.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Here’s an excerpt from the 2014 Conference Report: </a:t>
            </a:r>
          </a:p>
          <a:p>
            <a:pPr lvl="0">
              <a:defRPr sz="1800"/>
            </a:pPr>
            <a:endParaRPr lang="en-US" sz="2400" dirty="0">
              <a:latin typeface="Lucida Grande"/>
              <a:ea typeface="Lucida Grande"/>
              <a:cs typeface="Lucida Grande"/>
              <a:sym typeface="Lucida Grande"/>
            </a:endParaRPr>
          </a:p>
          <a:p>
            <a:pPr lvl="0">
              <a:defRPr sz="1800"/>
            </a:pPr>
            <a:r>
              <a:rPr lang="en-US" sz="2400" i="1" dirty="0">
                <a:latin typeface="Lucida Grande"/>
                <a:ea typeface="Lucida Grande"/>
                <a:cs typeface="Lucida Grande"/>
                <a:sym typeface="Lucida Grande"/>
              </a:rPr>
              <a:t>As a Fellowship, we have wrestled with how to improve our system for decades. We have a pattern of devoting significant resources to the issues, coming to the conclusion that we need to change, developing options, and then balking when we come to the decision point. The issues do not go away, we just keep “kicking the can” to the next group and going through the process again. . . . </a:t>
            </a:r>
          </a:p>
          <a:p>
            <a:pPr lvl="0">
              <a:defRPr sz="1800"/>
            </a:pPr>
            <a:endParaRPr lang="en-US" sz="2400" i="1" dirty="0">
              <a:latin typeface="Lucida Grande"/>
              <a:ea typeface="Lucida Grande"/>
              <a:cs typeface="Lucida Grande"/>
              <a:sym typeface="Lucida Grande"/>
            </a:endParaRPr>
          </a:p>
          <a:p>
            <a:pPr lvl="0">
              <a:defRPr sz="1800"/>
            </a:pPr>
            <a:r>
              <a:rPr lang="en-US" sz="2400" i="1" dirty="0">
                <a:latin typeface="Lucida Grande"/>
                <a:ea typeface="Lucida Grande"/>
                <a:cs typeface="Lucida Grande"/>
                <a:sym typeface="Lucida Grande"/>
              </a:rPr>
              <a:t>Sometimes it feels impossible to move forward but we must, and we will. Together we can get past this place where we feel stuck. </a:t>
            </a:r>
          </a:p>
          <a:p>
            <a:pPr lvl="0">
              <a:defRPr sz="1800"/>
            </a:pPr>
            <a:endParaRPr lang="en-US" sz="2400" dirty="0">
              <a:latin typeface="Lucida Grande"/>
              <a:ea typeface="Lucida Grande"/>
              <a:cs typeface="Lucida Grande"/>
              <a:sym typeface="Lucida Grande"/>
            </a:endParaRP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Neither motion passed, and since that time, the conference has seated nine more regions and six zones, adding a total of 30 more seats on the floor of the WSC. </a:t>
            </a:r>
          </a:p>
          <a:p>
            <a:endParaRPr lang="en-US" dirty="0"/>
          </a:p>
        </p:txBody>
      </p:sp>
    </p:spTree>
    <p:extLst>
      <p:ext uri="{BB962C8B-B14F-4D97-AF65-F5344CB8AC3E}">
        <p14:creationId xmlns:p14="http://schemas.microsoft.com/office/powerpoint/2010/main" val="12619386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defTabSz="457200" eaLnBrk="1" fontAlgn="auto" latinLnBrk="0" hangingPunct="1">
              <a:lnSpc>
                <a:spcPct val="125000"/>
              </a:lnSpc>
              <a:spcBef>
                <a:spcPts val="0"/>
              </a:spcBef>
              <a:spcAft>
                <a:spcPts val="0"/>
              </a:spcAft>
              <a:buClrTx/>
              <a:buSzTx/>
              <a:buFontTx/>
              <a:buNone/>
              <a:tabLst/>
              <a:defRPr sz="1800"/>
            </a:pPr>
            <a:r>
              <a:rPr lang="en-US" sz="2400" dirty="0">
                <a:latin typeface="Lucida Grande"/>
                <a:ea typeface="Lucida Grande"/>
                <a:cs typeface="Lucida Grande"/>
                <a:sym typeface="Lucida Grande"/>
              </a:rPr>
              <a:t>At the 2014 &amp; 2016 WSCs, participants had a series of sessions in breakout rooms about the future of the WSC and how to best meet the needs of NA in an ever-growing Fellowship. Much of the discussion highlighted the possibility that the way forward rests, in part, with our use of zones.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Planning Our Future was the name of the 2014–2016 project created to “to continue to evolve the ideas about the future of the WSC generated at WSC 2014.”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following cycle, 2016–2018, the Future of the WSC Project was created to discuss future work and discussion on WSC seating, consensus-based decision making, and the use of time and focus between conferences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WSC of the Future was the name of the 2018-2020 project. The project’s three main goals were to discuss what is meant by an effective and sustainable WSC, gather ideas for a project on the role of zones, and  strengthen collaboration among zonal forums and between NAWS and zonal forums while collecting and sharing best practices of zonal forums.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hope was that the conversations would help the Conference come to agreement about a vision for itself that would serve our collective needs as a Fellowship, use its fair share of Fellowship resources, and allow for effective discussions and decision making.</a:t>
            </a:r>
          </a:p>
          <a:p>
            <a:endParaRPr lang="en-US" dirty="0"/>
          </a:p>
        </p:txBody>
      </p:sp>
    </p:spTree>
    <p:extLst>
      <p:ext uri="{BB962C8B-B14F-4D97-AF65-F5344CB8AC3E}">
        <p14:creationId xmlns:p14="http://schemas.microsoft.com/office/powerpoint/2010/main" val="11009546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This graph is the result of the discussions Conference participants had at the 2014 &amp; 2016 WSC and the work of the 2018-2020 WSC of the Future project.</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Prior to a Conference participants web meeting in January 2022, a survey was sent out that contained a little history and this graph that highlights the functions of the WSC and what qualities an effective WSC would have. The survey asked questions based on When, How, Who, and What.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complete document can be found at </a:t>
            </a:r>
            <a:r>
              <a:rPr lang="en-US" sz="2400" dirty="0" err="1">
                <a:latin typeface="Lucida Grande"/>
                <a:ea typeface="Lucida Grande"/>
                <a:cs typeface="Lucida Grande"/>
                <a:sym typeface="Lucida Grande"/>
              </a:rPr>
              <a:t>www.na.org</a:t>
            </a:r>
            <a:r>
              <a:rPr lang="en-US" sz="2400" dirty="0">
                <a:latin typeface="Lucida Grande"/>
                <a:ea typeface="Lucida Grande"/>
                <a:cs typeface="Lucida Grande"/>
                <a:sym typeface="Lucida Grande"/>
              </a:rPr>
              <a:t>/conference and is called “Foundation of this discussion.”</a:t>
            </a:r>
          </a:p>
          <a:p>
            <a:pPr lvl="0">
              <a:defRPr sz="1800"/>
            </a:pPr>
            <a:endParaRPr lang="en-US" sz="2400" dirty="0">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25834207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The April Future</a:t>
            </a:r>
            <a:r>
              <a:rPr lang="en-US" sz="2400" baseline="0" dirty="0">
                <a:latin typeface="Lucida Grande"/>
                <a:ea typeface="Lucida Grande"/>
                <a:cs typeface="Lucida Grande"/>
                <a:sym typeface="Lucida Grande"/>
              </a:rPr>
              <a:t> of the WSC </a:t>
            </a:r>
            <a:r>
              <a:rPr lang="en-US" sz="2400" dirty="0">
                <a:latin typeface="Lucida Grande"/>
                <a:ea typeface="Lucida Grande"/>
                <a:cs typeface="Lucida Grande"/>
                <a:sym typeface="Lucida Grande"/>
              </a:rPr>
              <a:t>report includes a brief summary of what was heard from Conference participants in the Future of the WSC survey and the January web meeting small groups.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“So much of what we have heard, regardless of the question being answered, is about how we use our time between conferences. A three-year cycle seems to allow for more opportunities to really improve some of the WSC processes.”</a:t>
            </a:r>
          </a:p>
          <a:p>
            <a:endParaRPr lang="en-US" dirty="0"/>
          </a:p>
          <a:p>
            <a:endParaRPr lang="en-US" dirty="0"/>
          </a:p>
        </p:txBody>
      </p:sp>
    </p:spTree>
    <p:extLst>
      <p:ext uri="{BB962C8B-B14F-4D97-AF65-F5344CB8AC3E}">
        <p14:creationId xmlns:p14="http://schemas.microsoft.com/office/powerpoint/2010/main" val="1591104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This feels like a particularly promising time to be discussing options for the future of the WSC, because the pandemic has forced transformation upon the conference and all of World Services.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We are currently in the final year of a three-year conference cycle, and there have been two virtual WSC meetings where decisions were made and delegates chose what to address at the meetings.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conference approved policies to continue to meet and make decisions virtually, as needed. Surveys and </a:t>
            </a:r>
            <a:r>
              <a:rPr lang="en-US" sz="2400" dirty="0" err="1">
                <a:latin typeface="Lucida Grande"/>
                <a:ea typeface="Lucida Grande"/>
                <a:cs typeface="Lucida Grande"/>
                <a:sym typeface="Lucida Grande"/>
              </a:rPr>
              <a:t>epolls</a:t>
            </a:r>
            <a:r>
              <a:rPr lang="en-US" sz="2400" dirty="0">
                <a:latin typeface="Lucida Grande"/>
                <a:ea typeface="Lucida Grande"/>
                <a:cs typeface="Lucida Grande"/>
                <a:sym typeface="Lucida Grande"/>
              </a:rPr>
              <a:t> can happen in advance so the conference can take care of some business before and after they meet. </a:t>
            </a:r>
          </a:p>
          <a:p>
            <a:endParaRPr lang="en-US" dirty="0"/>
          </a:p>
        </p:txBody>
      </p:sp>
    </p:spTree>
    <p:extLst>
      <p:ext uri="{BB962C8B-B14F-4D97-AF65-F5344CB8AC3E}">
        <p14:creationId xmlns:p14="http://schemas.microsoft.com/office/powerpoint/2010/main" val="23410997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defRPr sz="1800"/>
            </a:pPr>
            <a:r>
              <a:rPr lang="en-US" sz="2400" dirty="0">
                <a:latin typeface="Lucida Grande"/>
                <a:ea typeface="Lucida Grande"/>
                <a:cs typeface="Lucida Grande"/>
                <a:sym typeface="Lucida Grande"/>
              </a:rPr>
              <a:t>The World Board and Conference participants have been discussing what’s next for the World Service Conference this cycle. There have been conference participant webinars dedicated to the topic, a survey that delegates responded to, and a few sessions on the topic at the partial, interim WSC in April 2022.</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n-US" sz="2400" dirty="0">
                <a:latin typeface="Lucida Grande"/>
                <a:ea typeface="Lucida Grande"/>
                <a:cs typeface="Lucida Grande"/>
                <a:sym typeface="Lucida Grande"/>
              </a:rPr>
              <a:t>These discussions have actually been ongoing for the last few decades, but more on that later. </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n-US" sz="2400" dirty="0">
                <a:latin typeface="Lucida Grande"/>
                <a:ea typeface="Lucida Grande"/>
                <a:cs typeface="Lucida Grande"/>
                <a:sym typeface="Lucida Grande"/>
              </a:rPr>
              <a:t>These conversations</a:t>
            </a:r>
            <a:r>
              <a:rPr lang="en-US" sz="2400" baseline="0" dirty="0">
                <a:latin typeface="Lucida Grande"/>
                <a:ea typeface="Lucida Grande"/>
                <a:cs typeface="Lucida Grande"/>
                <a:sym typeface="Lucida Grande"/>
              </a:rPr>
              <a:t> have helped shape some recommendations from</a:t>
            </a:r>
            <a:r>
              <a:rPr lang="en-US" sz="2400" dirty="0">
                <a:latin typeface="Lucida Grande"/>
                <a:ea typeface="Lucida Grande"/>
                <a:cs typeface="Lucida Grande"/>
                <a:sym typeface="Lucida Grande"/>
              </a:rPr>
              <a:t> the board.</a:t>
            </a:r>
          </a:p>
        </p:txBody>
      </p:sp>
    </p:spTree>
    <p:extLst>
      <p:ext uri="{BB962C8B-B14F-4D97-AF65-F5344CB8AC3E}">
        <p14:creationId xmlns:p14="http://schemas.microsoft.com/office/powerpoint/2010/main" val="7594323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These already feel like improvements.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We don’t have all of the answers, but we are hopeful we can find our way into the future together. We may not be eager to embrace change, but we are living through it regardless of our reluctance. The board is recommending we lean into those changes.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board always wants to hear your thoughts and answer your questions: </a:t>
            </a:r>
            <a:r>
              <a:rPr lang="en-US" sz="2400" u="sng" dirty="0">
                <a:solidFill>
                  <a:srgbClr val="0000FF"/>
                </a:solidFill>
                <a:uFill>
                  <a:solidFill>
                    <a:srgbClr val="0000FF"/>
                  </a:solidFill>
                </a:uFill>
                <a:latin typeface="Lucida Grande"/>
                <a:ea typeface="Lucida Grande"/>
                <a:cs typeface="Lucida Grande"/>
                <a:sym typeface="Lucida Grande"/>
                <a:hlinkClick r:id="rId3"/>
              </a:rPr>
              <a:t>wb@na.org</a:t>
            </a:r>
          </a:p>
          <a:p>
            <a:endParaRPr lang="en-US" dirty="0"/>
          </a:p>
        </p:txBody>
      </p:sp>
    </p:spTree>
    <p:extLst>
      <p:ext uri="{BB962C8B-B14F-4D97-AF65-F5344CB8AC3E}">
        <p14:creationId xmlns:p14="http://schemas.microsoft.com/office/powerpoint/2010/main" val="24706034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defRPr sz="1800"/>
            </a:pPr>
            <a:r>
              <a:rPr lang="en-US" sz="2400" dirty="0">
                <a:latin typeface="Lucida Grande"/>
                <a:ea typeface="Lucida Grande"/>
                <a:cs typeface="Lucida Grande"/>
                <a:sym typeface="Lucida Grande"/>
              </a:rPr>
              <a:t>The Board recommendations are to:</a:t>
            </a:r>
          </a:p>
          <a:p>
            <a:pPr marL="457200" lvl="0" indent="-457200" algn="l" defTabSz="410750">
              <a:spcBef>
                <a:spcPts val="600"/>
              </a:spcBef>
              <a:buFont typeface="Wingdings" pitchFamily="2" charset="2"/>
              <a:buChar char="ü"/>
              <a:defRPr sz="1800"/>
            </a:pPr>
            <a:r>
              <a:rPr lang="en-US" sz="2400" i="1" dirty="0">
                <a:solidFill>
                  <a:srgbClr val="FFFFFF"/>
                </a:solidFill>
                <a:latin typeface="Arial Narrow" panose="020B0604020202020204" pitchFamily="34" charset="0"/>
                <a:ea typeface="Arial Narrow"/>
                <a:cs typeface="Arial Narrow" panose="020B0604020202020204" pitchFamily="34" charset="0"/>
                <a:sym typeface="Arial Narrow"/>
              </a:rPr>
              <a:t>Try a three-year WSC cycle </a:t>
            </a:r>
          </a:p>
          <a:p>
            <a:pPr marL="457200" lvl="0" indent="-457200" algn="l" defTabSz="410750">
              <a:spcBef>
                <a:spcPts val="600"/>
              </a:spcBef>
              <a:buFont typeface="Wingdings" pitchFamily="2" charset="2"/>
              <a:buChar char="ü"/>
              <a:defRPr sz="1800"/>
            </a:pPr>
            <a:r>
              <a:rPr lang="en-US" sz="2400" i="1" dirty="0">
                <a:solidFill>
                  <a:srgbClr val="FFFFFF"/>
                </a:solidFill>
                <a:latin typeface="Arial Narrow" panose="020B0604020202020204" pitchFamily="34" charset="0"/>
                <a:ea typeface="Arial Narrow"/>
                <a:cs typeface="Arial Narrow" panose="020B0604020202020204" pitchFamily="34" charset="0"/>
                <a:sym typeface="Arial Narrow"/>
              </a:rPr>
              <a:t>Hold an interim, virtual WSC between in-person meetings </a:t>
            </a:r>
          </a:p>
          <a:p>
            <a:pPr marL="457200" lvl="0" indent="-457200" algn="l" defTabSz="410750">
              <a:spcBef>
                <a:spcPts val="600"/>
              </a:spcBef>
              <a:buFont typeface="Wingdings" pitchFamily="2" charset="2"/>
              <a:buChar char="ü"/>
              <a:defRPr sz="1800"/>
            </a:pPr>
            <a:r>
              <a:rPr lang="en-US" sz="2400" i="1" dirty="0">
                <a:solidFill>
                  <a:srgbClr val="FFFFFF"/>
                </a:solidFill>
                <a:latin typeface="Arial Narrow" panose="020B0604020202020204" pitchFamily="34" charset="0"/>
                <a:ea typeface="Arial Narrow"/>
                <a:cs typeface="Arial Narrow" panose="020B0604020202020204" pitchFamily="34" charset="0"/>
                <a:sym typeface="Arial Narrow"/>
              </a:rPr>
              <a:t>Post the </a:t>
            </a:r>
            <a:r>
              <a:rPr lang="en-US" sz="2400" dirty="0">
                <a:solidFill>
                  <a:srgbClr val="FFFFFF"/>
                </a:solidFill>
                <a:latin typeface="Arial Narrow" panose="020B0604020202020204" pitchFamily="34" charset="0"/>
                <a:ea typeface="Arial Narrow"/>
                <a:cs typeface="Arial Narrow" panose="020B0604020202020204" pitchFamily="34" charset="0"/>
                <a:sym typeface="Arial Narrow"/>
              </a:rPr>
              <a:t>CAR</a:t>
            </a:r>
            <a:r>
              <a:rPr lang="en-US" sz="2400" i="1" dirty="0">
                <a:solidFill>
                  <a:srgbClr val="FFFFFF"/>
                </a:solidFill>
                <a:latin typeface="Arial Narrow" panose="020B0604020202020204" pitchFamily="34" charset="0"/>
                <a:ea typeface="Arial Narrow"/>
                <a:cs typeface="Arial Narrow" panose="020B0604020202020204" pitchFamily="34" charset="0"/>
                <a:sym typeface="Arial Narrow"/>
              </a:rPr>
              <a:t> six months before the in-person WSC  </a:t>
            </a:r>
          </a:p>
          <a:p>
            <a:pPr marL="457200" lvl="0" indent="-457200" algn="l" defTabSz="410750">
              <a:spcBef>
                <a:spcPts val="600"/>
              </a:spcBef>
              <a:buFont typeface="Wingdings" pitchFamily="2" charset="2"/>
              <a:buChar char="ü"/>
              <a:defRPr sz="1800"/>
            </a:pPr>
            <a:r>
              <a:rPr lang="en-US" sz="2400" i="1" dirty="0">
                <a:solidFill>
                  <a:srgbClr val="FFFFFF"/>
                </a:solidFill>
                <a:latin typeface="Arial Narrow" panose="020B0604020202020204" pitchFamily="34" charset="0"/>
                <a:ea typeface="Arial Narrow"/>
                <a:cs typeface="Arial Narrow" panose="020B0604020202020204" pitchFamily="34" charset="0"/>
                <a:sym typeface="Arial Narrow"/>
              </a:rPr>
              <a:t>Form a workgroup to help frame ideas </a:t>
            </a:r>
          </a:p>
          <a:p>
            <a:pPr marL="457200" lvl="0" indent="-457200" algn="l" defTabSz="410750">
              <a:spcBef>
                <a:spcPts val="600"/>
              </a:spcBef>
              <a:buFont typeface="Wingdings" pitchFamily="2" charset="2"/>
              <a:buChar char="ü"/>
              <a:defRPr sz="1800"/>
            </a:pPr>
            <a:r>
              <a:rPr lang="en-US" sz="2400" i="1" dirty="0">
                <a:solidFill>
                  <a:srgbClr val="FFFFFF"/>
                </a:solidFill>
                <a:latin typeface="Arial Narrow" panose="020B0604020202020204" pitchFamily="34" charset="0"/>
                <a:ea typeface="Arial Narrow"/>
                <a:cs typeface="Arial Narrow" panose="020B0604020202020204" pitchFamily="34" charset="0"/>
                <a:sym typeface="Arial Narrow"/>
              </a:rPr>
              <a:t>Make delegate funding available upon request rather than automatic</a:t>
            </a:r>
            <a:endParaRPr lang="en-US" sz="2400" dirty="0">
              <a:latin typeface="Lucida Grande"/>
              <a:ea typeface="Lucida Grande"/>
              <a:cs typeface="Lucida Grande"/>
              <a:sym typeface="Lucida Grande"/>
            </a:endParaRP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n-US" sz="2400" dirty="0">
                <a:latin typeface="Lucida Grande"/>
                <a:ea typeface="Lucida Grande"/>
                <a:cs typeface="Lucida Grande"/>
                <a:sym typeface="Lucida Grande"/>
              </a:rPr>
              <a:t>These are the first pieces of the road to a more effective and sustainable World Service Conference</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n-US" sz="2400" dirty="0">
                <a:latin typeface="Lucida Grande"/>
                <a:ea typeface="Lucida Grande"/>
                <a:cs typeface="Lucida Grande"/>
                <a:sym typeface="Lucida Grande"/>
              </a:rPr>
              <a:t>There are several reports from the board on this topic. Those reports can be found at </a:t>
            </a:r>
            <a:r>
              <a:rPr lang="en-US" sz="2400" u="sng" dirty="0">
                <a:solidFill>
                  <a:srgbClr val="0000FF"/>
                </a:solidFill>
                <a:uFill>
                  <a:solidFill>
                    <a:srgbClr val="0000FF"/>
                  </a:solidFill>
                </a:uFill>
                <a:latin typeface="Lucida Grande"/>
                <a:ea typeface="Lucida Grande"/>
                <a:cs typeface="Lucida Grande"/>
                <a:sym typeface="Lucida Grande"/>
                <a:hlinkClick r:id="rId3"/>
              </a:rPr>
              <a:t>www.na.org/conference</a:t>
            </a:r>
            <a:r>
              <a:rPr lang="en-US" sz="2400" dirty="0">
                <a:latin typeface="Lucida Grande"/>
                <a:ea typeface="Lucida Grande"/>
                <a:cs typeface="Lucida Grande"/>
                <a:sym typeface="Lucida Grande"/>
              </a:rPr>
              <a:t>.</a:t>
            </a:r>
          </a:p>
          <a:p>
            <a:endParaRPr lang="en-US" dirty="0"/>
          </a:p>
        </p:txBody>
      </p:sp>
    </p:spTree>
    <p:extLst>
      <p:ext uri="{BB962C8B-B14F-4D97-AF65-F5344CB8AC3E}">
        <p14:creationId xmlns:p14="http://schemas.microsoft.com/office/powerpoint/2010/main" val="317729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These two recommendations are just a starting place for change—the first steps in building a new, more effective WSC together.</a:t>
            </a:r>
          </a:p>
          <a:p>
            <a:pPr marL="160421" lvl="0" indent="-160421">
              <a:buSzPct val="100000"/>
              <a:buChar char="•"/>
              <a:defRPr sz="1800"/>
            </a:pPr>
            <a:r>
              <a:rPr lang="en-US" sz="2400" dirty="0">
                <a:latin typeface="Lucida Grande"/>
                <a:ea typeface="Lucida Grande"/>
                <a:cs typeface="Lucida Grande"/>
                <a:sym typeface="Lucida Grande"/>
              </a:rPr>
              <a:t>As the WSC continues to grow, it becomes more expensive and, in some respects, less effective</a:t>
            </a:r>
          </a:p>
          <a:p>
            <a:pPr marL="160421" lvl="0" indent="-160421">
              <a:buSzPct val="100000"/>
              <a:buChar char="•"/>
              <a:defRPr sz="1800"/>
            </a:pPr>
            <a:r>
              <a:rPr lang="en-US" sz="2400" dirty="0">
                <a:latin typeface="Lucida Grande"/>
                <a:ea typeface="Lucida Grande"/>
                <a:cs typeface="Lucida Grande"/>
                <a:sym typeface="Lucida Grande"/>
              </a:rPr>
              <a:t>The WSC—not just the meeting but the season leading up to it—requires a lot of human and financial resources</a:t>
            </a:r>
          </a:p>
          <a:p>
            <a:pPr marL="160421" lvl="0" indent="-160421">
              <a:buSzPct val="100000"/>
              <a:buChar char="•"/>
              <a:defRPr sz="1800"/>
            </a:pPr>
            <a:r>
              <a:rPr lang="en-US" sz="2400" dirty="0">
                <a:latin typeface="Lucida Grande"/>
                <a:ea typeface="Lucida Grande"/>
                <a:cs typeface="Lucida Grande"/>
                <a:sym typeface="Lucida Grande"/>
              </a:rPr>
              <a:t>The board believes it our responsibility to say again that business as usual is not sustainable</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 in-person WSC in 2023 will cost more money than in the past. Airfares and hotel costs are higher. There will be a need to hire temp help as there are fewer staff. Technology costs may rise as more participants join virtually. </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A three-year cycle will allow NAWS to shift some of those resources.</a:t>
            </a:r>
          </a:p>
          <a:p>
            <a:pPr lvl="0">
              <a:defRPr sz="1800"/>
            </a:pPr>
            <a:endParaRPr lang="en-US" sz="2400" dirty="0">
              <a:latin typeface="Lucida Grande"/>
              <a:ea typeface="Lucida Grande"/>
              <a:cs typeface="Lucida Grande"/>
              <a:sym typeface="Lucida Grande"/>
            </a:endParaRPr>
          </a:p>
          <a:p>
            <a:pPr lvl="0">
              <a:defRPr sz="1800"/>
            </a:pPr>
            <a:r>
              <a:rPr lang="en-US" sz="2400" dirty="0">
                <a:latin typeface="Lucida Grande"/>
                <a:ea typeface="Lucida Grande"/>
                <a:cs typeface="Lucida Grande"/>
                <a:sym typeface="Lucida Grande"/>
              </a:rPr>
              <a:t>There will be motions from the World Board on these recommendations in the 2023 Conference Agenda Report and Conference Approval Track.</a:t>
            </a:r>
          </a:p>
          <a:p>
            <a:endParaRPr lang="en-US" dirty="0"/>
          </a:p>
        </p:txBody>
      </p:sp>
    </p:spTree>
    <p:extLst>
      <p:ext uri="{BB962C8B-B14F-4D97-AF65-F5344CB8AC3E}">
        <p14:creationId xmlns:p14="http://schemas.microsoft.com/office/powerpoint/2010/main" val="3157617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z="2400" dirty="0">
                <a:latin typeface="Lucida Grande"/>
                <a:ea typeface="Lucida Grande"/>
                <a:cs typeface="Lucida Grande"/>
                <a:sym typeface="Lucida Grande"/>
              </a:rPr>
              <a:t>The WSC is the last piece of the World Service system to adapt to the current circumstances</a:t>
            </a:r>
          </a:p>
          <a:p>
            <a:endParaRPr lang="en-US" sz="2400" dirty="0">
              <a:latin typeface="Lucida Grande"/>
              <a:ea typeface="Lucida Grande"/>
              <a:cs typeface="Lucida Grande"/>
              <a:sym typeface="Lucida Grande"/>
            </a:endParaRPr>
          </a:p>
          <a:p>
            <a:r>
              <a:rPr lang="en-US" sz="2400" dirty="0">
                <a:latin typeface="Lucida Grande"/>
                <a:ea typeface="Lucida Grande"/>
                <a:cs typeface="Lucida Grande"/>
                <a:sym typeface="Lucida Grande"/>
              </a:rPr>
              <a:t>The conditions of the past two years have forced the rest of World Services to adapt.</a:t>
            </a:r>
          </a:p>
          <a:p>
            <a:endParaRPr lang="en-US" sz="2400" dirty="0">
              <a:latin typeface="Lucida Grande"/>
              <a:ea typeface="Lucida Grande"/>
              <a:cs typeface="Lucida Grande"/>
              <a:sym typeface="Lucida Grande"/>
            </a:endParaRPr>
          </a:p>
          <a:p>
            <a:r>
              <a:rPr lang="en-US" sz="2400" dirty="0">
                <a:latin typeface="Lucida Grande"/>
                <a:ea typeface="Lucida Grande"/>
                <a:cs typeface="Lucida Grande"/>
                <a:sym typeface="Lucida Grande"/>
              </a:rPr>
              <a:t>Some of the changes:</a:t>
            </a:r>
          </a:p>
          <a:p>
            <a:endParaRPr lang="en-US" sz="2400" dirty="0">
              <a:latin typeface="Lucida Grande"/>
              <a:ea typeface="Lucida Grande"/>
              <a:cs typeface="Lucida Grande"/>
              <a:sym typeface="Lucida Grande"/>
            </a:endParaRPr>
          </a:p>
          <a:p>
            <a:r>
              <a:rPr lang="en-US" sz="2400" dirty="0">
                <a:latin typeface="Lucida Grande"/>
                <a:ea typeface="Lucida Grande"/>
                <a:cs typeface="Lucida Grande"/>
                <a:sym typeface="Lucida Grande"/>
              </a:rPr>
              <a:t>A reduction in staff at the World Service Office. While some furloughed staff have been brought back and there have been job openings posted, the staffing levels are no where near where they were pre-pandemic. At the beginning of the 2020 fiscal year, there were 46 staff in the Chatsworth office. As of this writing, there are 27, with plans to add two more.  </a:t>
            </a:r>
          </a:p>
          <a:p>
            <a:endParaRPr lang="en-US" sz="2400" dirty="0">
              <a:latin typeface="Lucida Grande"/>
              <a:ea typeface="Lucida Grande"/>
              <a:cs typeface="Lucida Grande"/>
              <a:sym typeface="Lucida Grande"/>
            </a:endParaRPr>
          </a:p>
          <a:p>
            <a:r>
              <a:rPr lang="en-US" sz="2400" dirty="0">
                <a:latin typeface="Lucida Grande"/>
                <a:ea typeface="Lucida Grande"/>
                <a:cs typeface="Lucida Grande"/>
                <a:sym typeface="Lucida Grande"/>
              </a:rPr>
              <a:t>With the reduction in staff comes the inability to do some of the work. The NA Way and Reaching Out are two casualties. Due to the reduction in staff and the need to reduce printing and shipping costs, all printed reports are now posted electronically.</a:t>
            </a:r>
          </a:p>
          <a:p>
            <a:endParaRPr lang="en-US" sz="2400" dirty="0">
              <a:latin typeface="Lucida Grande"/>
              <a:ea typeface="Lucida Grande"/>
              <a:cs typeface="Lucida Grande"/>
              <a:sym typeface="Lucida Grande"/>
            </a:endParaRPr>
          </a:p>
          <a:p>
            <a:r>
              <a:rPr lang="en-US" sz="2400" dirty="0">
                <a:latin typeface="Lucida Grande"/>
                <a:ea typeface="Lucida Grande"/>
                <a:cs typeface="Lucida Grande"/>
                <a:sym typeface="Lucida Grande"/>
              </a:rPr>
              <a:t>Similarly resources related to the World Board have been scaled back. Half the number of in-person board meetings have been budgeted for as in past years. The board has been meeting virtually throughout the pandemic, and met in person for the first time in more than two years in July. </a:t>
            </a:r>
          </a:p>
          <a:p>
            <a:endParaRPr lang="en-US" sz="2400" dirty="0">
              <a:latin typeface="Lucida Grande"/>
              <a:cs typeface="Lucida Grande"/>
              <a:sym typeface="Lucida Grande"/>
            </a:endParaRPr>
          </a:p>
          <a:p>
            <a:r>
              <a:rPr lang="en-US" sz="2400" dirty="0">
                <a:latin typeface="Lucida Grande"/>
                <a:cs typeface="Lucida Grande"/>
                <a:sym typeface="Lucida Grande"/>
              </a:rPr>
              <a:t>A flexible approach to projects was approved at the 2020 WSC and will only be worked on when and if the resources become available.</a:t>
            </a:r>
          </a:p>
          <a:p>
            <a:endParaRPr lang="en-US" sz="2400" dirty="0">
              <a:latin typeface="Lucida Grande"/>
              <a:cs typeface="Lucida Grande"/>
              <a:sym typeface="Lucida Grande"/>
            </a:endParaRPr>
          </a:p>
          <a:p>
            <a:r>
              <a:rPr lang="en-US" sz="2400" dirty="0">
                <a:latin typeface="Lucida Grande"/>
                <a:cs typeface="Lucida Grande"/>
                <a:sym typeface="Lucida Grande"/>
              </a:rPr>
              <a:t>A Spiritual Principle a Day workgroup met virtually from the start of the pandemic. </a:t>
            </a:r>
          </a:p>
          <a:p>
            <a:endParaRPr lang="en-US" dirty="0"/>
          </a:p>
        </p:txBody>
      </p:sp>
    </p:spTree>
    <p:extLst>
      <p:ext uri="{BB962C8B-B14F-4D97-AF65-F5344CB8AC3E}">
        <p14:creationId xmlns:p14="http://schemas.microsoft.com/office/powerpoint/2010/main" val="1581839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defRPr sz="1800"/>
            </a:pPr>
            <a:r>
              <a:rPr lang="en-US" sz="2400" dirty="0">
                <a:latin typeface="Lucida Grande"/>
                <a:ea typeface="Lucida Grande"/>
                <a:cs typeface="Lucida Grande"/>
                <a:sym typeface="Lucida Grande"/>
              </a:rPr>
              <a:t>First, the board recommends trying a three-year conference cycle for two cycles—from 2023 to 2029 </a:t>
            </a:r>
          </a:p>
          <a:p>
            <a:pPr lvl="0" defTabSz="488974">
              <a:lnSpc>
                <a:spcPct val="100000"/>
              </a:lnSpc>
              <a:defRPr sz="1800"/>
            </a:pPr>
            <a:r>
              <a:rPr lang="en-US" sz="2400" b="1" dirty="0">
                <a:latin typeface="Lucida Grande"/>
                <a:ea typeface="Lucida Grande"/>
                <a:cs typeface="Lucida Grande"/>
                <a:sym typeface="Lucida Grande"/>
              </a:rPr>
              <a:t>Adopt a three-year cycle for two cycles as an experiment </a:t>
            </a:r>
          </a:p>
          <a:p>
            <a:pPr marL="342900" lvl="0" indent="-342900" defTabSz="488974">
              <a:lnSpc>
                <a:spcPct val="100000"/>
              </a:lnSpc>
              <a:buSzPct val="100000"/>
              <a:buFont typeface="Arial"/>
              <a:buChar char="•"/>
              <a:defRPr sz="1800"/>
            </a:pPr>
            <a:r>
              <a:rPr lang="en-US" sz="2400" dirty="0">
                <a:latin typeface="Lucida Grande"/>
                <a:ea typeface="Lucida Grande"/>
                <a:cs typeface="Lucida Grande"/>
                <a:sym typeface="Lucida Grande"/>
              </a:rPr>
              <a:t>There will likely be a motion from the World Board on this recommendation in the 2023 Conference Agenda Report.</a:t>
            </a:r>
          </a:p>
          <a:p>
            <a:pPr marL="342900" lvl="0" indent="-342900" defTabSz="488974">
              <a:lnSpc>
                <a:spcPct val="100000"/>
              </a:lnSpc>
              <a:buSzPct val="100000"/>
              <a:buFont typeface="Arial"/>
              <a:buChar char="•"/>
              <a:defRPr sz="1800"/>
            </a:pPr>
            <a:r>
              <a:rPr lang="en-US" sz="2400" dirty="0">
                <a:latin typeface="Lucida Grande"/>
                <a:ea typeface="Lucida Grande"/>
                <a:cs typeface="Lucida Grande"/>
                <a:sym typeface="Lucida Grande"/>
              </a:rPr>
              <a:t>Then at WSC 2029 a decision will need to be made as to whether to adopt the change on an ongoing</a:t>
            </a:r>
            <a:r>
              <a:rPr lang="en-US" sz="2400" baseline="0" dirty="0">
                <a:latin typeface="Lucida Grande"/>
                <a:ea typeface="Lucida Grande"/>
                <a:cs typeface="Lucida Grande"/>
                <a:sym typeface="Lucida Grande"/>
              </a:rPr>
              <a:t> basis</a:t>
            </a:r>
            <a:r>
              <a:rPr lang="en-US" sz="2400" dirty="0">
                <a:latin typeface="Lucida Grande"/>
                <a:ea typeface="Lucida Grande"/>
                <a:cs typeface="Lucida Grande"/>
                <a:sym typeface="Lucida Grande"/>
              </a:rPr>
              <a:t>.</a:t>
            </a:r>
          </a:p>
          <a:p>
            <a:pPr lvl="0" defTabSz="488974">
              <a:lnSpc>
                <a:spcPct val="100000"/>
              </a:lnSpc>
              <a:spcBef>
                <a:spcPts val="600"/>
              </a:spcBef>
              <a:defRPr sz="1800"/>
            </a:pPr>
            <a:r>
              <a:rPr lang="en-US" sz="2400" b="1" dirty="0">
                <a:latin typeface="Lucida Grande"/>
                <a:ea typeface="Lucida Grande"/>
                <a:cs typeface="Lucida Grande"/>
                <a:sym typeface="Lucida Grande"/>
              </a:rPr>
              <a:t>A three-year cycle would free up human and financial resources to help grow NA and support efforts to carry the message</a:t>
            </a: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Allowing us to allocate some of those resources to the wider world of NA Fellowship development. Some of the resources that might go to CAR workshops and decision-making would be freed up. That amounts to more time to actually do the work that leads to more effective carrying the message</a:t>
            </a: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Provide more time for collaborative planning and for the discussions that help shape future work</a:t>
            </a:r>
          </a:p>
          <a:p>
            <a:pPr lvl="0" defTabSz="488974">
              <a:lnSpc>
                <a:spcPct val="100000"/>
              </a:lnSpc>
              <a:spcBef>
                <a:spcPts val="600"/>
              </a:spcBef>
              <a:defRPr sz="1800"/>
            </a:pPr>
            <a:r>
              <a:rPr lang="en-US" sz="2400" b="1" dirty="0">
                <a:latin typeface="Lucida Grande"/>
                <a:ea typeface="Lucida Grande"/>
                <a:cs typeface="Lucida Grande"/>
                <a:sym typeface="Lucida Grande"/>
              </a:rPr>
              <a:t>No matter what happens, the conference cycle will change after 2023</a:t>
            </a:r>
            <a:endParaRPr lang="en-US" sz="2400" dirty="0">
              <a:latin typeface="Lucida Grande"/>
              <a:ea typeface="Lucida Grande"/>
              <a:cs typeface="Lucida Grande"/>
              <a:sym typeface="Lucida Grande"/>
            </a:endParaRP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If nothing is decided at WSC 2023, the following conference would be in 2025, effectively shifting the cycle so that the WSC happened every other </a:t>
            </a:r>
            <a:r>
              <a:rPr lang="en-US" sz="2400" u="sng" dirty="0">
                <a:latin typeface="Lucida Grande"/>
                <a:ea typeface="Lucida Grande"/>
                <a:cs typeface="Lucida Grande"/>
                <a:sym typeface="Lucida Grande"/>
              </a:rPr>
              <a:t>odd</a:t>
            </a:r>
            <a:r>
              <a:rPr lang="en-US" sz="2400" dirty="0">
                <a:latin typeface="Lucida Grande"/>
                <a:ea typeface="Lucida Grande"/>
                <a:cs typeface="Lucida Grande"/>
                <a:sym typeface="Lucida Grande"/>
              </a:rPr>
              <a:t> year. </a:t>
            </a: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That is a big change in the cycle relative to how most service bodies think about and elect their delegates</a:t>
            </a:r>
            <a:endParaRPr lang="en-US" sz="2400" b="1" dirty="0">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3302773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spcBef>
                <a:spcPts val="600"/>
              </a:spcBef>
              <a:defRPr sz="1800"/>
            </a:pPr>
            <a:r>
              <a:rPr lang="en-US" sz="2400" b="1" dirty="0">
                <a:latin typeface="Lucida Grande"/>
                <a:ea typeface="Lucida Grande"/>
                <a:cs typeface="Lucida Grande"/>
                <a:sym typeface="Lucida Grande"/>
              </a:rPr>
              <a:t>An interim virtual meeting could take place during the cycle</a:t>
            </a:r>
            <a:endParaRPr lang="en-US" sz="2400" dirty="0">
              <a:latin typeface="Lucida Grande"/>
              <a:ea typeface="Lucida Grande"/>
              <a:cs typeface="Lucida Grande"/>
              <a:sym typeface="Lucida Grande"/>
            </a:endParaRP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The meeting that was held last April, over the course of 4 days, was an interim decision-making meeting with discussions on strengthening relationships and the future of the WSC. </a:t>
            </a: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Conference participants can determine via survey in advance of the meeting what items to address.</a:t>
            </a: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The report with the interim items for decision would be released 90 days in advance of the meeting.</a:t>
            </a:r>
          </a:p>
          <a:p>
            <a:pPr lvl="0" defTabSz="488974">
              <a:lnSpc>
                <a:spcPct val="100000"/>
              </a:lnSpc>
              <a:spcBef>
                <a:spcPts val="600"/>
              </a:spcBef>
              <a:defRPr sz="1800"/>
            </a:pPr>
            <a:r>
              <a:rPr lang="en-US" sz="2400" b="1" dirty="0">
                <a:latin typeface="Lucida Grande"/>
                <a:ea typeface="Lucida Grande"/>
                <a:cs typeface="Lucida Grande"/>
                <a:sym typeface="Lucida Grande"/>
              </a:rPr>
              <a:t>The English Conference Agenda Report for the in-person WSC could be posted six months prior to the meeting, with the translated versions posted a month later. </a:t>
            </a:r>
          </a:p>
          <a:p>
            <a:pPr marL="160421" lvl="0" indent="-160421" defTabSz="488974">
              <a:lnSpc>
                <a:spcPct val="100000"/>
              </a:lnSpc>
              <a:spcBef>
                <a:spcPts val="600"/>
              </a:spcBef>
              <a:buSzPct val="100000"/>
              <a:buChar char="•"/>
              <a:defRPr sz="1800"/>
            </a:pPr>
            <a:r>
              <a:rPr lang="en-US" sz="2400" dirty="0">
                <a:latin typeface="Lucida Grande"/>
                <a:ea typeface="Lucida Grande"/>
                <a:cs typeface="Lucida Grande"/>
                <a:sym typeface="Lucida Grande"/>
              </a:rPr>
              <a:t>This would be 30 days before the current guidelines’ requirement.</a:t>
            </a:r>
          </a:p>
          <a:p>
            <a:pPr marL="160421" lvl="0" indent="-160421" defTabSz="488974">
              <a:lnSpc>
                <a:spcPct val="100000"/>
              </a:lnSpc>
              <a:spcBef>
                <a:spcPts val="600"/>
              </a:spcBef>
              <a:buSzPct val="100000"/>
              <a:buChar char="•"/>
              <a:defRPr sz="1800"/>
            </a:pPr>
            <a:r>
              <a:rPr lang="en-US" sz="2400" dirty="0">
                <a:latin typeface="Lucida Grande"/>
                <a:ea typeface="Lucida Grande"/>
                <a:cs typeface="Lucida Grande"/>
                <a:sym typeface="Lucida Grande"/>
              </a:rPr>
              <a:t>Delegates would have more time for CAR workshops and informing members, and an earlier</a:t>
            </a:r>
            <a:r>
              <a:rPr lang="en-US" sz="2400" baseline="0" dirty="0">
                <a:latin typeface="Lucida Grande"/>
                <a:ea typeface="Lucida Grande"/>
                <a:cs typeface="Lucida Grande"/>
                <a:sym typeface="Lucida Grande"/>
              </a:rPr>
              <a:t> release would </a:t>
            </a:r>
            <a:r>
              <a:rPr lang="en-US" sz="2400" dirty="0">
                <a:latin typeface="Lucida Grande"/>
                <a:ea typeface="Lucida Grande"/>
                <a:cs typeface="Lucida Grande"/>
                <a:sym typeface="Lucida Grande"/>
              </a:rPr>
              <a:t>avoid the crunch created because the US holiday season is right on top of the current publication dates. </a:t>
            </a:r>
            <a:endParaRPr lang="en-US" sz="2400" b="1" dirty="0">
              <a:latin typeface="Lucida Grande"/>
              <a:ea typeface="Lucida Grande"/>
              <a:cs typeface="Lucida Grande"/>
              <a:sym typeface="Lucida Grande"/>
            </a:endParaRPr>
          </a:p>
          <a:p>
            <a:pPr lvl="0" defTabSz="488974">
              <a:lnSpc>
                <a:spcPct val="100000"/>
              </a:lnSpc>
              <a:spcBef>
                <a:spcPts val="600"/>
              </a:spcBef>
              <a:defRPr sz="1800"/>
            </a:pPr>
            <a:r>
              <a:rPr lang="en-US" sz="2400" b="1" dirty="0">
                <a:latin typeface="Lucida Grande"/>
                <a:ea typeface="Lucida Grande"/>
                <a:cs typeface="Lucida Grande"/>
                <a:sym typeface="Lucida Grande"/>
              </a:rPr>
              <a:t>A workgroup of zonally selected members could be formed after WSC 2023 </a:t>
            </a:r>
            <a:endParaRPr lang="en-US" sz="2400" dirty="0">
              <a:latin typeface="Lucida Grande"/>
              <a:ea typeface="Lucida Grande"/>
              <a:cs typeface="Lucida Grande"/>
              <a:sym typeface="Lucida Grande"/>
            </a:endParaRP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The workgroup can help to fill in some of the detail about what a transformed WSC and a three-year cycle might look like and help forge ideas for change. </a:t>
            </a: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Asking each zone to select a member for the workgroup will ensure a geographically diverse group selected by delegates. </a:t>
            </a:r>
          </a:p>
          <a:p>
            <a:pPr marL="342900" lvl="0" indent="-342900" defTabSz="488974">
              <a:lnSpc>
                <a:spcPct val="100000"/>
              </a:lnSpc>
              <a:spcBef>
                <a:spcPts val="600"/>
              </a:spcBef>
              <a:buSzPct val="100000"/>
              <a:buFont typeface="Arial"/>
              <a:buChar char="•"/>
              <a:defRPr sz="1800"/>
            </a:pPr>
            <a:r>
              <a:rPr lang="en-US" sz="2400" dirty="0">
                <a:latin typeface="Lucida Grande"/>
                <a:ea typeface="Lucida Grande"/>
                <a:cs typeface="Lucida Grande"/>
                <a:sym typeface="Lucida Grande"/>
              </a:rPr>
              <a:t>The workgroup would</a:t>
            </a:r>
            <a:r>
              <a:rPr lang="en-US" sz="2400" baseline="0" dirty="0">
                <a:latin typeface="Lucida Grande"/>
                <a:ea typeface="Lucida Grande"/>
                <a:cs typeface="Lucida Grande"/>
                <a:sym typeface="Lucida Grande"/>
              </a:rPr>
              <a:t> m</a:t>
            </a:r>
            <a:r>
              <a:rPr lang="en-US" sz="2400" dirty="0">
                <a:latin typeface="Lucida Grande"/>
                <a:ea typeface="Lucida Grande"/>
                <a:cs typeface="Lucida Grande"/>
                <a:sym typeface="Lucida Grande"/>
              </a:rPr>
              <a:t>ake recommendations to the board for us all to discuss</a:t>
            </a:r>
          </a:p>
          <a:p>
            <a:pPr lvl="0" defTabSz="488974">
              <a:lnSpc>
                <a:spcPct val="100000"/>
              </a:lnSpc>
              <a:spcBef>
                <a:spcPts val="600"/>
              </a:spcBef>
              <a:defRPr sz="1800"/>
            </a:pPr>
            <a:endParaRPr lang="en-US" sz="2400" b="1" dirty="0">
              <a:latin typeface="Lucida Grande"/>
              <a:ea typeface="Lucida Grande"/>
              <a:cs typeface="Lucida Grande"/>
              <a:sym typeface="Lucida Grande"/>
            </a:endParaRPr>
          </a:p>
          <a:p>
            <a:pPr lvl="0" defTabSz="488974">
              <a:lnSpc>
                <a:spcPct val="100000"/>
              </a:lnSpc>
              <a:spcBef>
                <a:spcPts val="600"/>
              </a:spcBef>
              <a:defRPr sz="1800"/>
            </a:pPr>
            <a:r>
              <a:rPr lang="en-US" sz="2400" b="0" dirty="0">
                <a:latin typeface="Lucida Grande"/>
                <a:ea typeface="Lucida Grande"/>
                <a:cs typeface="Lucida Grande"/>
                <a:sym typeface="Lucida Grande"/>
              </a:rPr>
              <a:t>These three ideas—an interim meeting, an earlier CAR posting</a:t>
            </a:r>
            <a:r>
              <a:rPr lang="en-US" sz="2400" b="0" baseline="0" dirty="0">
                <a:latin typeface="Lucida Grande"/>
                <a:ea typeface="Lucida Grande"/>
                <a:cs typeface="Lucida Grande"/>
                <a:sym typeface="Lucida Grande"/>
              </a:rPr>
              <a:t> date, and a workgroup—are </a:t>
            </a:r>
            <a:r>
              <a:rPr lang="en-US" sz="2400" b="0" dirty="0">
                <a:latin typeface="Lucida Grande"/>
                <a:ea typeface="Lucida Grande"/>
                <a:cs typeface="Lucida Grande"/>
                <a:sym typeface="Lucida Grande"/>
              </a:rPr>
              <a:t>suggestions from a number of participants. Thank you! There are many more good ideas that we anticipate discussing and trying in this evolutionary process. </a:t>
            </a:r>
          </a:p>
          <a:p>
            <a:pPr lvl="0" defTabSz="488974">
              <a:lnSpc>
                <a:spcPct val="100000"/>
              </a:lnSpc>
              <a:spcBef>
                <a:spcPts val="600"/>
              </a:spcBef>
              <a:defRPr sz="1800"/>
            </a:pPr>
            <a:endParaRPr lang="en-US" sz="2400" b="0" dirty="0">
              <a:latin typeface="Lucida Grande"/>
              <a:ea typeface="Lucida Grande"/>
              <a:cs typeface="Lucida Grande"/>
              <a:sym typeface="Lucida Grande"/>
            </a:endParaRPr>
          </a:p>
          <a:p>
            <a:pPr lvl="0" defTabSz="488974">
              <a:lnSpc>
                <a:spcPct val="100000"/>
              </a:lnSpc>
              <a:spcBef>
                <a:spcPts val="600"/>
              </a:spcBef>
              <a:defRPr sz="1800"/>
            </a:pPr>
            <a:endParaRPr lang="en-US" sz="2400" b="0" dirty="0">
              <a:latin typeface="Lucida Grande"/>
              <a:ea typeface="Lucida Grande"/>
              <a:cs typeface="Lucida Grande"/>
              <a:sym typeface="Lucida Grande"/>
            </a:endParaRPr>
          </a:p>
          <a:p>
            <a:endParaRPr lang="en-US" dirty="0"/>
          </a:p>
        </p:txBody>
      </p:sp>
    </p:spTree>
    <p:extLst>
      <p:ext uri="{BB962C8B-B14F-4D97-AF65-F5344CB8AC3E}">
        <p14:creationId xmlns:p14="http://schemas.microsoft.com/office/powerpoint/2010/main" val="18660790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a:defRPr sz="1800"/>
            </a:pPr>
            <a:r>
              <a:rPr lang="en-US" sz="2400" dirty="0">
                <a:latin typeface="Lucida Grande"/>
                <a:ea typeface="Lucida Grande"/>
                <a:cs typeface="Lucida Grande"/>
                <a:sym typeface="Lucida Grande"/>
              </a:rPr>
              <a:t>Second, the board recommends participant funding be opt-in rather than opt-out. Any delegate who requests total or partial funding will receive it.</a:t>
            </a:r>
          </a:p>
          <a:p>
            <a:pPr lvl="0">
              <a:defRPr sz="1800"/>
            </a:pPr>
            <a:endParaRPr lang="en-US" sz="2400" dirty="0">
              <a:latin typeface="Lucida Grande"/>
              <a:ea typeface="Lucida Grande"/>
              <a:cs typeface="Lucida Grande"/>
              <a:sym typeface="Lucida Grande"/>
            </a:endParaRPr>
          </a:p>
          <a:p>
            <a:pPr lvl="0">
              <a:defRPr sz="1800"/>
            </a:pPr>
            <a:r>
              <a:rPr lang="en-US" sz="2400" b="1" dirty="0">
                <a:latin typeface="Lucida Grande"/>
                <a:ea typeface="Lucida Grande"/>
                <a:cs typeface="Lucida Grande"/>
                <a:sym typeface="Lucida Grande"/>
              </a:rPr>
              <a:t>Currently World Services automatically funds (including travel, food, and lodging) all seated delegates. </a:t>
            </a:r>
          </a:p>
          <a:p>
            <a:pPr marL="160421" lvl="0" indent="-160421">
              <a:buSzPct val="100000"/>
              <a:buChar char="•"/>
              <a:defRPr sz="1800"/>
            </a:pPr>
            <a:r>
              <a:rPr lang="en-US" sz="2400" dirty="0">
                <a:latin typeface="Lucida Grande"/>
                <a:ea typeface="Lucida Grande"/>
                <a:cs typeface="Lucida Grande"/>
                <a:sym typeface="Lucida Grande"/>
              </a:rPr>
              <a:t>An increasing number of participants have chosen to opt out and fund their own delegates</a:t>
            </a:r>
          </a:p>
          <a:p>
            <a:pPr lvl="0">
              <a:defRPr sz="1800"/>
            </a:pPr>
            <a:endParaRPr lang="en-US" sz="2400" dirty="0">
              <a:latin typeface="Lucida Grande"/>
              <a:ea typeface="Lucida Grande"/>
              <a:cs typeface="Lucida Grande"/>
              <a:sym typeface="Lucida Grande"/>
            </a:endParaRPr>
          </a:p>
          <a:p>
            <a:pPr lvl="0">
              <a:defRPr sz="1800"/>
            </a:pPr>
            <a:r>
              <a:rPr lang="en-US" sz="2400" b="1" dirty="0">
                <a:latin typeface="Lucida Grande"/>
                <a:ea typeface="Lucida Grande"/>
                <a:cs typeface="Lucida Grande"/>
                <a:sym typeface="Lucida Grande"/>
              </a:rPr>
              <a:t>Funding would be available for delegates from seated regions or zones upon request.</a:t>
            </a:r>
          </a:p>
          <a:p>
            <a:pPr lvl="0">
              <a:defRPr sz="1800"/>
            </a:pPr>
            <a:endParaRPr lang="en-US" sz="2400" dirty="0">
              <a:latin typeface="Lucida Grande"/>
              <a:ea typeface="Lucida Grande"/>
              <a:cs typeface="Lucida Grande"/>
              <a:sym typeface="Lucida Grande"/>
            </a:endParaRPr>
          </a:p>
          <a:p>
            <a:pPr lvl="0">
              <a:defRPr sz="1800"/>
            </a:pPr>
            <a:r>
              <a:rPr lang="en-US" sz="2400" b="1" dirty="0">
                <a:latin typeface="Lucida Grande"/>
                <a:ea typeface="Lucida Grande"/>
                <a:cs typeface="Lucida Grande"/>
                <a:sym typeface="Lucida Grande"/>
              </a:rPr>
              <a:t>What’s most important to say up front is that any delegate who requests partial or full funding would receive </a:t>
            </a:r>
            <a:r>
              <a:rPr lang="en-US" sz="2400" b="1" dirty="0" smtClean="0">
                <a:latin typeface="Lucida Grande"/>
                <a:ea typeface="Lucida Grande"/>
                <a:cs typeface="Lucida Grande"/>
                <a:sym typeface="Lucida Grande"/>
              </a:rPr>
              <a:t>it.</a:t>
            </a:r>
            <a:endParaRPr lang="en-US" sz="2400" b="1" dirty="0">
              <a:latin typeface="Lucida Grande"/>
              <a:ea typeface="Lucida Grande"/>
              <a:cs typeface="Lucida Grande"/>
              <a:sym typeface="Lucida Grande"/>
            </a:endParaRPr>
          </a:p>
          <a:p>
            <a:pPr lvl="0">
              <a:defRPr sz="1800"/>
            </a:pPr>
            <a:endParaRPr lang="en-US" sz="2400" dirty="0">
              <a:latin typeface="Lucida Grande"/>
              <a:ea typeface="Lucida Grande"/>
              <a:cs typeface="Lucida Grande"/>
              <a:sym typeface="Lucida Grande"/>
            </a:endParaRPr>
          </a:p>
          <a:p>
            <a:pPr lvl="0">
              <a:defRPr sz="1800"/>
            </a:pPr>
            <a:r>
              <a:rPr lang="en-US" sz="2400" b="1" dirty="0">
                <a:latin typeface="Lucida Grande"/>
                <a:ea typeface="Lucida Grande"/>
                <a:cs typeface="Lucida Grande"/>
                <a:sym typeface="Lucida Grande"/>
              </a:rPr>
              <a:t>This is really more about changing our collective culture. </a:t>
            </a:r>
          </a:p>
          <a:p>
            <a:endParaRPr lang="en-US" dirty="0"/>
          </a:p>
        </p:txBody>
      </p:sp>
    </p:spTree>
    <p:extLst>
      <p:ext uri="{BB962C8B-B14F-4D97-AF65-F5344CB8AC3E}">
        <p14:creationId xmlns:p14="http://schemas.microsoft.com/office/powerpoint/2010/main" val="555892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lvl="0" defTabSz="488974">
              <a:lnSpc>
                <a:spcPct val="100000"/>
              </a:lnSpc>
              <a:defRPr sz="1800"/>
            </a:pPr>
            <a:r>
              <a:rPr lang="en-US" sz="2400" dirty="0">
                <a:latin typeface="Lucida Grande"/>
                <a:ea typeface="Lucida Grande"/>
                <a:cs typeface="Lucida Grande"/>
                <a:sym typeface="Lucida Grande"/>
              </a:rPr>
              <a:t>Some of the other ideas that came up discussions include the following…[see</a:t>
            </a:r>
            <a:r>
              <a:rPr lang="en-US" sz="2400" baseline="0" dirty="0">
                <a:latin typeface="Lucida Grande"/>
                <a:ea typeface="Lucida Grande"/>
                <a:cs typeface="Lucida Grande"/>
                <a:sym typeface="Lucida Grande"/>
              </a:rPr>
              <a:t> slide]</a:t>
            </a:r>
            <a:endParaRPr lang="en-US" sz="2400" dirty="0">
              <a:latin typeface="Lucida Grande"/>
              <a:ea typeface="Lucida Grande"/>
              <a:cs typeface="Lucida Grande"/>
              <a:sym typeface="Lucida Grande"/>
            </a:endParaRP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n-US" sz="2400" dirty="0">
                <a:latin typeface="Lucida Grande"/>
                <a:ea typeface="Lucida Grande"/>
                <a:cs typeface="Lucida Grande"/>
                <a:sym typeface="Lucida Grande"/>
              </a:rPr>
              <a:t>The board is not necessarily recommending these specific ideas. </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n-US" sz="2400" dirty="0">
                <a:latin typeface="Lucida Grande"/>
                <a:ea typeface="Lucida Grande"/>
                <a:cs typeface="Lucida Grande"/>
                <a:sym typeface="Lucida Grande"/>
              </a:rPr>
              <a:t>They just want to give you a sense of the texture of the conversations and some of what excites them about the idea of a three-year cycle.</a:t>
            </a:r>
          </a:p>
          <a:p>
            <a:pPr lvl="0" defTabSz="488974">
              <a:lnSpc>
                <a:spcPct val="100000"/>
              </a:lnSpc>
              <a:defRPr sz="1800"/>
            </a:pPr>
            <a:endParaRPr lang="en-US" sz="2400" dirty="0">
              <a:latin typeface="Lucida Grande"/>
              <a:ea typeface="Lucida Grande"/>
              <a:cs typeface="Lucida Grande"/>
              <a:sym typeface="Lucida Grande"/>
            </a:endParaRPr>
          </a:p>
          <a:p>
            <a:pPr lvl="0" defTabSz="488974">
              <a:lnSpc>
                <a:spcPct val="100000"/>
              </a:lnSpc>
              <a:defRPr sz="1800"/>
            </a:pPr>
            <a:r>
              <a:rPr lang="en-US" sz="2400" dirty="0">
                <a:latin typeface="Lucida Grande"/>
                <a:ea typeface="Lucida Grande"/>
                <a:cs typeface="Lucida Grande"/>
                <a:sym typeface="Lucida Grande"/>
              </a:rPr>
              <a:t>The board believes that a longer cycle could present opportunities to increase the participants’ impact on the NAWS Strategic Plan and the work that comes out of the WSC. </a:t>
            </a:r>
          </a:p>
          <a:p>
            <a:endParaRPr lang="en-US" dirty="0"/>
          </a:p>
        </p:txBody>
      </p:sp>
    </p:spTree>
    <p:extLst>
      <p:ext uri="{BB962C8B-B14F-4D97-AF65-F5344CB8AC3E}">
        <p14:creationId xmlns:p14="http://schemas.microsoft.com/office/powerpoint/2010/main" val="952253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Blank">
    <p:bg>
      <p:bgPr>
        <a:gradFill flip="none" rotWithShape="1">
          <a:gsLst>
            <a:gs pos="0">
              <a:srgbClr val="002060">
                <a:alpha val="90000"/>
              </a:srgbClr>
            </a:gs>
            <a:gs pos="22000">
              <a:srgbClr val="002060"/>
            </a:gs>
            <a:gs pos="80000">
              <a:srgbClr val="002060"/>
            </a:gs>
            <a:gs pos="100000">
              <a:srgbClr val="002060">
                <a:alpha val="90000"/>
              </a:srgbClr>
            </a:gs>
          </a:gsLst>
          <a:lin ang="7199999" scaled="0"/>
        </a:gradFill>
        <a:effectLst/>
      </p:bgPr>
    </p:bg>
    <p:spTree>
      <p:nvGrpSpPr>
        <p:cNvPr id="1" name=""/>
        <p:cNvGrpSpPr/>
        <p:nvPr/>
      </p:nvGrpSpPr>
      <p:grpSpPr>
        <a:xfrm>
          <a:off x="0" y="0"/>
          <a:ext cx="0" cy="0"/>
          <a:chOff x="0" y="0"/>
          <a:chExt cx="0" cy="0"/>
        </a:xfrm>
      </p:grpSpPr>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 Center">
    <p:spTree>
      <p:nvGrpSpPr>
        <p:cNvPr id="1" name=""/>
        <p:cNvGrpSpPr/>
        <p:nvPr/>
      </p:nvGrpSpPr>
      <p:grpSpPr>
        <a:xfrm>
          <a:off x="0" y="0"/>
          <a:ext cx="0" cy="0"/>
          <a:chOff x="0" y="0"/>
          <a:chExt cx="0" cy="0"/>
        </a:xfrm>
      </p:grpSpPr>
      <p:sp>
        <p:nvSpPr>
          <p:cNvPr id="22" name="Shape 22"/>
          <p:cNvSpPr>
            <a:spLocks noGrp="1"/>
          </p:cNvSpPr>
          <p:nvPr>
            <p:ph type="title"/>
          </p:nvPr>
        </p:nvSpPr>
        <p:spPr>
          <a:xfrm>
            <a:off x="1190625" y="2089547"/>
            <a:ext cx="9810750" cy="2678907"/>
          </a:xfrm>
          <a:prstGeom prst="rect">
            <a:avLst/>
          </a:prstGeom>
        </p:spPr>
        <p:txBody>
          <a:bodyPr/>
          <a:lstStyle/>
          <a:p>
            <a:pPr lvl="0">
              <a:defRPr sz="1800">
                <a:solidFill>
                  <a:srgbClr val="000000"/>
                </a:solidFill>
              </a:defRPr>
            </a:pPr>
            <a:r>
              <a:rPr sz="5900">
                <a:solidFill>
                  <a:srgbClr val="FFFFFF"/>
                </a:solidFill>
              </a:rPr>
              <a:t>Title Text</a:t>
            </a:r>
          </a:p>
        </p:txBody>
      </p:sp>
      <p:sp>
        <p:nvSpPr>
          <p:cNvPr id="23" name="Shape 2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25" name="Shape 25"/>
          <p:cNvSpPr>
            <a:spLocks noGrp="1"/>
          </p:cNvSpPr>
          <p:nvPr>
            <p:ph type="title"/>
          </p:nvPr>
        </p:nvSpPr>
        <p:spPr>
          <a:xfrm>
            <a:off x="1190625" y="5179219"/>
            <a:ext cx="9810750" cy="1196579"/>
          </a:xfrm>
          <a:prstGeom prst="rect">
            <a:avLst/>
          </a:prstGeom>
        </p:spPr>
        <p:txBody>
          <a:bodyPr/>
          <a:lstStyle/>
          <a:p>
            <a:pPr lvl="0">
              <a:defRPr sz="1800">
                <a:solidFill>
                  <a:srgbClr val="000000"/>
                </a:solidFill>
              </a:defRPr>
            </a:pPr>
            <a:r>
              <a:rPr sz="5900">
                <a:solidFill>
                  <a:srgbClr val="FFFFFF"/>
                </a:solidFill>
              </a:rPr>
              <a:t>Title Text</a:t>
            </a:r>
          </a:p>
        </p:txBody>
      </p:sp>
      <p:sp>
        <p:nvSpPr>
          <p:cNvPr id="26" name="Shape 2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Horizontal Reflection">
    <p:spTree>
      <p:nvGrpSpPr>
        <p:cNvPr id="1" name=""/>
        <p:cNvGrpSpPr/>
        <p:nvPr/>
      </p:nvGrpSpPr>
      <p:grpSpPr>
        <a:xfrm>
          <a:off x="0" y="0"/>
          <a:ext cx="0" cy="0"/>
          <a:chOff x="0" y="0"/>
          <a:chExt cx="0" cy="0"/>
        </a:xfrm>
      </p:grpSpPr>
      <p:sp>
        <p:nvSpPr>
          <p:cNvPr id="28" name="Shape 28"/>
          <p:cNvSpPr>
            <a:spLocks noGrp="1"/>
          </p:cNvSpPr>
          <p:nvPr>
            <p:ph type="title"/>
          </p:nvPr>
        </p:nvSpPr>
        <p:spPr>
          <a:xfrm>
            <a:off x="1190625" y="5179219"/>
            <a:ext cx="9810750" cy="1196579"/>
          </a:xfrm>
          <a:prstGeom prst="rect">
            <a:avLst/>
          </a:prstGeom>
        </p:spPr>
        <p:txBody>
          <a:bodyPr/>
          <a:lstStyle/>
          <a:p>
            <a:pPr lvl="0">
              <a:defRPr sz="1800">
                <a:solidFill>
                  <a:srgbClr val="000000"/>
                </a:solidFill>
              </a:defRPr>
            </a:pPr>
            <a:r>
              <a:rPr sz="5900">
                <a:solidFill>
                  <a:srgbClr val="FFFFFF"/>
                </a:solidFill>
              </a:rPr>
              <a:t>Title Text</a:t>
            </a:r>
          </a:p>
        </p:txBody>
      </p:sp>
      <p:sp>
        <p:nvSpPr>
          <p:cNvPr id="29" name="Shape 2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31" name="Shape 31"/>
          <p:cNvSpPr>
            <a:spLocks noGrp="1"/>
          </p:cNvSpPr>
          <p:nvPr>
            <p:ph type="title"/>
          </p:nvPr>
        </p:nvSpPr>
        <p:spPr>
          <a:xfrm>
            <a:off x="595312" y="0"/>
            <a:ext cx="5500688" cy="3312915"/>
          </a:xfrm>
          <a:prstGeom prst="rect">
            <a:avLst/>
          </a:prstGeom>
        </p:spPr>
        <p:txBody>
          <a:bodyPr anchor="b"/>
          <a:lstStyle>
            <a:lvl1pPr>
              <a:defRPr sz="4900"/>
            </a:lvl1pPr>
          </a:lstStyle>
          <a:p>
            <a:pPr lvl="0">
              <a:defRPr sz="1800">
                <a:solidFill>
                  <a:srgbClr val="000000"/>
                </a:solidFill>
              </a:defRPr>
            </a:pPr>
            <a:r>
              <a:rPr sz="4900">
                <a:solidFill>
                  <a:srgbClr val="FFFFFF"/>
                </a:solidFill>
              </a:rPr>
              <a:t>Title Text</a:t>
            </a:r>
          </a:p>
        </p:txBody>
      </p:sp>
      <p:sp>
        <p:nvSpPr>
          <p:cNvPr id="32" name="Shape 32"/>
          <p:cNvSpPr>
            <a:spLocks noGrp="1"/>
          </p:cNvSpPr>
          <p:nvPr>
            <p:ph type="body" idx="1"/>
          </p:nvPr>
        </p:nvSpPr>
        <p:spPr>
          <a:xfrm>
            <a:off x="595312" y="3366492"/>
            <a:ext cx="5500688" cy="3491508"/>
          </a:xfrm>
          <a:prstGeom prst="rect">
            <a:avLst/>
          </a:prstGeom>
        </p:spPr>
        <p:txBody>
          <a:bodyPr numCol="1" spcCol="38100"/>
          <a:lstStyle>
            <a:lvl1pPr marL="0" indent="0" algn="ctr">
              <a:spcBef>
                <a:spcPts val="0"/>
              </a:spcBef>
              <a:buSzTx/>
              <a:buNone/>
              <a:defRPr sz="2300"/>
            </a:lvl1pPr>
            <a:lvl2pPr marL="0" indent="0" algn="ctr">
              <a:spcBef>
                <a:spcPts val="0"/>
              </a:spcBef>
              <a:buSzTx/>
              <a:buNone/>
              <a:defRPr sz="2300"/>
            </a:lvl2pPr>
            <a:lvl3pPr marL="0" indent="0" algn="ctr">
              <a:spcBef>
                <a:spcPts val="0"/>
              </a:spcBef>
              <a:buSzTx/>
              <a:buNone/>
              <a:defRPr sz="2300"/>
            </a:lvl3pPr>
            <a:lvl4pPr marL="0" indent="0" algn="ctr">
              <a:spcBef>
                <a:spcPts val="0"/>
              </a:spcBef>
              <a:buSzTx/>
              <a:buNone/>
              <a:defRPr sz="2300"/>
            </a:lvl4pPr>
            <a:lvl5pPr marL="0" indent="0" algn="ctr">
              <a:spcBef>
                <a:spcPts val="0"/>
              </a:spcBef>
              <a:buSzTx/>
              <a:buNone/>
              <a:defRPr sz="2300"/>
            </a:lvl5pPr>
          </a:lstStyle>
          <a:p>
            <a:pPr lvl="0">
              <a:defRPr sz="1800">
                <a:solidFill>
                  <a:srgbClr val="000000"/>
                </a:solidFill>
              </a:defRPr>
            </a:pPr>
            <a:r>
              <a:rPr sz="2300">
                <a:solidFill>
                  <a:srgbClr val="FFFFFF"/>
                </a:solidFill>
              </a:rPr>
              <a:t>Body Level One</a:t>
            </a:r>
          </a:p>
          <a:p>
            <a:pPr lvl="1">
              <a:defRPr sz="1800">
                <a:solidFill>
                  <a:srgbClr val="000000"/>
                </a:solidFill>
              </a:defRPr>
            </a:pPr>
            <a:r>
              <a:rPr sz="2300">
                <a:solidFill>
                  <a:srgbClr val="FFFFFF"/>
                </a:solidFill>
              </a:rPr>
              <a:t>Body Level Two</a:t>
            </a:r>
          </a:p>
          <a:p>
            <a:pPr lvl="2">
              <a:defRPr sz="1800">
                <a:solidFill>
                  <a:srgbClr val="000000"/>
                </a:solidFill>
              </a:defRPr>
            </a:pPr>
            <a:r>
              <a:rPr sz="2300">
                <a:solidFill>
                  <a:srgbClr val="FFFFFF"/>
                </a:solidFill>
              </a:rPr>
              <a:t>Body Level Three</a:t>
            </a:r>
          </a:p>
          <a:p>
            <a:pPr lvl="3">
              <a:defRPr sz="1800">
                <a:solidFill>
                  <a:srgbClr val="000000"/>
                </a:solidFill>
              </a:defRPr>
            </a:pPr>
            <a:r>
              <a:rPr sz="2300">
                <a:solidFill>
                  <a:srgbClr val="FFFFFF"/>
                </a:solidFill>
              </a:rPr>
              <a:t>Body Level Four</a:t>
            </a:r>
          </a:p>
          <a:p>
            <a:pPr lvl="4">
              <a:defRPr sz="1800">
                <a:solidFill>
                  <a:srgbClr val="000000"/>
                </a:solidFill>
              </a:defRPr>
            </a:pPr>
            <a:r>
              <a:rPr sz="2300">
                <a:solidFill>
                  <a:srgbClr val="FFFFFF"/>
                </a:solidFill>
              </a:rPr>
              <a:t>Body Level Five</a:t>
            </a:r>
          </a:p>
        </p:txBody>
      </p:sp>
      <p:sp>
        <p:nvSpPr>
          <p:cNvPr id="33" name="Shape 33"/>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Photo - Vertical Reflection">
    <p:spTree>
      <p:nvGrpSpPr>
        <p:cNvPr id="1" name=""/>
        <p:cNvGrpSpPr/>
        <p:nvPr/>
      </p:nvGrpSpPr>
      <p:grpSpPr>
        <a:xfrm>
          <a:off x="0" y="0"/>
          <a:ext cx="0" cy="0"/>
          <a:chOff x="0" y="0"/>
          <a:chExt cx="0" cy="0"/>
        </a:xfrm>
      </p:grpSpPr>
      <p:sp>
        <p:nvSpPr>
          <p:cNvPr id="35" name="Shape 35"/>
          <p:cNvSpPr>
            <a:spLocks noGrp="1"/>
          </p:cNvSpPr>
          <p:nvPr>
            <p:ph type="title"/>
          </p:nvPr>
        </p:nvSpPr>
        <p:spPr>
          <a:xfrm>
            <a:off x="595312" y="0"/>
            <a:ext cx="5500688" cy="3312915"/>
          </a:xfrm>
          <a:prstGeom prst="rect">
            <a:avLst/>
          </a:prstGeom>
        </p:spPr>
        <p:txBody>
          <a:bodyPr anchor="b"/>
          <a:lstStyle>
            <a:lvl1pPr>
              <a:defRPr sz="4900"/>
            </a:lvl1pPr>
          </a:lstStyle>
          <a:p>
            <a:pPr lvl="0">
              <a:defRPr sz="1800">
                <a:solidFill>
                  <a:srgbClr val="000000"/>
                </a:solidFill>
              </a:defRPr>
            </a:pPr>
            <a:r>
              <a:rPr sz="4900">
                <a:solidFill>
                  <a:srgbClr val="FFFFFF"/>
                </a:solidFill>
              </a:rPr>
              <a:t>Title Text</a:t>
            </a:r>
          </a:p>
        </p:txBody>
      </p:sp>
      <p:sp>
        <p:nvSpPr>
          <p:cNvPr id="36" name="Shape 36"/>
          <p:cNvSpPr>
            <a:spLocks noGrp="1"/>
          </p:cNvSpPr>
          <p:nvPr>
            <p:ph type="body" idx="1"/>
          </p:nvPr>
        </p:nvSpPr>
        <p:spPr>
          <a:xfrm>
            <a:off x="595312" y="3366492"/>
            <a:ext cx="5500688" cy="3491508"/>
          </a:xfrm>
          <a:prstGeom prst="rect">
            <a:avLst/>
          </a:prstGeom>
        </p:spPr>
        <p:txBody>
          <a:bodyPr numCol="1" spcCol="38100"/>
          <a:lstStyle>
            <a:lvl1pPr marL="0" indent="0" algn="ctr">
              <a:spcBef>
                <a:spcPts val="0"/>
              </a:spcBef>
              <a:buSzTx/>
              <a:buNone/>
              <a:defRPr sz="2300"/>
            </a:lvl1pPr>
            <a:lvl2pPr marL="0" indent="0" algn="ctr">
              <a:spcBef>
                <a:spcPts val="0"/>
              </a:spcBef>
              <a:buSzTx/>
              <a:buNone/>
              <a:defRPr sz="2300"/>
            </a:lvl2pPr>
            <a:lvl3pPr marL="0" indent="0" algn="ctr">
              <a:spcBef>
                <a:spcPts val="0"/>
              </a:spcBef>
              <a:buSzTx/>
              <a:buNone/>
              <a:defRPr sz="2300"/>
            </a:lvl3pPr>
            <a:lvl4pPr marL="0" indent="0" algn="ctr">
              <a:spcBef>
                <a:spcPts val="0"/>
              </a:spcBef>
              <a:buSzTx/>
              <a:buNone/>
              <a:defRPr sz="2300"/>
            </a:lvl4pPr>
            <a:lvl5pPr marL="0" indent="0" algn="ctr">
              <a:spcBef>
                <a:spcPts val="0"/>
              </a:spcBef>
              <a:buSzTx/>
              <a:buNone/>
              <a:defRPr sz="2300"/>
            </a:lvl5pPr>
          </a:lstStyle>
          <a:p>
            <a:pPr lvl="0">
              <a:defRPr sz="1800">
                <a:solidFill>
                  <a:srgbClr val="000000"/>
                </a:solidFill>
              </a:defRPr>
            </a:pPr>
            <a:r>
              <a:rPr sz="2300">
                <a:solidFill>
                  <a:srgbClr val="FFFFFF"/>
                </a:solidFill>
              </a:rPr>
              <a:t>Body Level One</a:t>
            </a:r>
          </a:p>
          <a:p>
            <a:pPr lvl="1">
              <a:defRPr sz="1800">
                <a:solidFill>
                  <a:srgbClr val="000000"/>
                </a:solidFill>
              </a:defRPr>
            </a:pPr>
            <a:r>
              <a:rPr sz="2300">
                <a:solidFill>
                  <a:srgbClr val="FFFFFF"/>
                </a:solidFill>
              </a:rPr>
              <a:t>Body Level Two</a:t>
            </a:r>
          </a:p>
          <a:p>
            <a:pPr lvl="2">
              <a:defRPr sz="1800">
                <a:solidFill>
                  <a:srgbClr val="000000"/>
                </a:solidFill>
              </a:defRPr>
            </a:pPr>
            <a:r>
              <a:rPr sz="2300">
                <a:solidFill>
                  <a:srgbClr val="FFFFFF"/>
                </a:solidFill>
              </a:rPr>
              <a:t>Body Level Three</a:t>
            </a:r>
          </a:p>
          <a:p>
            <a:pPr lvl="3">
              <a:defRPr sz="1800">
                <a:solidFill>
                  <a:srgbClr val="000000"/>
                </a:solidFill>
              </a:defRPr>
            </a:pPr>
            <a:r>
              <a:rPr sz="2300">
                <a:solidFill>
                  <a:srgbClr val="FFFFFF"/>
                </a:solidFill>
              </a:rPr>
              <a:t>Body Level Four</a:t>
            </a:r>
          </a:p>
          <a:p>
            <a:pPr lvl="4">
              <a:defRPr sz="1800">
                <a:solidFill>
                  <a:srgbClr val="000000"/>
                </a:solidFill>
              </a:defRPr>
            </a:pPr>
            <a:r>
              <a:rPr sz="2300">
                <a:solidFill>
                  <a:srgbClr val="FFFFFF"/>
                </a:solidFill>
              </a:rPr>
              <a:t>Body Level Five</a:t>
            </a:r>
          </a:p>
        </p:txBody>
      </p:sp>
      <p:sp>
        <p:nvSpPr>
          <p:cNvPr id="37" name="Shape 3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39" name="Shape 39"/>
          <p:cNvSpPr>
            <a:spLocks noGrp="1"/>
          </p:cNvSpPr>
          <p:nvPr>
            <p:ph type="title"/>
          </p:nvPr>
        </p:nvSpPr>
        <p:spPr>
          <a:xfrm>
            <a:off x="1190625" y="169356"/>
            <a:ext cx="9810750" cy="1732976"/>
          </a:xfrm>
          <a:prstGeom prst="rect">
            <a:avLst/>
          </a:prstGeom>
        </p:spPr>
        <p:txBody>
          <a:bodyPr/>
          <a:lstStyle/>
          <a:p>
            <a:pPr lvl="0">
              <a:defRPr sz="1800">
                <a:solidFill>
                  <a:srgbClr val="000000"/>
                </a:solidFill>
              </a:defRPr>
            </a:pPr>
            <a:r>
              <a:rPr sz="5900">
                <a:solidFill>
                  <a:srgbClr val="FFFFFF"/>
                </a:solidFill>
              </a:rPr>
              <a:t>Title Text</a:t>
            </a:r>
          </a:p>
        </p:txBody>
      </p:sp>
      <p:sp>
        <p:nvSpPr>
          <p:cNvPr id="40" name="Shape 40"/>
          <p:cNvSpPr>
            <a:spLocks noGrp="1"/>
          </p:cNvSpPr>
          <p:nvPr>
            <p:ph type="body" idx="1"/>
          </p:nvPr>
        </p:nvSpPr>
        <p:spPr>
          <a:xfrm>
            <a:off x="1190625" y="1902331"/>
            <a:ext cx="4726781" cy="4107041"/>
          </a:xfrm>
          <a:prstGeom prst="rect">
            <a:avLst/>
          </a:prstGeom>
        </p:spPr>
        <p:txBody>
          <a:bodyPr numCol="1" spcCol="38100" anchor="ct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41" name="Shape 4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Bullets - Left">
    <p:spTree>
      <p:nvGrpSpPr>
        <p:cNvPr id="1" name=""/>
        <p:cNvGrpSpPr/>
        <p:nvPr/>
      </p:nvGrpSpPr>
      <p:grpSpPr>
        <a:xfrm>
          <a:off x="0" y="0"/>
          <a:ext cx="0" cy="0"/>
          <a:chOff x="0" y="0"/>
          <a:chExt cx="0" cy="0"/>
        </a:xfrm>
      </p:grpSpPr>
      <p:sp>
        <p:nvSpPr>
          <p:cNvPr id="43" name="Shape 43"/>
          <p:cNvSpPr>
            <a:spLocks noGrp="1"/>
          </p:cNvSpPr>
          <p:nvPr>
            <p:ph type="title"/>
          </p:nvPr>
        </p:nvSpPr>
        <p:spPr>
          <a:xfrm>
            <a:off x="1190625" y="169356"/>
            <a:ext cx="9810750" cy="1732976"/>
          </a:xfrm>
          <a:prstGeom prst="rect">
            <a:avLst/>
          </a:prstGeom>
        </p:spPr>
        <p:txBody>
          <a:bodyPr/>
          <a:lstStyle/>
          <a:p>
            <a:pPr lvl="0">
              <a:defRPr sz="1800">
                <a:solidFill>
                  <a:srgbClr val="000000"/>
                </a:solidFill>
              </a:defRPr>
            </a:pPr>
            <a:r>
              <a:rPr sz="5900">
                <a:solidFill>
                  <a:srgbClr val="FFFFFF"/>
                </a:solidFill>
              </a:rPr>
              <a:t>Title Text</a:t>
            </a:r>
          </a:p>
        </p:txBody>
      </p:sp>
      <p:sp>
        <p:nvSpPr>
          <p:cNvPr id="44" name="Shape 44"/>
          <p:cNvSpPr>
            <a:spLocks noGrp="1"/>
          </p:cNvSpPr>
          <p:nvPr>
            <p:ph type="body" idx="1"/>
          </p:nvPr>
        </p:nvSpPr>
        <p:spPr>
          <a:xfrm>
            <a:off x="1190625" y="1902331"/>
            <a:ext cx="4726781" cy="4107041"/>
          </a:xfrm>
          <a:prstGeom prst="rect">
            <a:avLst/>
          </a:prstGeom>
        </p:spPr>
        <p:txBody>
          <a:bodyPr numCol="1" spcCol="38100" anchor="ct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45" name="Shape 45"/>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47" name="Shape 47"/>
          <p:cNvSpPr>
            <a:spLocks noGrp="1"/>
          </p:cNvSpPr>
          <p:nvPr>
            <p:ph type="title"/>
          </p:nvPr>
        </p:nvSpPr>
        <p:spPr>
          <a:xfrm>
            <a:off x="1190625" y="169356"/>
            <a:ext cx="9810750" cy="1732976"/>
          </a:xfrm>
          <a:prstGeom prst="rect">
            <a:avLst/>
          </a:prstGeom>
        </p:spPr>
        <p:txBody>
          <a:bodyPr/>
          <a:lstStyle/>
          <a:p>
            <a:pPr lvl="0">
              <a:defRPr sz="1800">
                <a:solidFill>
                  <a:srgbClr val="000000"/>
                </a:solidFill>
              </a:defRPr>
            </a:pPr>
            <a:r>
              <a:rPr sz="5900">
                <a:solidFill>
                  <a:srgbClr val="FFFFFF"/>
                </a:solidFill>
              </a:rPr>
              <a:t>Title Text</a:t>
            </a:r>
          </a:p>
        </p:txBody>
      </p:sp>
      <p:sp>
        <p:nvSpPr>
          <p:cNvPr id="48" name="Shape 48"/>
          <p:cNvSpPr>
            <a:spLocks noGrp="1"/>
          </p:cNvSpPr>
          <p:nvPr>
            <p:ph type="body" idx="1"/>
          </p:nvPr>
        </p:nvSpPr>
        <p:spPr>
          <a:xfrm>
            <a:off x="7286625" y="1902331"/>
            <a:ext cx="3714750" cy="4107041"/>
          </a:xfrm>
          <a:prstGeom prst="rect">
            <a:avLst/>
          </a:prstGeom>
        </p:spPr>
        <p:txBody>
          <a:bodyPr numCol="1" spcCol="38100" anchor="ct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49" name="Shape 4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6_Blank">
    <p:bg>
      <p:bgPr>
        <a:gradFill flip="none" rotWithShape="1">
          <a:gsLst>
            <a:gs pos="0">
              <a:srgbClr val="002060">
                <a:alpha val="90000"/>
              </a:srgbClr>
            </a:gs>
            <a:gs pos="22000">
              <a:srgbClr val="002060"/>
            </a:gs>
            <a:gs pos="80000">
              <a:srgbClr val="002060"/>
            </a:gs>
            <a:gs pos="100000">
              <a:srgbClr val="002060">
                <a:alpha val="90000"/>
              </a:srgbClr>
            </a:gs>
          </a:gsLst>
          <a:lin ang="7199999" scaled="0"/>
        </a:gra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F34DA84-C14B-82AE-C6D9-9D6A5A954793}"/>
              </a:ext>
            </a:extLst>
          </p:cNvPr>
          <p:cNvPicPr>
            <a:picLocks noChangeAspect="1"/>
          </p:cNvPicPr>
          <p:nvPr userDrawn="1"/>
        </p:nvPicPr>
        <p:blipFill rotWithShape="1">
          <a:blip r:embed="rId2" cstate="print">
            <a:alphaModFix amt="30000"/>
            <a:extLst>
              <a:ext uri="{28A0092B-C50C-407E-A947-70E740481C1C}">
                <a14:useLocalDpi xmlns:a14="http://schemas.microsoft.com/office/drawing/2010/main" val="0"/>
              </a:ext>
            </a:extLst>
          </a:blip>
          <a:srcRect t="2020"/>
          <a:stretch/>
        </p:blipFill>
        <p:spPr>
          <a:xfrm>
            <a:off x="0" y="0"/>
            <a:ext cx="1587500" cy="6858000"/>
          </a:xfrm>
          <a:prstGeom prst="rect">
            <a:avLst/>
          </a:prstGeom>
        </p:spPr>
      </p:pic>
    </p:spTree>
    <p:extLst>
      <p:ext uri="{BB962C8B-B14F-4D97-AF65-F5344CB8AC3E}">
        <p14:creationId xmlns:p14="http://schemas.microsoft.com/office/powerpoint/2010/main" val="1785579028"/>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reserve="1">
  <p:cSld name="2_Blank">
    <p:bg>
      <p:bgPr>
        <a:gradFill flip="none" rotWithShape="1">
          <a:gsLst>
            <a:gs pos="0">
              <a:srgbClr val="55B948">
                <a:alpha val="75000"/>
              </a:srgbClr>
            </a:gs>
            <a:gs pos="21000">
              <a:srgbClr val="55B948"/>
            </a:gs>
            <a:gs pos="80000">
              <a:srgbClr val="55B948"/>
            </a:gs>
            <a:gs pos="100000">
              <a:srgbClr val="55B948">
                <a:alpha val="75000"/>
              </a:srgbClr>
            </a:gs>
          </a:gsLst>
          <a:lin ang="7199999"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8020F2F-A926-B037-9EBF-892273FCA2C9}"/>
              </a:ext>
            </a:extLst>
          </p:cNvPr>
          <p:cNvPicPr>
            <a:picLocks noChangeAspect="1"/>
          </p:cNvPicPr>
          <p:nvPr userDrawn="1"/>
        </p:nvPicPr>
        <p:blipFill>
          <a:blip r:embed="rId2" cstate="print">
            <a:alphaModFix amt="68000"/>
            <a:extLst>
              <a:ext uri="{28A0092B-C50C-407E-A947-70E740481C1C}">
                <a14:useLocalDpi xmlns:a14="http://schemas.microsoft.com/office/drawing/2010/main" val="0"/>
              </a:ext>
            </a:extLst>
          </a:blip>
          <a:stretch>
            <a:fillRect/>
          </a:stretch>
        </p:blipFill>
        <p:spPr>
          <a:xfrm>
            <a:off x="0" y="0"/>
            <a:ext cx="1587500" cy="6832600"/>
          </a:xfrm>
          <a:prstGeom prst="rect">
            <a:avLst/>
          </a:prstGeom>
        </p:spPr>
      </p:pic>
    </p:spTree>
    <p:extLst>
      <p:ext uri="{BB962C8B-B14F-4D97-AF65-F5344CB8AC3E}">
        <p14:creationId xmlns:p14="http://schemas.microsoft.com/office/powerpoint/2010/main" val="187322659"/>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reserve="1">
  <p:cSld name="7_Blank">
    <p:bg>
      <p:bgPr>
        <a:gradFill flip="none" rotWithShape="1">
          <a:gsLst>
            <a:gs pos="0">
              <a:srgbClr val="55B948">
                <a:alpha val="75000"/>
              </a:srgbClr>
            </a:gs>
            <a:gs pos="21000">
              <a:srgbClr val="55B948"/>
            </a:gs>
            <a:gs pos="80000">
              <a:srgbClr val="55B948"/>
            </a:gs>
            <a:gs pos="100000">
              <a:srgbClr val="55B948">
                <a:alpha val="75000"/>
              </a:srgbClr>
            </a:gs>
          </a:gsLst>
          <a:lin ang="7199999"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03239831"/>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reserve="1">
  <p:cSld name="3_Blank">
    <p:bg>
      <p:bgPr>
        <a:gradFill flip="none" rotWithShape="1">
          <a:gsLst>
            <a:gs pos="0">
              <a:srgbClr val="FAE232">
                <a:alpha val="70000"/>
              </a:srgbClr>
            </a:gs>
            <a:gs pos="22000">
              <a:srgbClr val="FAE232"/>
            </a:gs>
            <a:gs pos="80000">
              <a:srgbClr val="FAE232"/>
            </a:gs>
            <a:gs pos="100000">
              <a:srgbClr val="FAE232">
                <a:alpha val="70000"/>
              </a:srgbClr>
            </a:gs>
          </a:gsLst>
          <a:lin ang="14400000" scaled="0"/>
        </a:gra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8C24B3B-F7F6-81A7-5320-423F29D4F0F3}"/>
              </a:ext>
            </a:extLst>
          </p:cNvPr>
          <p:cNvPicPr>
            <a:picLocks noChangeAspect="1"/>
          </p:cNvPicPr>
          <p:nvPr userDrawn="1"/>
        </p:nvPicPr>
        <p:blipFill>
          <a:blip r:embed="rId2" cstate="print">
            <a:alphaModFix amt="64000"/>
            <a:extLst>
              <a:ext uri="{28A0092B-C50C-407E-A947-70E740481C1C}">
                <a14:useLocalDpi xmlns:a14="http://schemas.microsoft.com/office/drawing/2010/main" val="0"/>
              </a:ext>
            </a:extLst>
          </a:blip>
          <a:stretch>
            <a:fillRect/>
          </a:stretch>
        </p:blipFill>
        <p:spPr>
          <a:xfrm>
            <a:off x="0" y="-65988"/>
            <a:ext cx="1587500" cy="6923988"/>
          </a:xfrm>
          <a:prstGeom prst="rect">
            <a:avLst/>
          </a:prstGeom>
        </p:spPr>
      </p:pic>
    </p:spTree>
    <p:extLst>
      <p:ext uri="{BB962C8B-B14F-4D97-AF65-F5344CB8AC3E}">
        <p14:creationId xmlns:p14="http://schemas.microsoft.com/office/powerpoint/2010/main" val="1469298246"/>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reserve="1">
  <p:cSld name="5_Blank">
    <p:bg>
      <p:bgPr>
        <a:gradFill flip="none" rotWithShape="1">
          <a:gsLst>
            <a:gs pos="0">
              <a:srgbClr val="FAE232">
                <a:alpha val="70000"/>
              </a:srgbClr>
            </a:gs>
            <a:gs pos="22000">
              <a:srgbClr val="FAE232"/>
            </a:gs>
            <a:gs pos="80000">
              <a:srgbClr val="FAE232"/>
            </a:gs>
            <a:gs pos="100000">
              <a:srgbClr val="FAE232">
                <a:alpha val="70000"/>
              </a:srgbClr>
            </a:gs>
          </a:gsLst>
          <a:lin ang="7200000" scaled="0"/>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345529"/>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amp; Bullets - 2 Column">
    <p:spTree>
      <p:nvGrpSpPr>
        <p:cNvPr id="1" name=""/>
        <p:cNvGrpSpPr/>
        <p:nvPr/>
      </p:nvGrpSpPr>
      <p:grpSpPr>
        <a:xfrm>
          <a:off x="0" y="0"/>
          <a:ext cx="0" cy="0"/>
          <a:chOff x="0" y="0"/>
          <a:chExt cx="0" cy="0"/>
        </a:xfrm>
      </p:grpSpPr>
      <p:sp>
        <p:nvSpPr>
          <p:cNvPr id="12" name="Shape 12"/>
          <p:cNvSpPr>
            <a:spLocks noGrp="1"/>
          </p:cNvSpPr>
          <p:nvPr>
            <p:ph type="title"/>
          </p:nvPr>
        </p:nvSpPr>
        <p:spPr>
          <a:prstGeom prst="rect">
            <a:avLst/>
          </a:prstGeom>
        </p:spPr>
        <p:txBody>
          <a:bodyPr/>
          <a:lstStyle/>
          <a:p>
            <a:pPr lvl="0">
              <a:defRPr sz="1800">
                <a:solidFill>
                  <a:srgbClr val="000000"/>
                </a:solidFill>
              </a:defRPr>
            </a:pPr>
            <a:r>
              <a:rPr sz="5900">
                <a:solidFill>
                  <a:srgbClr val="FFFFFF"/>
                </a:solidFill>
              </a:rPr>
              <a:t>Title Text</a:t>
            </a:r>
          </a:p>
        </p:txBody>
      </p:sp>
      <p:sp>
        <p:nvSpPr>
          <p:cNvPr id="13" name="Shape 13"/>
          <p:cNvSpPr>
            <a:spLocks noGrp="1"/>
          </p:cNvSpPr>
          <p:nvPr>
            <p:ph type="body" idx="1"/>
          </p:nvPr>
        </p:nvSpPr>
        <p:spPr>
          <a:prstGeom prst="rect">
            <a:avLst/>
          </a:prstGeom>
        </p:spPr>
        <p:txBody>
          <a:bodyPr/>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14" name="Shape 14"/>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Bullets">
    <p:spTree>
      <p:nvGrpSpPr>
        <p:cNvPr id="1" name=""/>
        <p:cNvGrpSpPr/>
        <p:nvPr/>
      </p:nvGrpSpPr>
      <p:grpSpPr>
        <a:xfrm>
          <a:off x="0" y="0"/>
          <a:ext cx="0" cy="0"/>
          <a:chOff x="0" y="0"/>
          <a:chExt cx="0" cy="0"/>
        </a:xfrm>
      </p:grpSpPr>
      <p:sp>
        <p:nvSpPr>
          <p:cNvPr id="16" name="Shape 16"/>
          <p:cNvSpPr>
            <a:spLocks noGrp="1"/>
          </p:cNvSpPr>
          <p:nvPr>
            <p:ph type="body" idx="1"/>
          </p:nvPr>
        </p:nvSpPr>
        <p:spPr>
          <a:xfrm>
            <a:off x="1190625" y="892969"/>
            <a:ext cx="9810750" cy="5072063"/>
          </a:xfrm>
          <a:prstGeom prst="rect">
            <a:avLst/>
          </a:prstGeom>
        </p:spPr>
        <p:txBody>
          <a:bodyPr numCol="1" spcCol="38100" anchor="ctr"/>
          <a:lstStyle>
            <a:lvl1pPr marL="625055" indent="-401822">
              <a:spcBef>
                <a:spcPts val="3300"/>
              </a:spcBef>
              <a:defRPr sz="2900"/>
            </a:lvl1pPr>
            <a:lvl2pPr marL="937583" indent="-401821">
              <a:spcBef>
                <a:spcPts val="3300"/>
              </a:spcBef>
              <a:defRPr sz="2900"/>
            </a:lvl2pPr>
            <a:lvl3pPr marL="1250111" indent="-401821">
              <a:spcBef>
                <a:spcPts val="3300"/>
              </a:spcBef>
              <a:defRPr sz="2900"/>
            </a:lvl3pPr>
            <a:lvl4pPr marL="1562639" indent="-401821">
              <a:spcBef>
                <a:spcPts val="3300"/>
              </a:spcBef>
              <a:defRPr sz="2900"/>
            </a:lvl4pPr>
            <a:lvl5pPr marL="1875167" indent="-401821">
              <a:spcBef>
                <a:spcPts val="3300"/>
              </a:spcBef>
              <a:defRPr sz="2900"/>
            </a:lvl5pPr>
          </a:lstStyle>
          <a:p>
            <a:pPr lvl="0">
              <a:defRPr sz="1800">
                <a:solidFill>
                  <a:srgbClr val="000000"/>
                </a:solidFill>
              </a:defRPr>
            </a:pPr>
            <a:r>
              <a:rPr sz="2900">
                <a:solidFill>
                  <a:srgbClr val="FFFFFF"/>
                </a:solidFill>
              </a:rPr>
              <a:t>Body Level One</a:t>
            </a:r>
          </a:p>
          <a:p>
            <a:pPr lvl="1">
              <a:defRPr sz="1800">
                <a:solidFill>
                  <a:srgbClr val="000000"/>
                </a:solidFill>
              </a:defRPr>
            </a:pPr>
            <a:r>
              <a:rPr sz="2900">
                <a:solidFill>
                  <a:srgbClr val="FFFFFF"/>
                </a:solidFill>
              </a:rPr>
              <a:t>Body Level Two</a:t>
            </a:r>
          </a:p>
          <a:p>
            <a:pPr lvl="2">
              <a:defRPr sz="1800">
                <a:solidFill>
                  <a:srgbClr val="000000"/>
                </a:solidFill>
              </a:defRPr>
            </a:pPr>
            <a:r>
              <a:rPr sz="2900">
                <a:solidFill>
                  <a:srgbClr val="FFFFFF"/>
                </a:solidFill>
              </a:rPr>
              <a:t>Body Level Three</a:t>
            </a:r>
          </a:p>
          <a:p>
            <a:pPr lvl="3">
              <a:defRPr sz="1800">
                <a:solidFill>
                  <a:srgbClr val="000000"/>
                </a:solidFill>
              </a:defRPr>
            </a:pPr>
            <a:r>
              <a:rPr sz="2900">
                <a:solidFill>
                  <a:srgbClr val="FFFFFF"/>
                </a:solidFill>
              </a:rPr>
              <a:t>Body Level Four</a:t>
            </a:r>
          </a:p>
          <a:p>
            <a:pPr lvl="4">
              <a:defRPr sz="1800">
                <a:solidFill>
                  <a:srgbClr val="000000"/>
                </a:solidFill>
              </a:defRPr>
            </a:pPr>
            <a:r>
              <a:rPr sz="2900">
                <a:solidFill>
                  <a:srgbClr val="FFFFFF"/>
                </a:solidFill>
              </a:rPr>
              <a:t>Body Level Five</a:t>
            </a:r>
          </a:p>
        </p:txBody>
      </p:sp>
      <p:sp>
        <p:nvSpPr>
          <p:cNvPr id="17" name="Shape 1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xfrm>
            <a:off x="1190625" y="25417"/>
            <a:ext cx="9810750" cy="2020854"/>
          </a:xfrm>
          <a:prstGeom prst="rect">
            <a:avLst/>
          </a:prstGeom>
        </p:spPr>
        <p:txBody>
          <a:bodyPr/>
          <a:lstStyle/>
          <a:p>
            <a:pPr lvl="0">
              <a:defRPr sz="1800">
                <a:solidFill>
                  <a:srgbClr val="000000"/>
                </a:solidFill>
              </a:defRPr>
            </a:pPr>
            <a:r>
              <a:rPr sz="5900">
                <a:solidFill>
                  <a:srgbClr val="FFFFFF"/>
                </a:solidFill>
              </a:rPr>
              <a:t>Title Text</a:t>
            </a:r>
          </a:p>
        </p:txBody>
      </p:sp>
      <p:sp>
        <p:nvSpPr>
          <p:cNvPr id="20" name="Shape 2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Shape 2"/>
          <p:cNvSpPr>
            <a:spLocks noGrp="1"/>
          </p:cNvSpPr>
          <p:nvPr>
            <p:ph type="title"/>
          </p:nvPr>
        </p:nvSpPr>
        <p:spPr>
          <a:xfrm>
            <a:off x="1190625" y="125015"/>
            <a:ext cx="9810750" cy="182165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lstStyle/>
          <a:p>
            <a:pPr lvl="0">
              <a:defRPr sz="1800">
                <a:solidFill>
                  <a:srgbClr val="000000"/>
                </a:solidFill>
              </a:defRPr>
            </a:pPr>
            <a:r>
              <a:rPr sz="5900">
                <a:solidFill>
                  <a:srgbClr val="FFFFFF"/>
                </a:solidFill>
              </a:rPr>
              <a:t>Title Text</a:t>
            </a:r>
          </a:p>
        </p:txBody>
      </p:sp>
      <p:sp>
        <p:nvSpPr>
          <p:cNvPr id="3" name="Shape 3"/>
          <p:cNvSpPr>
            <a:spLocks noGrp="1"/>
          </p:cNvSpPr>
          <p:nvPr>
            <p:ph type="body" idx="1"/>
          </p:nvPr>
        </p:nvSpPr>
        <p:spPr>
          <a:xfrm>
            <a:off x="1190625" y="1946672"/>
            <a:ext cx="9810750" cy="491132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numCol="2" spcCol="523240"/>
          <a:lstStyle/>
          <a:p>
            <a:pPr lvl="0">
              <a:defRPr sz="1800">
                <a:solidFill>
                  <a:srgbClr val="000000"/>
                </a:solidFill>
              </a:defRPr>
            </a:pPr>
            <a:r>
              <a:rPr sz="2200">
                <a:solidFill>
                  <a:srgbClr val="FFFFFF"/>
                </a:solidFill>
              </a:rPr>
              <a:t>Body Level One</a:t>
            </a:r>
          </a:p>
          <a:p>
            <a:pPr lvl="1">
              <a:defRPr sz="1800">
                <a:solidFill>
                  <a:srgbClr val="000000"/>
                </a:solidFill>
              </a:defRPr>
            </a:pPr>
            <a:r>
              <a:rPr sz="2200">
                <a:solidFill>
                  <a:srgbClr val="FFFFFF"/>
                </a:solidFill>
              </a:rPr>
              <a:t>Body Level Two</a:t>
            </a:r>
          </a:p>
          <a:p>
            <a:pPr lvl="2">
              <a:defRPr sz="1800">
                <a:solidFill>
                  <a:srgbClr val="000000"/>
                </a:solidFill>
              </a:defRPr>
            </a:pPr>
            <a:r>
              <a:rPr sz="2200">
                <a:solidFill>
                  <a:srgbClr val="FFFFFF"/>
                </a:solidFill>
              </a:rPr>
              <a:t>Body Level Three</a:t>
            </a:r>
          </a:p>
          <a:p>
            <a:pPr lvl="3">
              <a:defRPr sz="1800">
                <a:solidFill>
                  <a:srgbClr val="000000"/>
                </a:solidFill>
              </a:defRPr>
            </a:pPr>
            <a:r>
              <a:rPr sz="2200">
                <a:solidFill>
                  <a:srgbClr val="FFFFFF"/>
                </a:solidFill>
              </a:rPr>
              <a:t>Body Level Four</a:t>
            </a:r>
          </a:p>
          <a:p>
            <a:pPr lvl="4">
              <a:defRPr sz="1800">
                <a:solidFill>
                  <a:srgbClr val="000000"/>
                </a:solidFill>
              </a:defRPr>
            </a:pPr>
            <a:r>
              <a:rPr sz="2200">
                <a:solidFill>
                  <a:srgbClr val="FFFFFF"/>
                </a:solidFill>
              </a:rPr>
              <a:t>Body Level Five</a:t>
            </a:r>
          </a:p>
        </p:txBody>
      </p:sp>
      <p:sp>
        <p:nvSpPr>
          <p:cNvPr id="4" name="Shape 4"/>
          <p:cNvSpPr>
            <a:spLocks noGrp="1"/>
          </p:cNvSpPr>
          <p:nvPr>
            <p:ph type="sldNum" sz="quarter" idx="2"/>
          </p:nvPr>
        </p:nvSpPr>
        <p:spPr>
          <a:xfrm>
            <a:off x="5948138" y="6489303"/>
            <a:ext cx="283817" cy="279401"/>
          </a:xfrm>
          <a:prstGeom prst="rect">
            <a:avLst/>
          </a:prstGeom>
          <a:ln w="12700">
            <a:miter lim="400000"/>
          </a:ln>
        </p:spPr>
        <p:txBody>
          <a:bodyPr wrap="none" lIns="50800" tIns="50800" rIns="50800" bIns="50800" anchor="b">
            <a:spAutoFit/>
          </a:bodyPr>
          <a:lstStyle>
            <a:lvl1pPr>
              <a:defRPr sz="1200"/>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67" r:id="rId2"/>
    <p:sldLayoutId id="2147483663" r:id="rId3"/>
    <p:sldLayoutId id="2147483668" r:id="rId4"/>
    <p:sldLayoutId id="2147483664" r:id="rId5"/>
    <p:sldLayoutId id="2147483666"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 id="2147483660" r:id="rId15"/>
    <p:sldLayoutId id="2147483661" r:id="rId16"/>
    <p:sldLayoutId id="2147483662" r:id="rId17"/>
  </p:sldLayoutIdLst>
  <p:transition spd="med"/>
  <p:txStyles>
    <p:titleStyle>
      <a:lvl1pPr algn="ctr" defTabSz="410750">
        <a:defRPr sz="5900">
          <a:solidFill>
            <a:srgbClr val="FFFFFF"/>
          </a:solidFill>
          <a:latin typeface="Arial Narrow Bold"/>
          <a:ea typeface="Arial Narrow Bold"/>
          <a:cs typeface="Arial Narrow Bold"/>
          <a:sym typeface="Arial Narrow Bold"/>
        </a:defRPr>
      </a:lvl1pPr>
      <a:lvl2pPr algn="ctr" defTabSz="410750">
        <a:defRPr sz="5900">
          <a:solidFill>
            <a:srgbClr val="FFFFFF"/>
          </a:solidFill>
          <a:latin typeface="Arial Narrow Bold"/>
          <a:ea typeface="Arial Narrow Bold"/>
          <a:cs typeface="Arial Narrow Bold"/>
          <a:sym typeface="Arial Narrow Bold"/>
        </a:defRPr>
      </a:lvl2pPr>
      <a:lvl3pPr algn="ctr" defTabSz="410750">
        <a:defRPr sz="5900">
          <a:solidFill>
            <a:srgbClr val="FFFFFF"/>
          </a:solidFill>
          <a:latin typeface="Arial Narrow Bold"/>
          <a:ea typeface="Arial Narrow Bold"/>
          <a:cs typeface="Arial Narrow Bold"/>
          <a:sym typeface="Arial Narrow Bold"/>
        </a:defRPr>
      </a:lvl3pPr>
      <a:lvl4pPr algn="ctr" defTabSz="410750">
        <a:defRPr sz="5900">
          <a:solidFill>
            <a:srgbClr val="FFFFFF"/>
          </a:solidFill>
          <a:latin typeface="Arial Narrow Bold"/>
          <a:ea typeface="Arial Narrow Bold"/>
          <a:cs typeface="Arial Narrow Bold"/>
          <a:sym typeface="Arial Narrow Bold"/>
        </a:defRPr>
      </a:lvl4pPr>
      <a:lvl5pPr algn="ctr" defTabSz="410750">
        <a:defRPr sz="5900">
          <a:solidFill>
            <a:srgbClr val="FFFFFF"/>
          </a:solidFill>
          <a:latin typeface="Arial Narrow Bold"/>
          <a:ea typeface="Arial Narrow Bold"/>
          <a:cs typeface="Arial Narrow Bold"/>
          <a:sym typeface="Arial Narrow Bold"/>
        </a:defRPr>
      </a:lvl5pPr>
      <a:lvl6pPr algn="ctr" defTabSz="410750">
        <a:defRPr sz="5900">
          <a:solidFill>
            <a:srgbClr val="FFFFFF"/>
          </a:solidFill>
          <a:latin typeface="Arial Narrow Bold"/>
          <a:ea typeface="Arial Narrow Bold"/>
          <a:cs typeface="Arial Narrow Bold"/>
          <a:sym typeface="Arial Narrow Bold"/>
        </a:defRPr>
      </a:lvl6pPr>
      <a:lvl7pPr algn="ctr" defTabSz="410750">
        <a:defRPr sz="5900">
          <a:solidFill>
            <a:srgbClr val="FFFFFF"/>
          </a:solidFill>
          <a:latin typeface="Arial Narrow Bold"/>
          <a:ea typeface="Arial Narrow Bold"/>
          <a:cs typeface="Arial Narrow Bold"/>
          <a:sym typeface="Arial Narrow Bold"/>
        </a:defRPr>
      </a:lvl7pPr>
      <a:lvl8pPr algn="ctr" defTabSz="410750">
        <a:defRPr sz="5900">
          <a:solidFill>
            <a:srgbClr val="FFFFFF"/>
          </a:solidFill>
          <a:latin typeface="Arial Narrow Bold"/>
          <a:ea typeface="Arial Narrow Bold"/>
          <a:cs typeface="Arial Narrow Bold"/>
          <a:sym typeface="Arial Narrow Bold"/>
        </a:defRPr>
      </a:lvl8pPr>
      <a:lvl9pPr algn="ctr" defTabSz="410750">
        <a:defRPr sz="5900">
          <a:solidFill>
            <a:srgbClr val="FFFFFF"/>
          </a:solidFill>
          <a:latin typeface="Arial Narrow Bold"/>
          <a:ea typeface="Arial Narrow Bold"/>
          <a:cs typeface="Arial Narrow Bold"/>
          <a:sym typeface="Arial Narrow Bold"/>
        </a:defRPr>
      </a:lvl9pPr>
    </p:titleStyle>
    <p:bodyStyle>
      <a:lvl1pPr marL="571002" indent="-347766" defTabSz="410750">
        <a:spcBef>
          <a:spcPts val="2600"/>
        </a:spcBef>
        <a:buSzPct val="171000"/>
        <a:buChar char="•"/>
        <a:defRPr sz="2200">
          <a:solidFill>
            <a:srgbClr val="FFFFFF"/>
          </a:solidFill>
          <a:latin typeface="Arial Narrow"/>
          <a:ea typeface="Arial Narrow"/>
          <a:cs typeface="Arial Narrow"/>
          <a:sym typeface="Arial Narrow"/>
        </a:defRPr>
      </a:lvl1pPr>
      <a:lvl2pPr marL="883529" indent="-347766" defTabSz="410750">
        <a:spcBef>
          <a:spcPts val="2600"/>
        </a:spcBef>
        <a:buSzPct val="171000"/>
        <a:buChar char="•"/>
        <a:defRPr sz="2200">
          <a:solidFill>
            <a:srgbClr val="FFFFFF"/>
          </a:solidFill>
          <a:latin typeface="Arial Narrow"/>
          <a:ea typeface="Arial Narrow"/>
          <a:cs typeface="Arial Narrow"/>
          <a:sym typeface="Arial Narrow"/>
        </a:defRPr>
      </a:lvl2pPr>
      <a:lvl3pPr marL="1196057" indent="-347766" defTabSz="410750">
        <a:spcBef>
          <a:spcPts val="2600"/>
        </a:spcBef>
        <a:buSzPct val="171000"/>
        <a:buChar char="•"/>
        <a:defRPr sz="2200">
          <a:solidFill>
            <a:srgbClr val="FFFFFF"/>
          </a:solidFill>
          <a:latin typeface="Arial Narrow"/>
          <a:ea typeface="Arial Narrow"/>
          <a:cs typeface="Arial Narrow"/>
          <a:sym typeface="Arial Narrow"/>
        </a:defRPr>
      </a:lvl3pPr>
      <a:lvl4pPr marL="1508584" indent="-347767" defTabSz="410750">
        <a:spcBef>
          <a:spcPts val="2600"/>
        </a:spcBef>
        <a:buSzPct val="171000"/>
        <a:buChar char="•"/>
        <a:defRPr sz="2200">
          <a:solidFill>
            <a:srgbClr val="FFFFFF"/>
          </a:solidFill>
          <a:latin typeface="Arial Narrow"/>
          <a:ea typeface="Arial Narrow"/>
          <a:cs typeface="Arial Narrow"/>
          <a:sym typeface="Arial Narrow"/>
        </a:defRPr>
      </a:lvl4pPr>
      <a:lvl5pPr marL="1821113" indent="-347766" defTabSz="410750">
        <a:spcBef>
          <a:spcPts val="2600"/>
        </a:spcBef>
        <a:buSzPct val="171000"/>
        <a:buChar char="•"/>
        <a:defRPr sz="2200">
          <a:solidFill>
            <a:srgbClr val="FFFFFF"/>
          </a:solidFill>
          <a:latin typeface="Arial Narrow"/>
          <a:ea typeface="Arial Narrow"/>
          <a:cs typeface="Arial Narrow"/>
          <a:sym typeface="Arial Narrow"/>
        </a:defRPr>
      </a:lvl5pPr>
      <a:lvl6pPr marL="2028198" indent="-304830" defTabSz="410750">
        <a:spcBef>
          <a:spcPts val="2600"/>
        </a:spcBef>
        <a:buSzPct val="171000"/>
        <a:buChar char="•"/>
        <a:defRPr sz="2200">
          <a:solidFill>
            <a:srgbClr val="FFFFFF"/>
          </a:solidFill>
          <a:latin typeface="Arial Narrow"/>
          <a:ea typeface="Arial Narrow"/>
          <a:cs typeface="Arial Narrow"/>
          <a:sym typeface="Arial Narrow"/>
        </a:defRPr>
      </a:lvl6pPr>
      <a:lvl7pPr marL="2278220" indent="-304830" defTabSz="410750">
        <a:spcBef>
          <a:spcPts val="2600"/>
        </a:spcBef>
        <a:buSzPct val="171000"/>
        <a:buChar char="•"/>
        <a:defRPr sz="2200">
          <a:solidFill>
            <a:srgbClr val="FFFFFF"/>
          </a:solidFill>
          <a:latin typeface="Arial Narrow"/>
          <a:ea typeface="Arial Narrow"/>
          <a:cs typeface="Arial Narrow"/>
          <a:sym typeface="Arial Narrow"/>
        </a:defRPr>
      </a:lvl7pPr>
      <a:lvl8pPr marL="2528243" indent="-304830" defTabSz="410750">
        <a:spcBef>
          <a:spcPts val="2600"/>
        </a:spcBef>
        <a:buSzPct val="171000"/>
        <a:buChar char="•"/>
        <a:defRPr sz="2200">
          <a:solidFill>
            <a:srgbClr val="FFFFFF"/>
          </a:solidFill>
          <a:latin typeface="Arial Narrow"/>
          <a:ea typeface="Arial Narrow"/>
          <a:cs typeface="Arial Narrow"/>
          <a:sym typeface="Arial Narrow"/>
        </a:defRPr>
      </a:lvl8pPr>
      <a:lvl9pPr marL="2778265" indent="-304830" defTabSz="410750">
        <a:spcBef>
          <a:spcPts val="2600"/>
        </a:spcBef>
        <a:buSzPct val="171000"/>
        <a:buChar char="•"/>
        <a:defRPr sz="2200">
          <a:solidFill>
            <a:srgbClr val="FFFFFF"/>
          </a:solidFill>
          <a:latin typeface="Arial Narrow"/>
          <a:ea typeface="Arial Narrow"/>
          <a:cs typeface="Arial Narrow"/>
          <a:sym typeface="Arial Narrow"/>
        </a:defRPr>
      </a:lvl9pPr>
    </p:bodyStyle>
    <p:otherStyle>
      <a:lvl1pPr algn="ctr" defTabSz="488974">
        <a:defRPr sz="1200">
          <a:solidFill>
            <a:schemeClr val="tx1"/>
          </a:solidFill>
          <a:latin typeface="+mn-lt"/>
          <a:ea typeface="+mn-ea"/>
          <a:cs typeface="+mn-cs"/>
          <a:sym typeface="Gill Sans"/>
        </a:defRPr>
      </a:lvl1pPr>
      <a:lvl2pPr algn="ctr" defTabSz="488974">
        <a:defRPr sz="1200">
          <a:solidFill>
            <a:schemeClr val="tx1"/>
          </a:solidFill>
          <a:latin typeface="+mn-lt"/>
          <a:ea typeface="+mn-ea"/>
          <a:cs typeface="+mn-cs"/>
          <a:sym typeface="Gill Sans"/>
        </a:defRPr>
      </a:lvl2pPr>
      <a:lvl3pPr algn="ctr" defTabSz="488974">
        <a:defRPr sz="1200">
          <a:solidFill>
            <a:schemeClr val="tx1"/>
          </a:solidFill>
          <a:latin typeface="+mn-lt"/>
          <a:ea typeface="+mn-ea"/>
          <a:cs typeface="+mn-cs"/>
          <a:sym typeface="Gill Sans"/>
        </a:defRPr>
      </a:lvl3pPr>
      <a:lvl4pPr algn="ctr" defTabSz="488974">
        <a:defRPr sz="1200">
          <a:solidFill>
            <a:schemeClr val="tx1"/>
          </a:solidFill>
          <a:latin typeface="+mn-lt"/>
          <a:ea typeface="+mn-ea"/>
          <a:cs typeface="+mn-cs"/>
          <a:sym typeface="Gill Sans"/>
        </a:defRPr>
      </a:lvl4pPr>
      <a:lvl5pPr algn="ctr" defTabSz="488974">
        <a:defRPr sz="1200">
          <a:solidFill>
            <a:schemeClr val="tx1"/>
          </a:solidFill>
          <a:latin typeface="+mn-lt"/>
          <a:ea typeface="+mn-ea"/>
          <a:cs typeface="+mn-cs"/>
          <a:sym typeface="Gill Sans"/>
        </a:defRPr>
      </a:lvl5pPr>
      <a:lvl6pPr algn="ctr" defTabSz="488974">
        <a:defRPr sz="1200">
          <a:solidFill>
            <a:schemeClr val="tx1"/>
          </a:solidFill>
          <a:latin typeface="+mn-lt"/>
          <a:ea typeface="+mn-ea"/>
          <a:cs typeface="+mn-cs"/>
          <a:sym typeface="Gill Sans"/>
        </a:defRPr>
      </a:lvl6pPr>
      <a:lvl7pPr algn="ctr" defTabSz="488974">
        <a:defRPr sz="1200">
          <a:solidFill>
            <a:schemeClr val="tx1"/>
          </a:solidFill>
          <a:latin typeface="+mn-lt"/>
          <a:ea typeface="+mn-ea"/>
          <a:cs typeface="+mn-cs"/>
          <a:sym typeface="Gill Sans"/>
        </a:defRPr>
      </a:lvl7pPr>
      <a:lvl8pPr algn="ctr" defTabSz="488974">
        <a:defRPr sz="1200">
          <a:solidFill>
            <a:schemeClr val="tx1"/>
          </a:solidFill>
          <a:latin typeface="+mn-lt"/>
          <a:ea typeface="+mn-ea"/>
          <a:cs typeface="+mn-cs"/>
          <a:sym typeface="Gill Sans"/>
        </a:defRPr>
      </a:lvl8pPr>
      <a:lvl9pPr algn="ctr" defTabSz="488974">
        <a:defRPr sz="1200">
          <a:solidFill>
            <a:schemeClr val="tx1"/>
          </a:solidFill>
          <a:latin typeface="+mn-lt"/>
          <a:ea typeface="+mn-ea"/>
          <a:cs typeface="+mn-cs"/>
          <a:sym typeface="Gill San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Shape 53"/>
          <p:cNvSpPr/>
          <p:nvPr/>
        </p:nvSpPr>
        <p:spPr>
          <a:xfrm>
            <a:off x="4947139" y="214705"/>
            <a:ext cx="6572096" cy="304698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lvl="0" defTabSz="410750">
              <a:defRPr sz="1800"/>
            </a:pPr>
            <a:r>
              <a:rPr sz="6400" dirty="0">
                <a:solidFill>
                  <a:srgbClr val="FAE232"/>
                </a:solidFill>
                <a:latin typeface="Arial Narrow Bold"/>
                <a:ea typeface="Arial Narrow Bold"/>
                <a:cs typeface="Arial Narrow Bold"/>
                <a:sym typeface="Arial Narrow Bold"/>
              </a:rPr>
              <a:t>Future </a:t>
            </a:r>
            <a:br>
              <a:rPr sz="6400" dirty="0">
                <a:solidFill>
                  <a:srgbClr val="FAE232"/>
                </a:solidFill>
                <a:latin typeface="Arial Narrow Bold"/>
                <a:ea typeface="Arial Narrow Bold"/>
                <a:cs typeface="Arial Narrow Bold"/>
                <a:sym typeface="Arial Narrow Bold"/>
              </a:rPr>
            </a:br>
            <a:r>
              <a:rPr sz="6400" dirty="0">
                <a:solidFill>
                  <a:srgbClr val="FAE232"/>
                </a:solidFill>
                <a:latin typeface="Arial Narrow Bold"/>
                <a:ea typeface="Arial Narrow Bold"/>
                <a:cs typeface="Arial Narrow Bold"/>
                <a:sym typeface="Arial Narrow Bold"/>
              </a:rPr>
              <a:t>of the World Service Conference</a:t>
            </a:r>
          </a:p>
        </p:txBody>
      </p:sp>
      <p:sp>
        <p:nvSpPr>
          <p:cNvPr id="54" name="Shape 54"/>
          <p:cNvSpPr/>
          <p:nvPr/>
        </p:nvSpPr>
        <p:spPr>
          <a:xfrm>
            <a:off x="4947139" y="3577083"/>
            <a:ext cx="5627963" cy="2062103"/>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indent="223234" algn="l" defTabSz="410750">
              <a:spcBef>
                <a:spcPts val="3300"/>
              </a:spcBef>
              <a:defRPr sz="3200">
                <a:solidFill>
                  <a:srgbClr val="FFFFFF"/>
                </a:solidFill>
                <a:latin typeface="Arial Narrow"/>
                <a:ea typeface="Arial Narrow"/>
                <a:cs typeface="Arial Narrow"/>
                <a:sym typeface="Arial Narrow"/>
              </a:defRPr>
            </a:lvl1pPr>
          </a:lstStyle>
          <a:p>
            <a:pPr lvl="0" indent="0">
              <a:defRPr sz="1800">
                <a:solidFill>
                  <a:srgbClr val="000000"/>
                </a:solidFill>
              </a:defRPr>
            </a:pPr>
            <a:r>
              <a:rPr sz="3200" dirty="0">
                <a:solidFill>
                  <a:srgbClr val="FFFFFF"/>
                </a:solidFill>
              </a:rPr>
              <a:t>The World Board is recommending the first pieces of the road to a </a:t>
            </a:r>
            <a:r>
              <a:rPr lang="en-US" sz="3200" dirty="0">
                <a:solidFill>
                  <a:srgbClr val="FFFFFF"/>
                </a:solidFill>
              </a:rPr>
              <a:t>c</a:t>
            </a:r>
            <a:r>
              <a:rPr sz="3200" dirty="0">
                <a:solidFill>
                  <a:srgbClr val="FFFFFF"/>
                </a:solidFill>
              </a:rPr>
              <a:t>onference that is more effective </a:t>
            </a:r>
            <a:r>
              <a:rPr lang="en-US" sz="3200" dirty="0">
                <a:solidFill>
                  <a:srgbClr val="FFFFFF"/>
                </a:solidFill>
              </a:rPr>
              <a:t/>
            </a:r>
            <a:br>
              <a:rPr lang="en-US" sz="3200" dirty="0">
                <a:solidFill>
                  <a:srgbClr val="FFFFFF"/>
                </a:solidFill>
              </a:rPr>
            </a:br>
            <a:r>
              <a:rPr sz="3200" dirty="0">
                <a:solidFill>
                  <a:srgbClr val="FFFFFF"/>
                </a:solidFill>
              </a:rPr>
              <a:t>and sustainable.</a:t>
            </a:r>
          </a:p>
        </p:txBody>
      </p:sp>
      <p:pic>
        <p:nvPicPr>
          <p:cNvPr id="55" name="image1.png"/>
          <p:cNvPicPr/>
          <p:nvPr/>
        </p:nvPicPr>
        <p:blipFill>
          <a:blip r:embed="rId3">
            <a:alphaModFix amt="43000"/>
          </a:blip>
          <a:stretch>
            <a:fillRect/>
          </a:stretch>
        </p:blipFill>
        <p:spPr>
          <a:xfrm>
            <a:off x="9982200" y="4638754"/>
            <a:ext cx="2123343" cy="2123343"/>
          </a:xfrm>
          <a:prstGeom prst="rect">
            <a:avLst/>
          </a:prstGeom>
          <a:ln w="12700">
            <a:miter lim="400000"/>
          </a:ln>
        </p:spPr>
      </p:pic>
      <p:pic>
        <p:nvPicPr>
          <p:cNvPr id="56" name="image2.jpeg"/>
          <p:cNvPicPr/>
          <p:nvPr/>
        </p:nvPicPr>
        <p:blipFill>
          <a:blip r:embed="rId4"/>
          <a:srcRect l="8174" t="6925" r="6576"/>
          <a:stretch>
            <a:fillRect/>
          </a:stretch>
        </p:blipFill>
        <p:spPr>
          <a:xfrm>
            <a:off x="0" y="-8757"/>
            <a:ext cx="4336089" cy="6875514"/>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0">
            <a:extLst>
              <a:ext uri="{FF2B5EF4-FFF2-40B4-BE49-F238E27FC236}">
                <a16:creationId xmlns:a16="http://schemas.microsoft.com/office/drawing/2014/main" id="{7C2F698B-C2C7-921A-84CC-FA12146C5BFD}"/>
              </a:ext>
            </a:extLst>
          </p:cNvPr>
          <p:cNvSpPr/>
          <p:nvPr/>
        </p:nvSpPr>
        <p:spPr>
          <a:xfrm>
            <a:off x="877324" y="620189"/>
            <a:ext cx="11314676" cy="632480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Incorporate WCNA into the work of the conference cycle in some way, since the two events, the conference and convention, would both be on three-year cycles. </a:t>
            </a:r>
            <a:endParaRPr sz="27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Focus on what needs to be done in person and what can be done effectively virtually. </a:t>
            </a:r>
            <a:endParaRPr sz="27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Work toward better handling and processing of </a:t>
            </a:r>
            <a:r>
              <a:rPr sz="2700" i="1" dirty="0">
                <a:solidFill>
                  <a:srgbClr val="FFFFFF"/>
                </a:solidFill>
                <a:latin typeface="Arial Narrow"/>
                <a:ea typeface="Arial Narrow"/>
                <a:cs typeface="Arial Narrow"/>
                <a:sym typeface="Arial Narrow"/>
              </a:rPr>
              <a:t>CAR</a:t>
            </a:r>
            <a:r>
              <a:rPr sz="2700" dirty="0">
                <a:solidFill>
                  <a:srgbClr val="FFFFFF"/>
                </a:solidFill>
                <a:latin typeface="Arial Narrow"/>
                <a:ea typeface="Arial Narrow"/>
                <a:cs typeface="Arial Narrow"/>
                <a:sym typeface="Arial Narrow"/>
              </a:rPr>
              <a:t> motions. </a:t>
            </a:r>
            <a:endParaRPr sz="27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Develop processes for the body to build the </a:t>
            </a:r>
            <a:r>
              <a:rPr sz="2700" i="1" dirty="0">
                <a:solidFill>
                  <a:srgbClr val="FFFFFF"/>
                </a:solidFill>
                <a:latin typeface="Arial Narrow"/>
                <a:ea typeface="Arial Narrow"/>
                <a:cs typeface="Arial Narrow"/>
                <a:sym typeface="Arial Narrow"/>
              </a:rPr>
              <a:t>CAR</a:t>
            </a:r>
            <a:r>
              <a:rPr sz="2700" dirty="0">
                <a:solidFill>
                  <a:srgbClr val="FFFFFF"/>
                </a:solidFill>
                <a:latin typeface="Arial Narrow"/>
                <a:ea typeface="Arial Narrow"/>
                <a:cs typeface="Arial Narrow"/>
                <a:sym typeface="Arial Narrow"/>
              </a:rPr>
              <a:t> together, including mechanisms for delegates to prioritize, process, or vet motions. </a:t>
            </a:r>
            <a:endParaRPr sz="27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Make decisions on some “old business” items virtually before the in-person WSC meeting so that the time together can be focused on the cycle ahead. </a:t>
            </a:r>
            <a:endParaRPr sz="27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Evolve the WSC into a planning conference with more training, mentorship, and conversation. </a:t>
            </a:r>
            <a:endParaRPr sz="27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Help participants disseminate information and build relationships within their regions and zones. </a:t>
            </a:r>
            <a:endParaRPr sz="27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Strengthen the strategic plan “feedback loop” to help amplify the voices, role, and participation of participants and members. </a:t>
            </a:r>
            <a:endParaRPr sz="2700" dirty="0">
              <a:solidFill>
                <a:srgbClr val="FFFFFF"/>
              </a:solidFill>
              <a:latin typeface="Arial Narrow Bold"/>
              <a:ea typeface="Arial Narrow Bold"/>
              <a:cs typeface="Arial Narrow Bold"/>
              <a:sym typeface="Arial Narrow Bold"/>
            </a:endParaRPr>
          </a:p>
          <a:p>
            <a:pPr marL="548640" lvl="0" indent="-365760" algn="l" defTabSz="410750">
              <a:buSzPct val="125000"/>
              <a:buFont typeface="Arial"/>
              <a:buChar char="•"/>
              <a:defRPr sz="1800"/>
            </a:pPr>
            <a:r>
              <a:rPr sz="2700" dirty="0">
                <a:solidFill>
                  <a:srgbClr val="FFFFFF"/>
                </a:solidFill>
                <a:latin typeface="Arial Narrow"/>
                <a:ea typeface="Arial Narrow"/>
                <a:cs typeface="Arial Narrow"/>
                <a:sym typeface="Arial Narrow"/>
              </a:rPr>
              <a:t>Build a more collaborative planning processes. </a:t>
            </a:r>
          </a:p>
        </p:txBody>
      </p:sp>
      <p:sp>
        <p:nvSpPr>
          <p:cNvPr id="3" name="Shape 91">
            <a:extLst>
              <a:ext uri="{FF2B5EF4-FFF2-40B4-BE49-F238E27FC236}">
                <a16:creationId xmlns:a16="http://schemas.microsoft.com/office/drawing/2014/main" id="{098A73D3-93EF-3079-97F9-0D042E6AEFC8}"/>
              </a:ext>
            </a:extLst>
          </p:cNvPr>
          <p:cNvSpPr/>
          <p:nvPr/>
        </p:nvSpPr>
        <p:spPr>
          <a:xfrm>
            <a:off x="1025736" y="71321"/>
            <a:ext cx="10774496" cy="548868"/>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lvl1pPr algn="l" defTabSz="584200">
              <a:defRPr sz="29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2900" dirty="0">
                <a:solidFill>
                  <a:srgbClr val="002060"/>
                </a:solidFill>
              </a:rPr>
              <a:t>Some of the other ideas that came up in discussions:</a:t>
            </a:r>
          </a:p>
        </p:txBody>
      </p:sp>
    </p:spTree>
    <p:extLst>
      <p:ext uri="{BB962C8B-B14F-4D97-AF65-F5344CB8AC3E}">
        <p14:creationId xmlns:p14="http://schemas.microsoft.com/office/powerpoint/2010/main" val="1312855394"/>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9">
            <a:extLst>
              <a:ext uri="{FF2B5EF4-FFF2-40B4-BE49-F238E27FC236}">
                <a16:creationId xmlns:a16="http://schemas.microsoft.com/office/drawing/2014/main" id="{6102D921-7E10-4050-FBC0-53465D897E6C}"/>
              </a:ext>
            </a:extLst>
          </p:cNvPr>
          <p:cNvSpPr txBox="1">
            <a:spLocks/>
          </p:cNvSpPr>
          <p:nvPr/>
        </p:nvSpPr>
        <p:spPr>
          <a:xfrm>
            <a:off x="1175658" y="1057349"/>
            <a:ext cx="10816683" cy="5062616"/>
          </a:xfrm>
          <a:prstGeom prst="rect">
            <a:avLst/>
          </a:prstGeom>
        </p:spPr>
        <p:txBody>
          <a:bodyPr lIns="0" tIns="0" rIns="0" bIns="0" anchor="t">
            <a:normAutofit fontScale="97500"/>
          </a:bodyPr>
          <a:lstStyle>
            <a:lvl1pPr algn="ctr" defTabSz="410750">
              <a:defRPr sz="5900">
                <a:solidFill>
                  <a:srgbClr val="FFFFFF"/>
                </a:solidFill>
                <a:latin typeface="Arial Narrow Bold"/>
                <a:ea typeface="Arial Narrow Bold"/>
                <a:cs typeface="Arial Narrow Bold"/>
                <a:sym typeface="Arial Narrow Bold"/>
              </a:defRPr>
            </a:lvl1pPr>
            <a:lvl2pPr algn="ctr" defTabSz="410750">
              <a:defRPr sz="5900">
                <a:solidFill>
                  <a:srgbClr val="FFFFFF"/>
                </a:solidFill>
                <a:latin typeface="Arial Narrow Bold"/>
                <a:ea typeface="Arial Narrow Bold"/>
                <a:cs typeface="Arial Narrow Bold"/>
                <a:sym typeface="Arial Narrow Bold"/>
              </a:defRPr>
            </a:lvl2pPr>
            <a:lvl3pPr algn="ctr" defTabSz="410750">
              <a:defRPr sz="5900">
                <a:solidFill>
                  <a:srgbClr val="FFFFFF"/>
                </a:solidFill>
                <a:latin typeface="Arial Narrow Bold"/>
                <a:ea typeface="Arial Narrow Bold"/>
                <a:cs typeface="Arial Narrow Bold"/>
                <a:sym typeface="Arial Narrow Bold"/>
              </a:defRPr>
            </a:lvl3pPr>
            <a:lvl4pPr algn="ctr" defTabSz="410750">
              <a:defRPr sz="5900">
                <a:solidFill>
                  <a:srgbClr val="FFFFFF"/>
                </a:solidFill>
                <a:latin typeface="Arial Narrow Bold"/>
                <a:ea typeface="Arial Narrow Bold"/>
                <a:cs typeface="Arial Narrow Bold"/>
                <a:sym typeface="Arial Narrow Bold"/>
              </a:defRPr>
            </a:lvl4pPr>
            <a:lvl5pPr algn="ctr" defTabSz="410750">
              <a:defRPr sz="5900">
                <a:solidFill>
                  <a:srgbClr val="FFFFFF"/>
                </a:solidFill>
                <a:latin typeface="Arial Narrow Bold"/>
                <a:ea typeface="Arial Narrow Bold"/>
                <a:cs typeface="Arial Narrow Bold"/>
                <a:sym typeface="Arial Narrow Bold"/>
              </a:defRPr>
            </a:lvl5pPr>
            <a:lvl6pPr algn="ctr" defTabSz="410750">
              <a:defRPr sz="5900">
                <a:solidFill>
                  <a:srgbClr val="FFFFFF"/>
                </a:solidFill>
                <a:latin typeface="Arial Narrow Bold"/>
                <a:ea typeface="Arial Narrow Bold"/>
                <a:cs typeface="Arial Narrow Bold"/>
                <a:sym typeface="Arial Narrow Bold"/>
              </a:defRPr>
            </a:lvl6pPr>
            <a:lvl7pPr algn="ctr" defTabSz="410750">
              <a:defRPr sz="5900">
                <a:solidFill>
                  <a:srgbClr val="FFFFFF"/>
                </a:solidFill>
                <a:latin typeface="Arial Narrow Bold"/>
                <a:ea typeface="Arial Narrow Bold"/>
                <a:cs typeface="Arial Narrow Bold"/>
                <a:sym typeface="Arial Narrow Bold"/>
              </a:defRPr>
            </a:lvl7pPr>
            <a:lvl8pPr algn="ctr" defTabSz="410750">
              <a:defRPr sz="5900">
                <a:solidFill>
                  <a:srgbClr val="FFFFFF"/>
                </a:solidFill>
                <a:latin typeface="Arial Narrow Bold"/>
                <a:ea typeface="Arial Narrow Bold"/>
                <a:cs typeface="Arial Narrow Bold"/>
                <a:sym typeface="Arial Narrow Bold"/>
              </a:defRPr>
            </a:lvl8pPr>
            <a:lvl9pPr algn="ctr" defTabSz="410750">
              <a:defRPr sz="5900">
                <a:solidFill>
                  <a:srgbClr val="FFFFFF"/>
                </a:solidFill>
                <a:latin typeface="Arial Narrow Bold"/>
                <a:ea typeface="Arial Narrow Bold"/>
                <a:cs typeface="Arial Narrow Bold"/>
                <a:sym typeface="Arial Narrow Bold"/>
              </a:defRPr>
            </a:lvl9pPr>
          </a:lstStyle>
          <a:p>
            <a:pPr algn="l" defTabSz="221805">
              <a:defRPr sz="1800">
                <a:solidFill>
                  <a:srgbClr val="000000"/>
                </a:solidFill>
              </a:defRPr>
            </a:pPr>
            <a:r>
              <a:rPr lang="en-US" sz="3300" b="1" i="1" dirty="0">
                <a:solidFill>
                  <a:srgbClr val="FFFF00"/>
                </a:solidFill>
                <a:latin typeface="Arial Narrow"/>
                <a:ea typeface="Arial Narrow"/>
                <a:cs typeface="Arial Narrow"/>
                <a:sym typeface="Arial Narrow"/>
              </a:rPr>
              <a:t>Don’t we need to know more about what a three-year cycle will look like in order to make a decision? </a:t>
            </a:r>
            <a:endParaRPr lang="en-US" sz="3300" dirty="0">
              <a:solidFill>
                <a:srgbClr val="FFFF00"/>
              </a:solidFill>
            </a:endParaRPr>
          </a:p>
          <a:p>
            <a:pPr algn="l" defTabSz="221805">
              <a:defRPr sz="1800">
                <a:solidFill>
                  <a:srgbClr val="000000"/>
                </a:solidFill>
              </a:defRPr>
            </a:pPr>
            <a:endParaRPr lang="en-US" sz="1200" dirty="0"/>
          </a:p>
          <a:p>
            <a:pPr algn="l" defTabSz="221805">
              <a:defRPr sz="1800">
                <a:solidFill>
                  <a:srgbClr val="000000"/>
                </a:solidFill>
              </a:defRPr>
            </a:pPr>
            <a:r>
              <a:rPr lang="en-US" sz="2700" dirty="0">
                <a:solidFill>
                  <a:schemeClr val="bg1"/>
                </a:solidFill>
                <a:latin typeface="Arial Narrow"/>
                <a:ea typeface="Arial Narrow"/>
                <a:cs typeface="Arial Narrow"/>
                <a:sym typeface="Arial Narrow"/>
              </a:rPr>
              <a:t>The board, conference participants and, to some degree, the Fellowship have talked for many years before the pandemic about how to improve the effectiveness of the WSC and use our limited resources more strategically. If our historical experience is any measure, discussion alone would not leave the conference in a substantially different place in 2025. In NA, we often learn by doing. In recovery, we are used to taking one step at a time. </a:t>
            </a:r>
            <a:endParaRPr lang="en-US" sz="2700" dirty="0">
              <a:solidFill>
                <a:schemeClr val="bg1"/>
              </a:solidFill>
            </a:endParaRPr>
          </a:p>
          <a:p>
            <a:pPr algn="l" defTabSz="221805">
              <a:defRPr sz="1800">
                <a:solidFill>
                  <a:srgbClr val="000000"/>
                </a:solidFill>
              </a:defRPr>
            </a:pPr>
            <a:endParaRPr lang="en-US" sz="1200" dirty="0">
              <a:solidFill>
                <a:schemeClr val="bg1"/>
              </a:solidFill>
              <a:latin typeface="Arial Narrow"/>
              <a:ea typeface="Arial Narrow"/>
              <a:cs typeface="Arial Narrow"/>
              <a:sym typeface="Arial Narrow"/>
            </a:endParaRPr>
          </a:p>
          <a:p>
            <a:pPr algn="l" defTabSz="221805">
              <a:defRPr sz="1800">
                <a:solidFill>
                  <a:srgbClr val="000000"/>
                </a:solidFill>
              </a:defRPr>
            </a:pPr>
            <a:r>
              <a:rPr lang="en-US" sz="2700" dirty="0">
                <a:solidFill>
                  <a:schemeClr val="bg1"/>
                </a:solidFill>
                <a:latin typeface="Arial Narrow"/>
                <a:ea typeface="Arial Narrow"/>
                <a:cs typeface="Arial Narrow"/>
                <a:sym typeface="Arial Narrow"/>
              </a:rPr>
              <a:t>The WSC is currently in the midst of a three-year cycle because of global health and economic circumstances. Adapting to the conditions of the pandemic has often been very difficult, but it has also increased our capacity to imagine a different future. </a:t>
            </a:r>
          </a:p>
        </p:txBody>
      </p:sp>
      <p:sp>
        <p:nvSpPr>
          <p:cNvPr id="4" name="Rectangle 3">
            <a:extLst>
              <a:ext uri="{FF2B5EF4-FFF2-40B4-BE49-F238E27FC236}">
                <a16:creationId xmlns:a16="http://schemas.microsoft.com/office/drawing/2014/main" id="{9F713EB9-FC1F-7CF4-06B1-C79EC2CE0F8A}"/>
              </a:ext>
            </a:extLst>
          </p:cNvPr>
          <p:cNvSpPr/>
          <p:nvPr/>
        </p:nvSpPr>
        <p:spPr>
          <a:xfrm>
            <a:off x="174703" y="5878024"/>
            <a:ext cx="11842594" cy="927873"/>
          </a:xfrm>
          <a:prstGeom prst="rect">
            <a:avLst/>
          </a:prstGeom>
          <a:solidFill>
            <a:srgbClr val="FFFFFF"/>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noAutofit/>
          </a:bodyPr>
          <a:lstStyle/>
          <a:p>
            <a:pPr marL="0" marR="0" indent="0" algn="ctr" defTabSz="488974" rtl="0" fontAlgn="auto" latinLnBrk="1" hangingPunct="0">
              <a:lnSpc>
                <a:spcPct val="100000"/>
              </a:lnSpc>
              <a:spcBef>
                <a:spcPts val="0"/>
              </a:spcBef>
              <a:spcAft>
                <a:spcPts val="0"/>
              </a:spcAft>
              <a:buClrTx/>
              <a:buSzTx/>
              <a:buFontTx/>
              <a:buNone/>
              <a:tabLst/>
            </a:pPr>
            <a:endParaRPr kumimoji="0" lang="en-US" sz="3500" b="0" i="0" u="none" strike="noStrike" cap="none" spc="0" normalizeH="0" baseline="0" dirty="0">
              <a:ln>
                <a:noFill/>
              </a:ln>
              <a:solidFill>
                <a:srgbClr val="000000"/>
              </a:solidFill>
              <a:effectLst/>
              <a:uFillTx/>
              <a:latin typeface="Gill Sans"/>
              <a:ea typeface="Gill Sans"/>
              <a:cs typeface="Gill Sans"/>
              <a:sym typeface="Gill Sans"/>
            </a:endParaRPr>
          </a:p>
        </p:txBody>
      </p:sp>
      <p:sp>
        <p:nvSpPr>
          <p:cNvPr id="3" name="Shape 100">
            <a:extLst>
              <a:ext uri="{FF2B5EF4-FFF2-40B4-BE49-F238E27FC236}">
                <a16:creationId xmlns:a16="http://schemas.microsoft.com/office/drawing/2014/main" id="{0F36AF64-30BB-130D-EADF-6D0F9EF361A2}"/>
              </a:ext>
            </a:extLst>
          </p:cNvPr>
          <p:cNvSpPr/>
          <p:nvPr/>
        </p:nvSpPr>
        <p:spPr>
          <a:xfrm>
            <a:off x="790143" y="5872308"/>
            <a:ext cx="10226199" cy="9335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defTabSz="584200">
              <a:defRPr sz="1800"/>
            </a:pPr>
            <a:r>
              <a:rPr lang="en-US" sz="2700" dirty="0">
                <a:solidFill>
                  <a:schemeClr val="accent1"/>
                </a:solidFill>
                <a:latin typeface="Arial Narrow" panose="020B0604020202020204" pitchFamily="34" charset="0"/>
                <a:ea typeface="Arial Narrow"/>
                <a:cs typeface="Arial Narrow" panose="020B0604020202020204" pitchFamily="34" charset="0"/>
                <a:sym typeface="Arial Narrow"/>
              </a:rPr>
              <a:t>The Future of the WSC June 2022 report found at </a:t>
            </a:r>
            <a:r>
              <a:rPr lang="en-US" sz="2700" u="sng" dirty="0" err="1">
                <a:solidFill>
                  <a:schemeClr val="accent1"/>
                </a:solidFill>
                <a:latin typeface="Arial Narrow" panose="020B0604020202020204" pitchFamily="34" charset="0"/>
                <a:ea typeface="Arial Narrow"/>
                <a:cs typeface="Arial Narrow" panose="020B0604020202020204" pitchFamily="34" charset="0"/>
                <a:sym typeface="Arial Narrow"/>
              </a:rPr>
              <a:t>www.na.org</a:t>
            </a:r>
            <a:r>
              <a:rPr lang="en-US" sz="2700" u="sng" dirty="0">
                <a:solidFill>
                  <a:schemeClr val="accent1"/>
                </a:solidFill>
                <a:latin typeface="Arial Narrow" panose="020B0604020202020204" pitchFamily="34" charset="0"/>
                <a:ea typeface="Arial Narrow"/>
                <a:cs typeface="Arial Narrow" panose="020B0604020202020204" pitchFamily="34" charset="0"/>
                <a:sym typeface="Arial Narrow"/>
              </a:rPr>
              <a:t>/conference</a:t>
            </a:r>
            <a:r>
              <a:rPr lang="en-US" sz="2700" dirty="0">
                <a:solidFill>
                  <a:schemeClr val="accent1"/>
                </a:solidFill>
                <a:latin typeface="Arial Narrow" panose="020B0604020202020204" pitchFamily="34" charset="0"/>
                <a:ea typeface="Arial Narrow"/>
                <a:cs typeface="Arial Narrow" panose="020B0604020202020204" pitchFamily="34" charset="0"/>
                <a:sym typeface="Arial Narrow"/>
              </a:rPr>
              <a:t> answers many of the questions the board has been asked so far.</a:t>
            </a:r>
            <a:endParaRPr sz="2700" dirty="0">
              <a:solidFill>
                <a:schemeClr val="accent1"/>
              </a:solidFill>
              <a:latin typeface="Arial Narrow" panose="020B0604020202020204" pitchFamily="34" charset="0"/>
              <a:ea typeface="Arial Narrow"/>
              <a:cs typeface="Arial Narrow" panose="020B0604020202020204" pitchFamily="34" charset="0"/>
              <a:sym typeface="Arial Narrow"/>
            </a:endParaRPr>
          </a:p>
        </p:txBody>
      </p:sp>
      <p:sp>
        <p:nvSpPr>
          <p:cNvPr id="5" name="TextBox 4">
            <a:extLst>
              <a:ext uri="{FF2B5EF4-FFF2-40B4-BE49-F238E27FC236}">
                <a16:creationId xmlns:a16="http://schemas.microsoft.com/office/drawing/2014/main" id="{AB219132-4B32-295F-92B3-D3EA1A9BBDAC}"/>
              </a:ext>
            </a:extLst>
          </p:cNvPr>
          <p:cNvSpPr txBox="1"/>
          <p:nvPr/>
        </p:nvSpPr>
        <p:spPr>
          <a:xfrm>
            <a:off x="301259" y="92690"/>
            <a:ext cx="10958286" cy="641201"/>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b="1" dirty="0">
                <a:solidFill>
                  <a:srgbClr val="0070C0"/>
                </a:solidFill>
                <a:latin typeface="Arial Narrow" panose="020B0604020202020204" pitchFamily="34" charset="0"/>
                <a:cs typeface="Arial Narrow" panose="020B0604020202020204" pitchFamily="34" charset="0"/>
              </a:rPr>
              <a:t>One question the board has been asked a lot is…  </a:t>
            </a:r>
            <a:endParaRPr kumimoji="0" lang="en-US" sz="3500" b="1" u="none" strike="noStrike" cap="none" spc="0" normalizeH="0" baseline="0" dirty="0">
              <a:ln>
                <a:noFill/>
              </a:ln>
              <a:solidFill>
                <a:srgbClr val="0070C0"/>
              </a:solidFill>
              <a:effectLst/>
              <a:uFillTx/>
              <a:latin typeface="Arial Narrow" panose="020B0604020202020204" pitchFamily="34" charset="0"/>
              <a:cs typeface="Arial Narrow" panose="020B0604020202020204" pitchFamily="34" charset="0"/>
              <a:sym typeface="Gill Sans"/>
            </a:endParaRPr>
          </a:p>
        </p:txBody>
      </p:sp>
    </p:spTree>
    <p:extLst>
      <p:ext uri="{BB962C8B-B14F-4D97-AF65-F5344CB8AC3E}">
        <p14:creationId xmlns:p14="http://schemas.microsoft.com/office/powerpoint/2010/main" val="3632290524"/>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99">
            <a:extLst>
              <a:ext uri="{FF2B5EF4-FFF2-40B4-BE49-F238E27FC236}">
                <a16:creationId xmlns:a16="http://schemas.microsoft.com/office/drawing/2014/main" id="{6102D921-7E10-4050-FBC0-53465D897E6C}"/>
              </a:ext>
            </a:extLst>
          </p:cNvPr>
          <p:cNvSpPr txBox="1">
            <a:spLocks/>
          </p:cNvSpPr>
          <p:nvPr/>
        </p:nvSpPr>
        <p:spPr>
          <a:xfrm>
            <a:off x="1137600" y="955748"/>
            <a:ext cx="10700570" cy="5062616"/>
          </a:xfrm>
          <a:prstGeom prst="rect">
            <a:avLst/>
          </a:prstGeom>
        </p:spPr>
        <p:txBody>
          <a:bodyPr lIns="0" tIns="0" rIns="0" bIns="0" anchor="t">
            <a:normAutofit fontScale="97500"/>
          </a:bodyPr>
          <a:lstStyle>
            <a:lvl1pPr algn="ctr" defTabSz="410750">
              <a:defRPr sz="5900">
                <a:solidFill>
                  <a:srgbClr val="FFFFFF"/>
                </a:solidFill>
                <a:latin typeface="Arial Narrow Bold"/>
                <a:ea typeface="Arial Narrow Bold"/>
                <a:cs typeface="Arial Narrow Bold"/>
                <a:sym typeface="Arial Narrow Bold"/>
              </a:defRPr>
            </a:lvl1pPr>
            <a:lvl2pPr algn="ctr" defTabSz="410750">
              <a:defRPr sz="5900">
                <a:solidFill>
                  <a:srgbClr val="FFFFFF"/>
                </a:solidFill>
                <a:latin typeface="Arial Narrow Bold"/>
                <a:ea typeface="Arial Narrow Bold"/>
                <a:cs typeface="Arial Narrow Bold"/>
                <a:sym typeface="Arial Narrow Bold"/>
              </a:defRPr>
            </a:lvl2pPr>
            <a:lvl3pPr algn="ctr" defTabSz="410750">
              <a:defRPr sz="5900">
                <a:solidFill>
                  <a:srgbClr val="FFFFFF"/>
                </a:solidFill>
                <a:latin typeface="Arial Narrow Bold"/>
                <a:ea typeface="Arial Narrow Bold"/>
                <a:cs typeface="Arial Narrow Bold"/>
                <a:sym typeface="Arial Narrow Bold"/>
              </a:defRPr>
            </a:lvl3pPr>
            <a:lvl4pPr algn="ctr" defTabSz="410750">
              <a:defRPr sz="5900">
                <a:solidFill>
                  <a:srgbClr val="FFFFFF"/>
                </a:solidFill>
                <a:latin typeface="Arial Narrow Bold"/>
                <a:ea typeface="Arial Narrow Bold"/>
                <a:cs typeface="Arial Narrow Bold"/>
                <a:sym typeface="Arial Narrow Bold"/>
              </a:defRPr>
            </a:lvl4pPr>
            <a:lvl5pPr algn="ctr" defTabSz="410750">
              <a:defRPr sz="5900">
                <a:solidFill>
                  <a:srgbClr val="FFFFFF"/>
                </a:solidFill>
                <a:latin typeface="Arial Narrow Bold"/>
                <a:ea typeface="Arial Narrow Bold"/>
                <a:cs typeface="Arial Narrow Bold"/>
                <a:sym typeface="Arial Narrow Bold"/>
              </a:defRPr>
            </a:lvl5pPr>
            <a:lvl6pPr algn="ctr" defTabSz="410750">
              <a:defRPr sz="5900">
                <a:solidFill>
                  <a:srgbClr val="FFFFFF"/>
                </a:solidFill>
                <a:latin typeface="Arial Narrow Bold"/>
                <a:ea typeface="Arial Narrow Bold"/>
                <a:cs typeface="Arial Narrow Bold"/>
                <a:sym typeface="Arial Narrow Bold"/>
              </a:defRPr>
            </a:lvl6pPr>
            <a:lvl7pPr algn="ctr" defTabSz="410750">
              <a:defRPr sz="5900">
                <a:solidFill>
                  <a:srgbClr val="FFFFFF"/>
                </a:solidFill>
                <a:latin typeface="Arial Narrow Bold"/>
                <a:ea typeface="Arial Narrow Bold"/>
                <a:cs typeface="Arial Narrow Bold"/>
                <a:sym typeface="Arial Narrow Bold"/>
              </a:defRPr>
            </a:lvl7pPr>
            <a:lvl8pPr algn="ctr" defTabSz="410750">
              <a:defRPr sz="5900">
                <a:solidFill>
                  <a:srgbClr val="FFFFFF"/>
                </a:solidFill>
                <a:latin typeface="Arial Narrow Bold"/>
                <a:ea typeface="Arial Narrow Bold"/>
                <a:cs typeface="Arial Narrow Bold"/>
                <a:sym typeface="Arial Narrow Bold"/>
              </a:defRPr>
            </a:lvl8pPr>
            <a:lvl9pPr algn="ctr" defTabSz="410750">
              <a:defRPr sz="5900">
                <a:solidFill>
                  <a:srgbClr val="FFFFFF"/>
                </a:solidFill>
                <a:latin typeface="Arial Narrow Bold"/>
                <a:ea typeface="Arial Narrow Bold"/>
                <a:cs typeface="Arial Narrow Bold"/>
                <a:sym typeface="Arial Narrow Bold"/>
              </a:defRPr>
            </a:lvl9pPr>
          </a:lstStyle>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Meet online as a conference and make decision virtually</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Utilize surveys and </a:t>
            </a:r>
            <a:r>
              <a:rPr lang="en-US" sz="2700" dirty="0" err="1">
                <a:solidFill>
                  <a:schemeClr val="bg1"/>
                </a:solidFill>
                <a:latin typeface="Arial Narrow"/>
                <a:ea typeface="Arial Narrow"/>
                <a:cs typeface="Arial Narrow"/>
                <a:sym typeface="Arial Narrow"/>
              </a:rPr>
              <a:t>epolls</a:t>
            </a:r>
            <a:endParaRPr lang="en-US" sz="2700" dirty="0">
              <a:solidFill>
                <a:schemeClr val="bg1"/>
              </a:solidFill>
              <a:latin typeface="Arial Narrow"/>
              <a:ea typeface="Arial Narrow"/>
              <a:cs typeface="Arial Narrow"/>
              <a:sym typeface="Arial Narrow"/>
            </a:endParaRP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Communicate more than ever</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Hold quarterly open webinars on topics important to the Fellowship</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Publish more translated material than ever</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Finish a book project</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Launch two Instagram accounts</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Upgrade our database</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Build consensus on ideas about virtual meetings and material to support them</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Forge agreements to load NA literature on inmate tablets</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Hold a six-month Fellowship review for the first change to the </a:t>
            </a:r>
            <a:r>
              <a:rPr lang="en-US" sz="2700" i="1" dirty="0">
                <a:solidFill>
                  <a:schemeClr val="bg1"/>
                </a:solidFill>
                <a:latin typeface="Arial Narrow"/>
                <a:ea typeface="Arial Narrow"/>
                <a:cs typeface="Arial Narrow"/>
                <a:sym typeface="Arial Narrow"/>
              </a:rPr>
              <a:t>FIPT</a:t>
            </a:r>
          </a:p>
          <a:p>
            <a:pPr marL="457200" indent="-457200" algn="l" defTabSz="221805">
              <a:buFont typeface="Arial" panose="020B0604020202020204" pitchFamily="34" charset="0"/>
              <a:buChar char="•"/>
              <a:defRPr sz="1800">
                <a:solidFill>
                  <a:srgbClr val="000000"/>
                </a:solidFill>
              </a:defRPr>
            </a:pPr>
            <a:r>
              <a:rPr lang="en-US" sz="2700" dirty="0">
                <a:solidFill>
                  <a:schemeClr val="bg1"/>
                </a:solidFill>
                <a:latin typeface="Arial Narrow"/>
                <a:ea typeface="Arial Narrow"/>
                <a:cs typeface="Arial Narrow"/>
                <a:sym typeface="Arial Narrow"/>
              </a:rPr>
              <a:t>Post audio versions of the Basic Text for free streaming</a:t>
            </a:r>
          </a:p>
          <a:p>
            <a:pPr marL="457200" indent="-457200" algn="l" defTabSz="221805">
              <a:buFont typeface="Arial" panose="020B0604020202020204" pitchFamily="34" charset="0"/>
              <a:buChar char="•"/>
              <a:defRPr sz="1800">
                <a:solidFill>
                  <a:srgbClr val="000000"/>
                </a:solidFill>
              </a:defRPr>
            </a:pPr>
            <a:endParaRPr lang="en-US" sz="2700" dirty="0">
              <a:solidFill>
                <a:schemeClr val="bg1"/>
              </a:solidFill>
              <a:latin typeface="Arial Narrow"/>
              <a:ea typeface="Arial Narrow"/>
              <a:cs typeface="Arial Narrow"/>
              <a:sym typeface="Arial Narrow"/>
            </a:endParaRPr>
          </a:p>
        </p:txBody>
      </p:sp>
      <p:sp>
        <p:nvSpPr>
          <p:cNvPr id="6" name="TextBox 5">
            <a:extLst>
              <a:ext uri="{FF2B5EF4-FFF2-40B4-BE49-F238E27FC236}">
                <a16:creationId xmlns:a16="http://schemas.microsoft.com/office/drawing/2014/main" id="{BED9AA1A-463B-D67C-8D4C-8E313E5FA425}"/>
              </a:ext>
            </a:extLst>
          </p:cNvPr>
          <p:cNvSpPr txBox="1"/>
          <p:nvPr/>
        </p:nvSpPr>
        <p:spPr>
          <a:xfrm>
            <a:off x="0" y="5862855"/>
            <a:ext cx="12192000" cy="964367"/>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rtl="0" latinLnBrk="1" hangingPunct="0"/>
            <a:r>
              <a:rPr lang="en-US" sz="2800" b="1" dirty="0">
                <a:solidFill>
                  <a:srgbClr val="FAE232"/>
                </a:solidFill>
                <a:latin typeface="Arial Narrow" panose="020B0604020202020204" pitchFamily="34" charset="0"/>
                <a:cs typeface="Arial Narrow" panose="020B0604020202020204" pitchFamily="34" charset="0"/>
              </a:rPr>
              <a:t>Because of the extended time between in-person WSCs, we’ve been able to focus </a:t>
            </a:r>
            <a:br>
              <a:rPr lang="en-US" sz="2800" b="1" dirty="0">
                <a:solidFill>
                  <a:srgbClr val="FAE232"/>
                </a:solidFill>
                <a:latin typeface="Arial Narrow" panose="020B0604020202020204" pitchFamily="34" charset="0"/>
                <a:cs typeface="Arial Narrow" panose="020B0604020202020204" pitchFamily="34" charset="0"/>
              </a:rPr>
            </a:br>
            <a:r>
              <a:rPr lang="en-US" sz="2800" b="1" dirty="0">
                <a:solidFill>
                  <a:srgbClr val="FAE232"/>
                </a:solidFill>
                <a:latin typeface="Arial Narrow" panose="020B0604020202020204" pitchFamily="34" charset="0"/>
                <a:cs typeface="Arial Narrow" panose="020B0604020202020204" pitchFamily="34" charset="0"/>
              </a:rPr>
              <a:t>more attention on work that directly carries the message to the addict who still suffers</a:t>
            </a:r>
            <a:endParaRPr kumimoji="0" lang="en-US" sz="2800" b="1" u="none" strike="noStrike" cap="none" spc="0" normalizeH="0" baseline="0" dirty="0">
              <a:ln>
                <a:noFill/>
              </a:ln>
              <a:solidFill>
                <a:srgbClr val="FAE232"/>
              </a:solidFill>
              <a:effectLst/>
              <a:uFillTx/>
              <a:latin typeface="Arial Narrow" panose="020B0604020202020204" pitchFamily="34" charset="0"/>
              <a:cs typeface="Arial Narrow" panose="020B0604020202020204" pitchFamily="34" charset="0"/>
              <a:sym typeface="Gill Sans"/>
            </a:endParaRPr>
          </a:p>
        </p:txBody>
      </p:sp>
      <p:pic>
        <p:nvPicPr>
          <p:cNvPr id="8" name="Picture 7">
            <a:extLst>
              <a:ext uri="{FF2B5EF4-FFF2-40B4-BE49-F238E27FC236}">
                <a16:creationId xmlns:a16="http://schemas.microsoft.com/office/drawing/2014/main" id="{58F83AA0-27FE-0D41-60BF-E0501D4057F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60830" y="658563"/>
            <a:ext cx="2380540" cy="3532414"/>
          </a:xfrm>
          <a:prstGeom prst="rect">
            <a:avLst/>
          </a:prstGeom>
        </p:spPr>
      </p:pic>
      <p:sp>
        <p:nvSpPr>
          <p:cNvPr id="5" name="TextBox 4">
            <a:extLst>
              <a:ext uri="{FF2B5EF4-FFF2-40B4-BE49-F238E27FC236}">
                <a16:creationId xmlns:a16="http://schemas.microsoft.com/office/drawing/2014/main" id="{AB219132-4B32-295F-92B3-D3EA1A9BBDAC}"/>
              </a:ext>
            </a:extLst>
          </p:cNvPr>
          <p:cNvSpPr txBox="1"/>
          <p:nvPr/>
        </p:nvSpPr>
        <p:spPr>
          <a:xfrm>
            <a:off x="150629" y="142974"/>
            <a:ext cx="11890741" cy="595035"/>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algn="l" rtl="0" latinLnBrk="1" hangingPunct="0"/>
            <a:r>
              <a:rPr lang="en-US" sz="3200" b="1" dirty="0">
                <a:solidFill>
                  <a:srgbClr val="002060"/>
                </a:solidFill>
                <a:latin typeface="Arial Narrow" panose="020B0604020202020204" pitchFamily="34" charset="0"/>
                <a:cs typeface="Arial Narrow" panose="020B0604020202020204" pitchFamily="34" charset="0"/>
              </a:rPr>
              <a:t>We never imagined being able to do what we have done in the last 3 years</a:t>
            </a:r>
            <a:endParaRPr kumimoji="0" lang="en-US" sz="3200" b="1" u="none" strike="noStrike" cap="none" spc="0" normalizeH="0" baseline="0" dirty="0">
              <a:ln>
                <a:noFill/>
              </a:ln>
              <a:solidFill>
                <a:srgbClr val="002060"/>
              </a:solidFill>
              <a:effectLst/>
              <a:uFillTx/>
              <a:latin typeface="Arial Narrow" panose="020B0604020202020204" pitchFamily="34" charset="0"/>
              <a:cs typeface="Arial Narrow" panose="020B0604020202020204" pitchFamily="34" charset="0"/>
              <a:sym typeface="Gill Sans"/>
            </a:endParaRPr>
          </a:p>
        </p:txBody>
      </p:sp>
    </p:spTree>
    <p:extLst>
      <p:ext uri="{BB962C8B-B14F-4D97-AF65-F5344CB8AC3E}">
        <p14:creationId xmlns:p14="http://schemas.microsoft.com/office/powerpoint/2010/main" val="796417775"/>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04">
            <a:extLst>
              <a:ext uri="{FF2B5EF4-FFF2-40B4-BE49-F238E27FC236}">
                <a16:creationId xmlns:a16="http://schemas.microsoft.com/office/drawing/2014/main" id="{9FB24BD5-1BF1-49DD-A852-77D5B5074323}"/>
              </a:ext>
            </a:extLst>
          </p:cNvPr>
          <p:cNvSpPr/>
          <p:nvPr/>
        </p:nvSpPr>
        <p:spPr>
          <a:xfrm>
            <a:off x="1583473" y="160143"/>
            <a:ext cx="9299994" cy="113877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defTabSz="410750">
              <a:defRPr sz="1800"/>
            </a:pPr>
            <a:r>
              <a:rPr sz="3400" dirty="0">
                <a:solidFill>
                  <a:srgbClr val="002060"/>
                </a:solidFill>
                <a:latin typeface="Arial Narrow Bold"/>
                <a:ea typeface="Arial Narrow Bold"/>
                <a:cs typeface="Arial Narrow Bold"/>
                <a:sym typeface="Arial Narrow Bold"/>
              </a:rPr>
              <a:t>In putting together figures about the </a:t>
            </a:r>
            <a:br>
              <a:rPr sz="3400" dirty="0">
                <a:solidFill>
                  <a:srgbClr val="002060"/>
                </a:solidFill>
                <a:latin typeface="Arial Narrow Bold"/>
                <a:ea typeface="Arial Narrow Bold"/>
                <a:cs typeface="Arial Narrow Bold"/>
                <a:sym typeface="Arial Narrow Bold"/>
              </a:rPr>
            </a:br>
            <a:r>
              <a:rPr sz="3400" dirty="0">
                <a:solidFill>
                  <a:srgbClr val="002060"/>
                </a:solidFill>
                <a:latin typeface="Arial Narrow Bold"/>
                <a:ea typeface="Arial Narrow Bold"/>
                <a:cs typeface="Arial Narrow Bold"/>
                <a:sym typeface="Arial Narrow Bold"/>
              </a:rPr>
              <a:t>World Service Conference, there was a clear trend</a:t>
            </a:r>
          </a:p>
        </p:txBody>
      </p:sp>
      <p:sp>
        <p:nvSpPr>
          <p:cNvPr id="3" name="Shape 105">
            <a:extLst>
              <a:ext uri="{FF2B5EF4-FFF2-40B4-BE49-F238E27FC236}">
                <a16:creationId xmlns:a16="http://schemas.microsoft.com/office/drawing/2014/main" id="{01900FD6-3BAF-9999-238B-2F09BBA7E0F8}"/>
              </a:ext>
            </a:extLst>
          </p:cNvPr>
          <p:cNvSpPr/>
          <p:nvPr/>
        </p:nvSpPr>
        <p:spPr>
          <a:xfrm>
            <a:off x="8646844" y="1394581"/>
            <a:ext cx="3545155" cy="5135060"/>
          </a:xfrm>
          <a:prstGeom prst="rect">
            <a:avLst/>
          </a:prstGeom>
          <a:ln w="12700">
            <a:miter lim="400000"/>
          </a:ln>
          <a:extLst>
            <a:ext uri="{C572A759-6A51-4108-AA02-DFA0A04FC94B}">
              <ma14:wrappingTextBoxFlag xmlns:ma14="http://schemas.microsoft.com/office/mac/drawingml/2011/main" xmlns="" val="1"/>
            </a:ext>
          </a:extLst>
        </p:spPr>
        <p:txBody>
          <a:bodyPr wrap="square" lIns="35719" tIns="35719" rIns="35719" bIns="35719" anchor="ctr">
            <a:spAutoFit/>
          </a:bodyPr>
          <a:lstStyle/>
          <a:p>
            <a:pPr lvl="0" algn="l">
              <a:spcBef>
                <a:spcPts val="1200"/>
              </a:spcBef>
              <a:defRPr sz="1800"/>
            </a:pPr>
            <a:r>
              <a:rPr sz="2900" dirty="0">
                <a:solidFill>
                  <a:srgbClr val="FFFFFF"/>
                </a:solidFill>
                <a:latin typeface="Arial Narrow"/>
                <a:ea typeface="Arial Narrow"/>
                <a:cs typeface="Arial Narrow"/>
                <a:sym typeface="Arial Narrow"/>
              </a:rPr>
              <a:t>NA World Services funds delegate travel, but over the last four in-person conferences that expense has decreased as more regions have begun funding their delegates. </a:t>
            </a:r>
          </a:p>
          <a:p>
            <a:pPr lvl="0" algn="l">
              <a:spcBef>
                <a:spcPts val="1200"/>
              </a:spcBef>
              <a:defRPr sz="1800"/>
            </a:pPr>
            <a:r>
              <a:rPr sz="2900" dirty="0">
                <a:solidFill>
                  <a:srgbClr val="FFFFFF"/>
                </a:solidFill>
                <a:latin typeface="Arial Narrow"/>
                <a:ea typeface="Arial Narrow"/>
                <a:cs typeface="Arial Narrow"/>
                <a:sym typeface="Arial Narrow"/>
              </a:rPr>
              <a:t>Gathering hundreds of people together in a conference room for a week is expensive.</a:t>
            </a:r>
          </a:p>
        </p:txBody>
      </p:sp>
      <p:pic>
        <p:nvPicPr>
          <p:cNvPr id="4" name="image5.jpeg">
            <a:extLst>
              <a:ext uri="{FF2B5EF4-FFF2-40B4-BE49-F238E27FC236}">
                <a16:creationId xmlns:a16="http://schemas.microsoft.com/office/drawing/2014/main" id="{92A911BB-6FD6-AE44-29DC-79EB633F5A9F}"/>
              </a:ext>
            </a:extLst>
          </p:cNvPr>
          <p:cNvPicPr/>
          <p:nvPr/>
        </p:nvPicPr>
        <p:blipFill>
          <a:blip r:embed="rId3"/>
          <a:stretch>
            <a:fillRect/>
          </a:stretch>
        </p:blipFill>
        <p:spPr>
          <a:xfrm>
            <a:off x="0" y="1518178"/>
            <a:ext cx="8535773" cy="5339822"/>
          </a:xfrm>
          <a:prstGeom prst="rect">
            <a:avLst/>
          </a:prstGeom>
          <a:ln w="12700">
            <a:miter lim="400000"/>
          </a:ln>
        </p:spPr>
      </p:pic>
    </p:spTree>
    <p:extLst>
      <p:ext uri="{BB962C8B-B14F-4D97-AF65-F5344CB8AC3E}">
        <p14:creationId xmlns:p14="http://schemas.microsoft.com/office/powerpoint/2010/main" val="3042715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0">
            <a:extLst>
              <a:ext uri="{FF2B5EF4-FFF2-40B4-BE49-F238E27FC236}">
                <a16:creationId xmlns:a16="http://schemas.microsoft.com/office/drawing/2014/main" id="{D5D560D2-C2CB-7B25-97E6-34F4D6F11EC5}"/>
              </a:ext>
            </a:extLst>
          </p:cNvPr>
          <p:cNvSpPr/>
          <p:nvPr/>
        </p:nvSpPr>
        <p:spPr>
          <a:xfrm>
            <a:off x="725168" y="4500182"/>
            <a:ext cx="11023038" cy="2165016"/>
          </a:xfrm>
          <a:prstGeom prst="rect">
            <a:avLst/>
          </a:prstGeom>
          <a:ln w="12700">
            <a:miter lim="400000"/>
          </a:ln>
          <a:extLst>
            <a:ext uri="{C572A759-6A51-4108-AA02-DFA0A04FC94B}">
              <ma14:wrappingTextBoxFlag xmlns:ma14="http://schemas.microsoft.com/office/mac/drawingml/2011/main" xmlns="" val="1"/>
            </a:ext>
          </a:extLst>
        </p:spPr>
        <p:txBody>
          <a:bodyPr lIns="35719" tIns="35719" rIns="35719" bIns="35719" anchor="ctr">
            <a:spAutoFit/>
          </a:bodyPr>
          <a:lstStyle/>
          <a:p>
            <a:pPr lvl="0">
              <a:defRPr sz="1800"/>
            </a:pPr>
            <a:r>
              <a:rPr sz="3400" i="1" dirty="0">
                <a:solidFill>
                  <a:srgbClr val="FFFFFF"/>
                </a:solidFill>
                <a:latin typeface="Arial Narrow" panose="020B0604020202020204" pitchFamily="34" charset="0"/>
                <a:ea typeface="Arial Narrow Bold"/>
                <a:cs typeface="Arial Narrow" panose="020B0604020202020204" pitchFamily="34" charset="0"/>
                <a:sym typeface="Arial Narrow Bold"/>
              </a:rPr>
              <a:t>The board’s recommendation is building on this change in culture or expectation. There could simply be something included on the reservation form each participant fills out to indicate if the delegate needs funding. If they do, NAWS will cover it. </a:t>
            </a:r>
          </a:p>
        </p:txBody>
      </p:sp>
      <p:sp>
        <p:nvSpPr>
          <p:cNvPr id="3" name="Shape 111">
            <a:extLst>
              <a:ext uri="{FF2B5EF4-FFF2-40B4-BE49-F238E27FC236}">
                <a16:creationId xmlns:a16="http://schemas.microsoft.com/office/drawing/2014/main" id="{EC6F6E53-E3A1-11E2-9A2B-32B441F1AB76}"/>
              </a:ext>
            </a:extLst>
          </p:cNvPr>
          <p:cNvSpPr/>
          <p:nvPr/>
        </p:nvSpPr>
        <p:spPr>
          <a:xfrm>
            <a:off x="903587" y="593233"/>
            <a:ext cx="10384825" cy="1764586"/>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lvl1pPr defTabSz="584200">
              <a:defRPr sz="3600">
                <a:solidFill>
                  <a:srgbClr val="FFFF00"/>
                </a:solidFill>
                <a:latin typeface="Arial Narrow Bold"/>
                <a:ea typeface="Arial Narrow Bold"/>
                <a:cs typeface="Arial Narrow Bold"/>
                <a:sym typeface="Arial Narrow Bold"/>
              </a:defRPr>
            </a:lvl1pPr>
          </a:lstStyle>
          <a:p>
            <a:pPr lvl="0">
              <a:defRPr sz="1800">
                <a:solidFill>
                  <a:srgbClr val="000000"/>
                </a:solidFill>
              </a:defRPr>
            </a:pPr>
            <a:r>
              <a:rPr sz="3600" dirty="0">
                <a:solidFill>
                  <a:srgbClr val="002060"/>
                </a:solidFill>
              </a:rPr>
              <a:t>The data tells the fundamentals of the story—that talking about the cost of the WSC and the possibility for regions to fund their delegates has made a difference.</a:t>
            </a:r>
          </a:p>
        </p:txBody>
      </p:sp>
      <p:sp>
        <p:nvSpPr>
          <p:cNvPr id="8" name="Rounded Rectangle 7">
            <a:extLst>
              <a:ext uri="{FF2B5EF4-FFF2-40B4-BE49-F238E27FC236}">
                <a16:creationId xmlns:a16="http://schemas.microsoft.com/office/drawing/2014/main" id="{A3945F76-EBB8-7741-18FF-1E338D29E392}"/>
              </a:ext>
            </a:extLst>
          </p:cNvPr>
          <p:cNvSpPr/>
          <p:nvPr/>
        </p:nvSpPr>
        <p:spPr>
          <a:xfrm>
            <a:off x="1694986" y="2618743"/>
            <a:ext cx="3668752" cy="1571673"/>
          </a:xfrm>
          <a:prstGeom prst="roundRect">
            <a:avLst/>
          </a:prstGeom>
          <a:solidFill>
            <a:srgbClr val="0070C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88974" rtl="0" fontAlgn="auto" latinLnBrk="1" hangingPunct="0">
              <a:lnSpc>
                <a:spcPct val="100000"/>
              </a:lnSpc>
              <a:spcBef>
                <a:spcPts val="0"/>
              </a:spcBef>
              <a:spcAft>
                <a:spcPts val="0"/>
              </a:spcAft>
              <a:buClrTx/>
              <a:buSzTx/>
              <a:buFontTx/>
              <a:buNone/>
              <a:tabLst/>
            </a:pPr>
            <a:endParaRPr kumimoji="0" lang="en-US" sz="35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5" name="TextBox 4">
            <a:extLst>
              <a:ext uri="{FF2B5EF4-FFF2-40B4-BE49-F238E27FC236}">
                <a16:creationId xmlns:a16="http://schemas.microsoft.com/office/drawing/2014/main" id="{AD19B46B-154F-938C-E18C-A59ACB043741}"/>
              </a:ext>
            </a:extLst>
          </p:cNvPr>
          <p:cNvSpPr txBox="1"/>
          <p:nvPr/>
        </p:nvSpPr>
        <p:spPr>
          <a:xfrm>
            <a:off x="1973766" y="2737508"/>
            <a:ext cx="3130704" cy="13388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lvl="0">
              <a:defRPr sz="1800"/>
            </a:pPr>
            <a:r>
              <a:rPr lang="en-US" sz="2700" dirty="0">
                <a:solidFill>
                  <a:srgbClr val="FFFFFF"/>
                </a:solidFill>
                <a:latin typeface="Arial Narrow" panose="020B0604020202020204" pitchFamily="34" charset="0"/>
                <a:ea typeface="Arial Narrow Bold"/>
                <a:cs typeface="Arial Narrow" panose="020B0604020202020204" pitchFamily="34" charset="0"/>
                <a:sym typeface="Arial Narrow Bold"/>
              </a:rPr>
              <a:t>Delegate travel is made up of hotel, meal, and travel expenses</a:t>
            </a:r>
          </a:p>
        </p:txBody>
      </p:sp>
      <p:sp>
        <p:nvSpPr>
          <p:cNvPr id="9" name="Rounded Rectangle 8">
            <a:extLst>
              <a:ext uri="{FF2B5EF4-FFF2-40B4-BE49-F238E27FC236}">
                <a16:creationId xmlns:a16="http://schemas.microsoft.com/office/drawing/2014/main" id="{964DA704-9CF5-3FEB-3C90-59FE6B39131F}"/>
              </a:ext>
            </a:extLst>
          </p:cNvPr>
          <p:cNvSpPr/>
          <p:nvPr/>
        </p:nvSpPr>
        <p:spPr>
          <a:xfrm>
            <a:off x="6777153" y="2618743"/>
            <a:ext cx="3838808" cy="1571673"/>
          </a:xfrm>
          <a:prstGeom prst="roundRect">
            <a:avLst/>
          </a:prstGeom>
          <a:solidFill>
            <a:srgbClr val="0070C0"/>
          </a:solidFill>
          <a:ln w="25400" cap="flat">
            <a:noFill/>
            <a:prstDash val="solid"/>
            <a:bevel/>
          </a:ln>
          <a:effectLst/>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488974" rtl="0" fontAlgn="auto" latinLnBrk="1" hangingPunct="0">
              <a:lnSpc>
                <a:spcPct val="100000"/>
              </a:lnSpc>
              <a:spcBef>
                <a:spcPts val="0"/>
              </a:spcBef>
              <a:spcAft>
                <a:spcPts val="0"/>
              </a:spcAft>
              <a:buClrTx/>
              <a:buSzTx/>
              <a:buFontTx/>
              <a:buNone/>
              <a:tabLst/>
            </a:pPr>
            <a:endParaRPr kumimoji="0" lang="en-US" sz="3500" b="0" i="0" u="none" strike="noStrike" cap="none" spc="0" normalizeH="0" baseline="0">
              <a:ln>
                <a:noFill/>
              </a:ln>
              <a:solidFill>
                <a:srgbClr val="000000"/>
              </a:solidFill>
              <a:effectLst/>
              <a:uFillTx/>
              <a:latin typeface="Gill Sans"/>
              <a:ea typeface="Gill Sans"/>
              <a:cs typeface="Gill Sans"/>
              <a:sym typeface="Gill Sans"/>
            </a:endParaRPr>
          </a:p>
        </p:txBody>
      </p:sp>
      <p:sp>
        <p:nvSpPr>
          <p:cNvPr id="7" name="TextBox 6">
            <a:extLst>
              <a:ext uri="{FF2B5EF4-FFF2-40B4-BE49-F238E27FC236}">
                <a16:creationId xmlns:a16="http://schemas.microsoft.com/office/drawing/2014/main" id="{6EBD7CE8-AF3E-533E-C0D2-1CC3D016DD89}"/>
              </a:ext>
            </a:extLst>
          </p:cNvPr>
          <p:cNvSpPr txBox="1"/>
          <p:nvPr/>
        </p:nvSpPr>
        <p:spPr>
          <a:xfrm>
            <a:off x="6902603" y="2737508"/>
            <a:ext cx="3512635" cy="1338828"/>
          </a:xfrm>
          <a:prstGeom prst="rect">
            <a:avLst/>
          </a:prstGeom>
          <a:noFill/>
          <a:ln w="12700" cap="flat">
            <a:noFill/>
            <a:miter lim="400000"/>
          </a:ln>
          <a:effectLst/>
        </p:spPr>
        <p:style>
          <a:lnRef idx="0">
            <a:scrgbClr r="0" g="0" b="0"/>
          </a:lnRef>
          <a:fillRef idx="0">
            <a:scrgbClr r="0" g="0" b="0"/>
          </a:fillRef>
          <a:effectRef idx="0">
            <a:scrgbClr r="0" g="0" b="0"/>
          </a:effectRef>
          <a:fontRef idx="none"/>
        </p:style>
        <p:txBody>
          <a:bodyPr wrap="square">
            <a:spAutoFit/>
          </a:bodyPr>
          <a:lstStyle/>
          <a:p>
            <a:pPr lvl="0">
              <a:defRPr sz="1800"/>
            </a:pPr>
            <a:r>
              <a:rPr lang="en-US" sz="2700" dirty="0">
                <a:solidFill>
                  <a:srgbClr val="FFFFFF"/>
                </a:solidFill>
                <a:latin typeface="Arial Narrow" panose="020B0604020202020204" pitchFamily="34" charset="0"/>
                <a:ea typeface="Arial Narrow Bold"/>
                <a:cs typeface="Arial Narrow" panose="020B0604020202020204" pitchFamily="34" charset="0"/>
                <a:sym typeface="Arial Narrow Bold"/>
              </a:rPr>
              <a:t>Regions have taken on a variety of different ways to contribute to funding</a:t>
            </a:r>
          </a:p>
        </p:txBody>
      </p:sp>
    </p:spTree>
    <p:extLst>
      <p:ext uri="{BB962C8B-B14F-4D97-AF65-F5344CB8AC3E}">
        <p14:creationId xmlns:p14="http://schemas.microsoft.com/office/powerpoint/2010/main" val="1732235447"/>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5">
            <a:extLst>
              <a:ext uri="{FF2B5EF4-FFF2-40B4-BE49-F238E27FC236}">
                <a16:creationId xmlns:a16="http://schemas.microsoft.com/office/drawing/2014/main" id="{4549170C-1C0B-50D0-BE3B-4D4DEE92682A}"/>
              </a:ext>
            </a:extLst>
          </p:cNvPr>
          <p:cNvSpPr/>
          <p:nvPr/>
        </p:nvSpPr>
        <p:spPr>
          <a:xfrm>
            <a:off x="3166946" y="536472"/>
            <a:ext cx="7939670" cy="5519460"/>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defTabSz="410750">
              <a:defRPr sz="1800"/>
            </a:pPr>
            <a:r>
              <a:rPr sz="4400" dirty="0">
                <a:solidFill>
                  <a:schemeClr val="bg1"/>
                </a:solidFill>
                <a:latin typeface="Arial Narrow" panose="020B0604020202020204" pitchFamily="34" charset="0"/>
                <a:ea typeface="Arial Narrow"/>
                <a:cs typeface="Arial Narrow" panose="020B0604020202020204" pitchFamily="34" charset="0"/>
                <a:sym typeface="Arial Narrow"/>
              </a:rPr>
              <a:t>The Basic Text reminds us: </a:t>
            </a:r>
            <a:endParaRPr lang="en-US" sz="4400" dirty="0">
              <a:solidFill>
                <a:schemeClr val="bg1"/>
              </a:solidFill>
              <a:latin typeface="Arial Narrow" panose="020B0604020202020204" pitchFamily="34" charset="0"/>
              <a:ea typeface="Arial Narrow"/>
              <a:cs typeface="Arial Narrow" panose="020B0604020202020204" pitchFamily="34" charset="0"/>
              <a:sym typeface="Arial Narrow"/>
            </a:endParaRPr>
          </a:p>
          <a:p>
            <a:pPr lvl="0" algn="l" defTabSz="410750">
              <a:defRPr sz="1800"/>
            </a:pPr>
            <a:endParaRPr sz="4400" dirty="0">
              <a:solidFill>
                <a:srgbClr val="FFFF00"/>
              </a:solidFill>
              <a:latin typeface="Bradley Hand" pitchFamily="2" charset="77"/>
              <a:ea typeface="Arial Narrow Bold"/>
              <a:cs typeface="Arial Narrow Bold"/>
              <a:sym typeface="Arial Narrow Bold"/>
            </a:endParaRPr>
          </a:p>
          <a:p>
            <a:pPr lvl="0" algn="l" defTabSz="410750">
              <a:defRPr sz="1800"/>
            </a:pPr>
            <a:r>
              <a:rPr sz="4400" dirty="0">
                <a:solidFill>
                  <a:srgbClr val="FFFF00"/>
                </a:solidFill>
                <a:latin typeface="Bradley Hand" pitchFamily="2" charset="77"/>
                <a:ea typeface="Arial Narrow"/>
                <a:cs typeface="Arial Narrow"/>
                <a:sym typeface="Arial Narrow"/>
              </a:rPr>
              <a:t>“Everything that occurs in the course of NA service must be motivated by the desire to more successfully carry the message of recovery to the addict who still suffers.” </a:t>
            </a:r>
          </a:p>
        </p:txBody>
      </p:sp>
      <p:pic>
        <p:nvPicPr>
          <p:cNvPr id="3" name="Picture 2">
            <a:extLst>
              <a:ext uri="{FF2B5EF4-FFF2-40B4-BE49-F238E27FC236}">
                <a16:creationId xmlns:a16="http://schemas.microsoft.com/office/drawing/2014/main" id="{BC208A64-733B-E342-2CA3-61DCAB2CC1D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94" y="12700"/>
            <a:ext cx="1638300" cy="6832600"/>
          </a:xfrm>
          <a:prstGeom prst="rect">
            <a:avLst/>
          </a:prstGeom>
        </p:spPr>
      </p:pic>
    </p:spTree>
    <p:extLst>
      <p:ext uri="{BB962C8B-B14F-4D97-AF65-F5344CB8AC3E}">
        <p14:creationId xmlns:p14="http://schemas.microsoft.com/office/powerpoint/2010/main" val="2989652076"/>
      </p:ext>
    </p:extLst>
  </p:cSld>
  <p:clrMapOvr>
    <a:masterClrMapping/>
  </p:clrMapOvr>
  <p:transition spd="med"/>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7">
            <a:extLst>
              <a:ext uri="{FF2B5EF4-FFF2-40B4-BE49-F238E27FC236}">
                <a16:creationId xmlns:a16="http://schemas.microsoft.com/office/drawing/2014/main" id="{2FCF4567-59E2-C43E-0803-4D7220E4D4DE}"/>
              </a:ext>
            </a:extLst>
          </p:cNvPr>
          <p:cNvSpPr/>
          <p:nvPr/>
        </p:nvSpPr>
        <p:spPr>
          <a:xfrm>
            <a:off x="4385406" y="1230593"/>
            <a:ext cx="7547327" cy="538609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defTabSz="410750">
              <a:spcBef>
                <a:spcPts val="1800"/>
              </a:spcBef>
              <a:defRPr sz="1800"/>
            </a:pPr>
            <a:r>
              <a:rPr sz="3600" dirty="0">
                <a:solidFill>
                  <a:srgbClr val="0070C0"/>
                </a:solidFill>
                <a:latin typeface="Arial Narrow"/>
                <a:ea typeface="Arial Narrow"/>
                <a:cs typeface="Arial Narrow"/>
                <a:sym typeface="Arial Narrow"/>
              </a:rPr>
              <a:t>Resolution Group: How to make the WSC more effective and sustainable </a:t>
            </a:r>
          </a:p>
          <a:p>
            <a:pPr lvl="0" algn="l" defTabSz="410750">
              <a:spcBef>
                <a:spcPts val="1800"/>
              </a:spcBef>
              <a:defRPr sz="1800"/>
            </a:pPr>
            <a:endParaRPr sz="2200" dirty="0">
              <a:solidFill>
                <a:srgbClr val="0070C0"/>
              </a:solidFill>
              <a:latin typeface="Arial Narrow Bold"/>
              <a:ea typeface="Arial Narrow Bold"/>
              <a:cs typeface="Arial Narrow Bold"/>
              <a:sym typeface="Arial Narrow Bold"/>
            </a:endParaRPr>
          </a:p>
          <a:p>
            <a:pPr lvl="0" algn="l" defTabSz="410750">
              <a:spcBef>
                <a:spcPts val="1800"/>
              </a:spcBef>
              <a:defRPr sz="1800"/>
            </a:pPr>
            <a:r>
              <a:rPr sz="3600" dirty="0">
                <a:solidFill>
                  <a:srgbClr val="0070C0"/>
                </a:solidFill>
                <a:latin typeface="Arial Narrow"/>
                <a:ea typeface="Arial Narrow"/>
                <a:cs typeface="Arial Narrow"/>
                <a:sym typeface="Arial Narrow"/>
              </a:rPr>
              <a:t>WSC was an annual event</a:t>
            </a:r>
          </a:p>
          <a:p>
            <a:pPr lvl="0" algn="l" defTabSz="410750">
              <a:spcBef>
                <a:spcPts val="1800"/>
              </a:spcBef>
              <a:defRPr sz="1800"/>
            </a:pPr>
            <a:endParaRPr lang="en-US" sz="2200" dirty="0">
              <a:solidFill>
                <a:srgbClr val="0070C0"/>
              </a:solidFill>
              <a:latin typeface="Arial Narrow Bold"/>
              <a:ea typeface="Arial Narrow Bold"/>
              <a:cs typeface="Arial Narrow Bold"/>
              <a:sym typeface="Arial Narrow Bold"/>
            </a:endParaRPr>
          </a:p>
          <a:p>
            <a:pPr lvl="0" algn="l" defTabSz="410750">
              <a:spcBef>
                <a:spcPts val="1800"/>
              </a:spcBef>
              <a:defRPr sz="1800"/>
            </a:pPr>
            <a:r>
              <a:rPr sz="3600" dirty="0">
                <a:solidFill>
                  <a:srgbClr val="0070C0"/>
                </a:solidFill>
                <a:latin typeface="Arial Narrow"/>
                <a:ea typeface="Arial Narrow"/>
                <a:cs typeface="Arial Narrow"/>
                <a:sym typeface="Arial Narrow"/>
              </a:rPr>
              <a:t>A number of WSC decisions:</a:t>
            </a:r>
          </a:p>
          <a:p>
            <a:pPr marL="859455" lvl="0" indent="-310815" algn="l" defTabSz="410750">
              <a:buSzPct val="100000"/>
              <a:buChar char="•"/>
              <a:defRPr sz="1800"/>
            </a:pPr>
            <a:r>
              <a:rPr sz="2400" dirty="0">
                <a:solidFill>
                  <a:srgbClr val="0070C0"/>
                </a:solidFill>
                <a:latin typeface="Arial Narrow"/>
                <a:ea typeface="Arial Narrow"/>
                <a:cs typeface="Arial Narrow"/>
                <a:sym typeface="Arial Narrow"/>
              </a:rPr>
              <a:t>World Board</a:t>
            </a:r>
          </a:p>
          <a:p>
            <a:pPr marL="859455" lvl="0" indent="-310815" algn="l" defTabSz="410750">
              <a:buSzPct val="100000"/>
              <a:buChar char="•"/>
              <a:defRPr sz="1800"/>
            </a:pPr>
            <a:r>
              <a:rPr sz="2400" dirty="0">
                <a:solidFill>
                  <a:srgbClr val="0070C0"/>
                </a:solidFill>
                <a:latin typeface="Arial Narrow"/>
                <a:ea typeface="Arial Narrow"/>
                <a:cs typeface="Arial Narrow"/>
                <a:sym typeface="Arial Narrow"/>
              </a:rPr>
              <a:t>Unified World Services budget</a:t>
            </a:r>
          </a:p>
          <a:p>
            <a:pPr marL="859455" lvl="0" indent="-310815" algn="l" defTabSz="410750">
              <a:buSzPct val="100000"/>
              <a:buChar char="•"/>
              <a:defRPr sz="1800"/>
            </a:pPr>
            <a:r>
              <a:rPr sz="2400" dirty="0">
                <a:solidFill>
                  <a:srgbClr val="0070C0"/>
                </a:solidFill>
                <a:latin typeface="Arial Narrow"/>
                <a:ea typeface="Arial Narrow"/>
                <a:cs typeface="Arial Narrow"/>
                <a:sym typeface="Arial Narrow"/>
              </a:rPr>
              <a:t>Two-year conference cycle</a:t>
            </a:r>
          </a:p>
          <a:p>
            <a:pPr marL="859455" lvl="0" indent="-310815" algn="l" defTabSz="410750">
              <a:buSzPct val="100000"/>
              <a:buChar char="•"/>
              <a:defRPr sz="1800"/>
            </a:pPr>
            <a:r>
              <a:rPr sz="2400" dirty="0">
                <a:solidFill>
                  <a:srgbClr val="0070C0"/>
                </a:solidFill>
                <a:latin typeface="Arial Narrow"/>
                <a:ea typeface="Arial Narrow"/>
                <a:cs typeface="Arial Narrow"/>
                <a:sym typeface="Arial Narrow"/>
              </a:rPr>
              <a:t>World Services’ funding of delegates </a:t>
            </a:r>
            <a:endParaRPr sz="2400" dirty="0">
              <a:solidFill>
                <a:srgbClr val="0070C0"/>
              </a:solidFill>
              <a:latin typeface="Arial Narrow Bold"/>
              <a:ea typeface="Arial Narrow Bold"/>
              <a:cs typeface="Arial Narrow Bold"/>
              <a:sym typeface="Arial Narrow Bold"/>
            </a:endParaRPr>
          </a:p>
        </p:txBody>
      </p:sp>
      <p:sp>
        <p:nvSpPr>
          <p:cNvPr id="3" name="Shape 118">
            <a:extLst>
              <a:ext uri="{FF2B5EF4-FFF2-40B4-BE49-F238E27FC236}">
                <a16:creationId xmlns:a16="http://schemas.microsoft.com/office/drawing/2014/main" id="{534AC947-91A9-B21B-42A0-C173CFE1E68B}"/>
              </a:ext>
            </a:extLst>
          </p:cNvPr>
          <p:cNvSpPr/>
          <p:nvPr/>
        </p:nvSpPr>
        <p:spPr>
          <a:xfrm>
            <a:off x="1767812" y="121900"/>
            <a:ext cx="8656375" cy="769441"/>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l" defTabSz="410750">
              <a:defRPr sz="32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lang="en-US" sz="4400" dirty="0">
                <a:solidFill>
                  <a:srgbClr val="002060"/>
                </a:solidFill>
              </a:rPr>
              <a:t>A little b</a:t>
            </a:r>
            <a:r>
              <a:rPr sz="4400" dirty="0">
                <a:solidFill>
                  <a:srgbClr val="002060"/>
                </a:solidFill>
              </a:rPr>
              <a:t>ackground</a:t>
            </a:r>
            <a:r>
              <a:rPr lang="en-US" sz="4400" dirty="0">
                <a:solidFill>
                  <a:srgbClr val="002060"/>
                </a:solidFill>
              </a:rPr>
              <a:t> . . .</a:t>
            </a:r>
            <a:endParaRPr sz="4400" dirty="0">
              <a:solidFill>
                <a:srgbClr val="002060"/>
              </a:solidFill>
            </a:endParaRPr>
          </a:p>
        </p:txBody>
      </p:sp>
      <p:sp>
        <p:nvSpPr>
          <p:cNvPr id="4" name="Shape 119">
            <a:extLst>
              <a:ext uri="{FF2B5EF4-FFF2-40B4-BE49-F238E27FC236}">
                <a16:creationId xmlns:a16="http://schemas.microsoft.com/office/drawing/2014/main" id="{A63B4A38-BC5B-B5C4-3217-9C14CCB17113}"/>
              </a:ext>
            </a:extLst>
          </p:cNvPr>
          <p:cNvSpPr/>
          <p:nvPr/>
        </p:nvSpPr>
        <p:spPr>
          <a:xfrm>
            <a:off x="1767812" y="1230593"/>
            <a:ext cx="1987725" cy="11798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sz="3500" b="1" dirty="0">
                <a:solidFill>
                  <a:srgbClr val="55B948"/>
                </a:solidFill>
                <a:latin typeface="Arial Narrow" panose="020B0604020202020204" pitchFamily="34" charset="0"/>
                <a:cs typeface="Arial Narrow" panose="020B0604020202020204" pitchFamily="34" charset="0"/>
              </a:rPr>
              <a:t>1990s and </a:t>
            </a:r>
            <a:br>
              <a:rPr sz="3500" b="1" dirty="0">
                <a:solidFill>
                  <a:srgbClr val="55B948"/>
                </a:solidFill>
                <a:latin typeface="Arial Narrow" panose="020B0604020202020204" pitchFamily="34" charset="0"/>
                <a:cs typeface="Arial Narrow" panose="020B0604020202020204" pitchFamily="34" charset="0"/>
              </a:rPr>
            </a:br>
            <a:r>
              <a:rPr sz="3500" b="1" dirty="0">
                <a:solidFill>
                  <a:srgbClr val="55B948"/>
                </a:solidFill>
                <a:latin typeface="Arial Narrow" panose="020B0604020202020204" pitchFamily="34" charset="0"/>
                <a:cs typeface="Arial Narrow" panose="020B0604020202020204" pitchFamily="34" charset="0"/>
              </a:rPr>
              <a:t>before</a:t>
            </a:r>
          </a:p>
        </p:txBody>
      </p:sp>
      <p:sp>
        <p:nvSpPr>
          <p:cNvPr id="5" name="Shape 120">
            <a:extLst>
              <a:ext uri="{FF2B5EF4-FFF2-40B4-BE49-F238E27FC236}">
                <a16:creationId xmlns:a16="http://schemas.microsoft.com/office/drawing/2014/main" id="{E39A5DA7-8BD5-410F-8D13-A59E7EB72286}"/>
              </a:ext>
            </a:extLst>
          </p:cNvPr>
          <p:cNvSpPr/>
          <p:nvPr/>
        </p:nvSpPr>
        <p:spPr>
          <a:xfrm>
            <a:off x="2389337" y="2952287"/>
            <a:ext cx="939361" cy="10772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a:pPr>
            <a:r>
              <a:rPr sz="3500" b="1" dirty="0">
                <a:solidFill>
                  <a:srgbClr val="55B948"/>
                </a:solidFill>
                <a:latin typeface="Arial Narrow" panose="020B0604020202020204" pitchFamily="34" charset="0"/>
                <a:cs typeface="Arial Narrow" panose="020B0604020202020204" pitchFamily="34" charset="0"/>
              </a:rPr>
              <a:t>Up to</a:t>
            </a:r>
            <a:br>
              <a:rPr sz="3500" b="1" dirty="0">
                <a:solidFill>
                  <a:srgbClr val="55B948"/>
                </a:solidFill>
                <a:latin typeface="Arial Narrow" panose="020B0604020202020204" pitchFamily="34" charset="0"/>
                <a:cs typeface="Arial Narrow" panose="020B0604020202020204" pitchFamily="34" charset="0"/>
              </a:rPr>
            </a:br>
            <a:r>
              <a:rPr sz="3500" b="1" dirty="0">
                <a:solidFill>
                  <a:srgbClr val="55B948"/>
                </a:solidFill>
                <a:latin typeface="Arial Narrow" panose="020B0604020202020204" pitchFamily="34" charset="0"/>
                <a:cs typeface="Arial Narrow" panose="020B0604020202020204" pitchFamily="34" charset="0"/>
              </a:rPr>
              <a:t>2000</a:t>
            </a:r>
          </a:p>
        </p:txBody>
      </p:sp>
      <p:sp>
        <p:nvSpPr>
          <p:cNvPr id="6" name="Shape 121">
            <a:extLst>
              <a:ext uri="{FF2B5EF4-FFF2-40B4-BE49-F238E27FC236}">
                <a16:creationId xmlns:a16="http://schemas.microsoft.com/office/drawing/2014/main" id="{72832325-324B-0C10-D90C-B9DD60DB4888}"/>
              </a:ext>
            </a:extLst>
          </p:cNvPr>
          <p:cNvSpPr/>
          <p:nvPr/>
        </p:nvSpPr>
        <p:spPr>
          <a:xfrm>
            <a:off x="1864355" y="4571389"/>
            <a:ext cx="1989327" cy="1077218"/>
          </a:xfrm>
          <a:prstGeom prst="rect">
            <a:avLst/>
          </a:prstGeom>
          <a:ln w="12700">
            <a:miter lim="400000"/>
          </a:ln>
          <a:extLst>
            <a:ext uri="{C572A759-6A51-4108-AA02-DFA0A04FC94B}">
              <ma14:wrappingTextBoxFlag xmlns:ma14="http://schemas.microsoft.com/office/mac/drawingml/2011/main" xmlns="" val="1"/>
            </a:ext>
          </a:extLst>
        </p:spPr>
        <p:txBody>
          <a:bodyPr wrap="none" lIns="0" tIns="0" rIns="0" bIns="0" anchor="ctr">
            <a:spAutoFit/>
          </a:bodyPr>
          <a:lstStyle/>
          <a:p>
            <a:pPr lvl="0">
              <a:defRPr sz="1800"/>
            </a:pPr>
            <a:r>
              <a:rPr sz="3500" b="1" dirty="0">
                <a:solidFill>
                  <a:srgbClr val="55B948"/>
                </a:solidFill>
                <a:latin typeface="Arial Narrow" panose="020B0604020202020204" pitchFamily="34" charset="0"/>
                <a:cs typeface="Arial Narrow" panose="020B0604020202020204" pitchFamily="34" charset="0"/>
              </a:rPr>
              <a:t>late 1990s/</a:t>
            </a:r>
            <a:br>
              <a:rPr sz="3500" b="1" dirty="0">
                <a:solidFill>
                  <a:srgbClr val="55B948"/>
                </a:solidFill>
                <a:latin typeface="Arial Narrow" panose="020B0604020202020204" pitchFamily="34" charset="0"/>
                <a:cs typeface="Arial Narrow" panose="020B0604020202020204" pitchFamily="34" charset="0"/>
              </a:rPr>
            </a:br>
            <a:r>
              <a:rPr sz="3500" b="1" dirty="0">
                <a:solidFill>
                  <a:srgbClr val="55B948"/>
                </a:solidFill>
                <a:latin typeface="Arial Narrow" panose="020B0604020202020204" pitchFamily="34" charset="0"/>
                <a:cs typeface="Arial Narrow" panose="020B0604020202020204" pitchFamily="34" charset="0"/>
              </a:rPr>
              <a:t>early 2000s</a:t>
            </a:r>
          </a:p>
        </p:txBody>
      </p:sp>
    </p:spTree>
    <p:extLst>
      <p:ext uri="{BB962C8B-B14F-4D97-AF65-F5344CB8AC3E}">
        <p14:creationId xmlns:p14="http://schemas.microsoft.com/office/powerpoint/2010/main" val="3656555552"/>
      </p:ext>
    </p:extLst>
  </p:cSld>
  <p:clrMapOvr>
    <a:masterClrMapping/>
  </p:clrMapOvr>
  <p:transition spd="med"/>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26">
            <a:extLst>
              <a:ext uri="{FF2B5EF4-FFF2-40B4-BE49-F238E27FC236}">
                <a16:creationId xmlns:a16="http://schemas.microsoft.com/office/drawing/2014/main" id="{00F85765-ED52-7B19-D421-6FFFBDF3BC60}"/>
              </a:ext>
            </a:extLst>
          </p:cNvPr>
          <p:cNvSpPr/>
          <p:nvPr/>
        </p:nvSpPr>
        <p:spPr>
          <a:xfrm>
            <a:off x="2367036" y="2091093"/>
            <a:ext cx="9650703" cy="398057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defTabSz="584200">
              <a:defRPr sz="1800"/>
            </a:pPr>
            <a:r>
              <a:rPr sz="2800" i="1" dirty="0">
                <a:solidFill>
                  <a:schemeClr val="accent4">
                    <a:lumMod val="50000"/>
                  </a:schemeClr>
                </a:solidFill>
                <a:latin typeface="Arial Narrow"/>
                <a:ea typeface="Arial Narrow"/>
                <a:cs typeface="Arial Narrow"/>
                <a:sym typeface="Arial Narrow"/>
              </a:rPr>
              <a:t>As a Fellowship, we have wrestled with how to improve our system for decades. We have a pattern of devoting significant resources to the issues, coming to the conclusion that we need to change, developing options, and then balking when we come to the decision point. The issues do not go away, we just keep “kicking the can” to the next group and going through the process again. . . . </a:t>
            </a:r>
          </a:p>
          <a:p>
            <a:pPr lvl="0" algn="l" defTabSz="584200">
              <a:defRPr sz="1800"/>
            </a:pPr>
            <a:endParaRPr sz="2800" i="1" dirty="0">
              <a:solidFill>
                <a:schemeClr val="accent4">
                  <a:lumMod val="50000"/>
                </a:schemeClr>
              </a:solidFill>
              <a:latin typeface="Arial Narrow"/>
              <a:ea typeface="Arial Narrow"/>
              <a:cs typeface="Arial Narrow"/>
              <a:sym typeface="Arial Narrow"/>
            </a:endParaRPr>
          </a:p>
          <a:p>
            <a:pPr lvl="0" algn="l" defTabSz="584200">
              <a:defRPr sz="1800"/>
            </a:pPr>
            <a:r>
              <a:rPr sz="2800" i="1" dirty="0">
                <a:solidFill>
                  <a:schemeClr val="accent4">
                    <a:lumMod val="50000"/>
                  </a:schemeClr>
                </a:solidFill>
                <a:latin typeface="Arial Narrow"/>
                <a:ea typeface="Arial Narrow"/>
                <a:cs typeface="Arial Narrow"/>
                <a:sym typeface="Arial Narrow"/>
              </a:rPr>
              <a:t>Sometimes it feels impossible to move forward but we must, and we will. Together we can get past this place where we feel stuck. </a:t>
            </a:r>
          </a:p>
        </p:txBody>
      </p:sp>
      <p:sp>
        <p:nvSpPr>
          <p:cNvPr id="5" name="Shape 117">
            <a:extLst>
              <a:ext uri="{FF2B5EF4-FFF2-40B4-BE49-F238E27FC236}">
                <a16:creationId xmlns:a16="http://schemas.microsoft.com/office/drawing/2014/main" id="{D9071594-80E2-F053-D897-DE100FA1BBC1}"/>
              </a:ext>
            </a:extLst>
          </p:cNvPr>
          <p:cNvSpPr/>
          <p:nvPr/>
        </p:nvSpPr>
        <p:spPr>
          <a:xfrm>
            <a:off x="2367036" y="163860"/>
            <a:ext cx="8839941" cy="6694140"/>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defTabSz="410750">
              <a:spcBef>
                <a:spcPts val="1800"/>
              </a:spcBef>
              <a:defRPr sz="1800"/>
            </a:pPr>
            <a:r>
              <a:rPr lang="en-US" sz="3600" dirty="0">
                <a:solidFill>
                  <a:srgbClr val="0070C0"/>
                </a:solidFill>
                <a:latin typeface="Arial Narrow"/>
                <a:ea typeface="Arial Narrow"/>
                <a:cs typeface="Arial Narrow"/>
                <a:sym typeface="Arial Narrow"/>
              </a:rPr>
              <a:t>The Board offered motions about delegate funding and alternate attendance</a:t>
            </a:r>
          </a:p>
          <a:p>
            <a:pPr lvl="0" algn="l" defTabSz="410750">
              <a:spcBef>
                <a:spcPts val="1800"/>
              </a:spcBef>
              <a:defRPr sz="1800"/>
            </a:pPr>
            <a:r>
              <a:rPr lang="en-US" sz="3600" dirty="0">
                <a:solidFill>
                  <a:srgbClr val="0070C0"/>
                </a:solidFill>
                <a:latin typeface="Arial Narrow"/>
                <a:ea typeface="Arial Narrow"/>
                <a:cs typeface="Arial Narrow"/>
                <a:sym typeface="Arial Narrow"/>
              </a:rPr>
              <a:t>Here’s an excerpt from the 2014 Conference Report: </a:t>
            </a:r>
          </a:p>
          <a:p>
            <a:pPr lvl="0" algn="l" defTabSz="410750">
              <a:spcBef>
                <a:spcPts val="1800"/>
              </a:spcBef>
              <a:defRPr sz="1800"/>
            </a:pPr>
            <a:endParaRPr lang="en-US" sz="3600" dirty="0">
              <a:solidFill>
                <a:srgbClr val="0070C0"/>
              </a:solidFill>
              <a:latin typeface="Arial Narrow"/>
              <a:ea typeface="Arial Narrow"/>
              <a:cs typeface="Arial Narrow"/>
              <a:sym typeface="Arial Narrow"/>
            </a:endParaRPr>
          </a:p>
          <a:p>
            <a:pPr lvl="0" algn="l" defTabSz="410750">
              <a:spcBef>
                <a:spcPts val="1800"/>
              </a:spcBef>
              <a:defRPr sz="1800"/>
            </a:pPr>
            <a:endParaRPr lang="en-US" sz="3600" dirty="0">
              <a:solidFill>
                <a:srgbClr val="00B0F0"/>
              </a:solidFill>
              <a:latin typeface="Arial Narrow"/>
              <a:ea typeface="Arial Narrow"/>
              <a:cs typeface="Arial Narrow"/>
              <a:sym typeface="Arial Narrow"/>
            </a:endParaRPr>
          </a:p>
          <a:p>
            <a:pPr lvl="0" algn="l" defTabSz="410750">
              <a:spcBef>
                <a:spcPts val="1800"/>
              </a:spcBef>
              <a:defRPr sz="1800"/>
            </a:pPr>
            <a:endParaRPr lang="en-US" sz="3600" dirty="0">
              <a:solidFill>
                <a:srgbClr val="00B0F0"/>
              </a:solidFill>
              <a:latin typeface="Arial Narrow"/>
              <a:ea typeface="Arial Narrow"/>
              <a:cs typeface="Arial Narrow"/>
              <a:sym typeface="Arial Narrow"/>
            </a:endParaRPr>
          </a:p>
          <a:p>
            <a:pPr lvl="0" algn="l" defTabSz="410750">
              <a:spcBef>
                <a:spcPts val="1800"/>
              </a:spcBef>
              <a:defRPr sz="1800"/>
            </a:pPr>
            <a:endParaRPr lang="en-US" sz="3600" dirty="0">
              <a:solidFill>
                <a:srgbClr val="00B0F0"/>
              </a:solidFill>
              <a:latin typeface="Arial Narrow"/>
              <a:ea typeface="Arial Narrow"/>
              <a:cs typeface="Arial Narrow"/>
              <a:sym typeface="Arial Narrow"/>
            </a:endParaRPr>
          </a:p>
          <a:p>
            <a:pPr lvl="0" algn="l" defTabSz="410750">
              <a:spcBef>
                <a:spcPts val="1800"/>
              </a:spcBef>
              <a:defRPr sz="1800"/>
            </a:pPr>
            <a:endParaRPr lang="en-US" sz="3400" dirty="0">
              <a:solidFill>
                <a:srgbClr val="00B0F0"/>
              </a:solidFill>
              <a:latin typeface="Arial Narrow"/>
              <a:ea typeface="Arial Narrow"/>
              <a:cs typeface="Arial Narrow"/>
              <a:sym typeface="Arial Narrow"/>
            </a:endParaRPr>
          </a:p>
          <a:p>
            <a:pPr lvl="0" algn="l" defTabSz="410750">
              <a:spcBef>
                <a:spcPts val="1800"/>
              </a:spcBef>
              <a:defRPr sz="1800"/>
            </a:pPr>
            <a:r>
              <a:rPr lang="en-US" sz="3600" dirty="0">
                <a:solidFill>
                  <a:srgbClr val="0070C0"/>
                </a:solidFill>
                <a:latin typeface="Arial Narrow"/>
                <a:ea typeface="Arial Narrow"/>
                <a:cs typeface="Arial Narrow"/>
                <a:sym typeface="Arial Narrow"/>
              </a:rPr>
              <a:t>Neither motion passed</a:t>
            </a:r>
          </a:p>
        </p:txBody>
      </p:sp>
      <p:sp>
        <p:nvSpPr>
          <p:cNvPr id="6" name="Shape 119">
            <a:extLst>
              <a:ext uri="{FF2B5EF4-FFF2-40B4-BE49-F238E27FC236}">
                <a16:creationId xmlns:a16="http://schemas.microsoft.com/office/drawing/2014/main" id="{42EBDCE3-0CC8-8968-DC78-C3216E944FB8}"/>
              </a:ext>
            </a:extLst>
          </p:cNvPr>
          <p:cNvSpPr/>
          <p:nvPr/>
        </p:nvSpPr>
        <p:spPr>
          <a:xfrm>
            <a:off x="344037" y="258640"/>
            <a:ext cx="1824217" cy="64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lang="en-US" sz="3500" b="1" dirty="0">
                <a:solidFill>
                  <a:srgbClr val="55B948"/>
                </a:solidFill>
                <a:latin typeface="Arial Narrow" panose="020B0604020202020204" pitchFamily="34" charset="0"/>
                <a:cs typeface="Arial Narrow" panose="020B0604020202020204" pitchFamily="34" charset="0"/>
              </a:rPr>
              <a:t>2014 </a:t>
            </a:r>
            <a:r>
              <a:rPr lang="en-US" sz="3500" b="1" i="1" dirty="0">
                <a:solidFill>
                  <a:srgbClr val="55B948"/>
                </a:solidFill>
                <a:latin typeface="Arial Narrow" panose="020B0604020202020204" pitchFamily="34" charset="0"/>
                <a:cs typeface="Arial Narrow" panose="020B0604020202020204" pitchFamily="34" charset="0"/>
              </a:rPr>
              <a:t>CAR</a:t>
            </a:r>
            <a:endParaRPr sz="3500" b="1" i="1" dirty="0">
              <a:solidFill>
                <a:srgbClr val="55B948"/>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209314293"/>
      </p:ext>
    </p:extLst>
  </p:cSld>
  <p:clrMapOvr>
    <a:masterClrMapping/>
  </p:clrMapOvr>
  <p:transition spd="med"/>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1">
            <a:extLst>
              <a:ext uri="{FF2B5EF4-FFF2-40B4-BE49-F238E27FC236}">
                <a16:creationId xmlns:a16="http://schemas.microsoft.com/office/drawing/2014/main" id="{21322593-7D92-B15F-BD4D-F87512193E1A}"/>
              </a:ext>
            </a:extLst>
          </p:cNvPr>
          <p:cNvSpPr/>
          <p:nvPr/>
        </p:nvSpPr>
        <p:spPr>
          <a:xfrm>
            <a:off x="2470975" y="411479"/>
            <a:ext cx="9728361" cy="6386364"/>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p>
            <a:pPr algn="l" defTabSz="410750">
              <a:spcBef>
                <a:spcPts val="1800"/>
              </a:spcBef>
              <a:defRPr sz="1800"/>
            </a:pPr>
            <a:r>
              <a:rPr lang="en-US" sz="2800" dirty="0">
                <a:solidFill>
                  <a:srgbClr val="0070C0"/>
                </a:solidFill>
                <a:latin typeface="Arial Narrow" panose="020B0604020202020204" pitchFamily="34" charset="0"/>
                <a:ea typeface="Arial Narrow Bold"/>
                <a:cs typeface="Arial Narrow" panose="020B0604020202020204" pitchFamily="34" charset="0"/>
                <a:sym typeface="Arial Narrow Bold"/>
              </a:rPr>
              <a:t>Participants had a series of sessions about the future of the WSC and how to best meet the needs of NA in an ever-growing Fellowship. Much of the discussion highlighted the possibility that the way forward rests, in part, with our use of zones. </a:t>
            </a:r>
          </a:p>
          <a:p>
            <a:pPr lvl="0" algn="l" defTabSz="410750">
              <a:spcBef>
                <a:spcPts val="1800"/>
              </a:spcBef>
              <a:defRPr sz="1800"/>
            </a:pPr>
            <a:r>
              <a:rPr sz="2800" dirty="0">
                <a:solidFill>
                  <a:srgbClr val="0070C0"/>
                </a:solidFill>
                <a:latin typeface="Arial Narrow" panose="020B0604020202020204" pitchFamily="34" charset="0"/>
                <a:ea typeface="Arial Narrow Bold"/>
                <a:cs typeface="Arial Narrow" panose="020B0604020202020204" pitchFamily="34" charset="0"/>
                <a:sym typeface="Arial Narrow Bold"/>
              </a:rPr>
              <a:t>Planning Our Future project was created to “to continue to evolve the ideas about the future of the WSC generated at WSC 2014.” </a:t>
            </a:r>
          </a:p>
          <a:p>
            <a:pPr lvl="0" algn="l" defTabSz="410750">
              <a:spcBef>
                <a:spcPts val="1800"/>
              </a:spcBef>
              <a:defRPr sz="1800"/>
            </a:pPr>
            <a:r>
              <a:rPr sz="2800" dirty="0">
                <a:solidFill>
                  <a:srgbClr val="0070C0"/>
                </a:solidFill>
                <a:latin typeface="Arial Narrow" panose="020B0604020202020204" pitchFamily="34" charset="0"/>
                <a:ea typeface="Arial Narrow Bold"/>
                <a:cs typeface="Arial Narrow" panose="020B0604020202020204" pitchFamily="34" charset="0"/>
                <a:sym typeface="Arial Narrow Bold"/>
              </a:rPr>
              <a:t>The Future of the WSC project </a:t>
            </a:r>
            <a:r>
              <a:rPr lang="en-US" sz="2800" dirty="0">
                <a:solidFill>
                  <a:srgbClr val="0070C0"/>
                </a:solidFill>
                <a:latin typeface="Arial Narrow" panose="020B0604020202020204" pitchFamily="34" charset="0"/>
                <a:ea typeface="Arial Narrow Bold"/>
                <a:cs typeface="Arial Narrow" panose="020B0604020202020204" pitchFamily="34" charset="0"/>
                <a:sym typeface="Arial Narrow Bold"/>
              </a:rPr>
              <a:t>was created to discuss future work and discussion on WSC seating, consensus-based decision making, and the use of time and focus between conferences</a:t>
            </a:r>
            <a:r>
              <a:rPr sz="2800" dirty="0">
                <a:solidFill>
                  <a:srgbClr val="0070C0"/>
                </a:solidFill>
                <a:latin typeface="Arial Narrow" panose="020B0604020202020204" pitchFamily="34" charset="0"/>
                <a:ea typeface="Arial Narrow Bold"/>
                <a:cs typeface="Arial Narrow" panose="020B0604020202020204" pitchFamily="34" charset="0"/>
                <a:sym typeface="Arial Narrow Bold"/>
              </a:rPr>
              <a:t>.</a:t>
            </a:r>
          </a:p>
          <a:p>
            <a:pPr lvl="0" algn="l" defTabSz="410750">
              <a:spcBef>
                <a:spcPts val="1800"/>
              </a:spcBef>
              <a:defRPr sz="1800"/>
            </a:pPr>
            <a:r>
              <a:rPr sz="2800" dirty="0">
                <a:solidFill>
                  <a:srgbClr val="0070C0"/>
                </a:solidFill>
                <a:latin typeface="Arial Narrow" panose="020B0604020202020204" pitchFamily="34" charset="0"/>
                <a:ea typeface="Arial Narrow Bold"/>
                <a:cs typeface="Arial Narrow" panose="020B0604020202020204" pitchFamily="34" charset="0"/>
                <a:sym typeface="Arial Narrow Bold"/>
              </a:rPr>
              <a:t>WSC of the Future project was created to discuss what is an effective and sustainable WSC, gather ideas for a project on the role of zones, and  strengthen collaboration among zonal forums and between NAWS and zonal forums while collecting and sharing best practices of zonal forums.</a:t>
            </a:r>
          </a:p>
        </p:txBody>
      </p:sp>
      <p:sp>
        <p:nvSpPr>
          <p:cNvPr id="7" name="Shape 119">
            <a:extLst>
              <a:ext uri="{FF2B5EF4-FFF2-40B4-BE49-F238E27FC236}">
                <a16:creationId xmlns:a16="http://schemas.microsoft.com/office/drawing/2014/main" id="{A95DA07E-D02A-E4C3-7F4F-9F7E69CB02E6}"/>
              </a:ext>
            </a:extLst>
          </p:cNvPr>
          <p:cNvSpPr/>
          <p:nvPr/>
        </p:nvSpPr>
        <p:spPr>
          <a:xfrm>
            <a:off x="153750" y="2327354"/>
            <a:ext cx="1865896" cy="64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lang="en-US" sz="3500" b="1" dirty="0">
                <a:solidFill>
                  <a:srgbClr val="55B948"/>
                </a:solidFill>
                <a:latin typeface="Arial Narrow" panose="020B0604020202020204" pitchFamily="34" charset="0"/>
                <a:cs typeface="Arial Narrow" panose="020B0604020202020204" pitchFamily="34" charset="0"/>
              </a:rPr>
              <a:t>2014-2016</a:t>
            </a:r>
            <a:endParaRPr sz="3500" b="1" i="1" dirty="0">
              <a:solidFill>
                <a:srgbClr val="55B948"/>
              </a:solidFill>
              <a:latin typeface="Arial Narrow" panose="020B0604020202020204" pitchFamily="34" charset="0"/>
              <a:cs typeface="Arial Narrow" panose="020B0604020202020204" pitchFamily="34" charset="0"/>
            </a:endParaRPr>
          </a:p>
        </p:txBody>
      </p:sp>
      <p:sp>
        <p:nvSpPr>
          <p:cNvPr id="8" name="Shape 119">
            <a:extLst>
              <a:ext uri="{FF2B5EF4-FFF2-40B4-BE49-F238E27FC236}">
                <a16:creationId xmlns:a16="http://schemas.microsoft.com/office/drawing/2014/main" id="{8AAF9C98-E5E9-A631-9CF9-9837B1B47368}"/>
              </a:ext>
            </a:extLst>
          </p:cNvPr>
          <p:cNvSpPr/>
          <p:nvPr/>
        </p:nvSpPr>
        <p:spPr>
          <a:xfrm>
            <a:off x="153750" y="3375587"/>
            <a:ext cx="1865896" cy="64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lang="en-US" sz="3500" b="1" dirty="0">
                <a:solidFill>
                  <a:srgbClr val="55B948"/>
                </a:solidFill>
                <a:latin typeface="Arial Narrow" panose="020B0604020202020204" pitchFamily="34" charset="0"/>
                <a:cs typeface="Arial Narrow" panose="020B0604020202020204" pitchFamily="34" charset="0"/>
              </a:rPr>
              <a:t>2016-2018</a:t>
            </a:r>
            <a:endParaRPr sz="3500" b="1" i="1" dirty="0">
              <a:solidFill>
                <a:srgbClr val="55B948"/>
              </a:solidFill>
              <a:latin typeface="Arial Narrow" panose="020B0604020202020204" pitchFamily="34" charset="0"/>
              <a:cs typeface="Arial Narrow" panose="020B0604020202020204" pitchFamily="34" charset="0"/>
            </a:endParaRPr>
          </a:p>
        </p:txBody>
      </p:sp>
      <p:sp>
        <p:nvSpPr>
          <p:cNvPr id="9" name="Shape 119">
            <a:extLst>
              <a:ext uri="{FF2B5EF4-FFF2-40B4-BE49-F238E27FC236}">
                <a16:creationId xmlns:a16="http://schemas.microsoft.com/office/drawing/2014/main" id="{145E1CF6-0FEA-B28E-6042-491ADD8D953B}"/>
              </a:ext>
            </a:extLst>
          </p:cNvPr>
          <p:cNvSpPr/>
          <p:nvPr/>
        </p:nvSpPr>
        <p:spPr>
          <a:xfrm>
            <a:off x="144133" y="4952918"/>
            <a:ext cx="1865896" cy="641201"/>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lang="en-US" sz="3500" b="1" dirty="0">
                <a:solidFill>
                  <a:srgbClr val="55B948"/>
                </a:solidFill>
                <a:latin typeface="Arial Narrow" panose="020B0604020202020204" pitchFamily="34" charset="0"/>
                <a:cs typeface="Arial Narrow" panose="020B0604020202020204" pitchFamily="34" charset="0"/>
              </a:rPr>
              <a:t>2018-2020</a:t>
            </a:r>
            <a:endParaRPr sz="3500" b="1" i="1" dirty="0">
              <a:solidFill>
                <a:srgbClr val="55B948"/>
              </a:solidFill>
              <a:latin typeface="Arial Narrow" panose="020B0604020202020204" pitchFamily="34" charset="0"/>
              <a:cs typeface="Arial Narrow" panose="020B0604020202020204" pitchFamily="34" charset="0"/>
            </a:endParaRPr>
          </a:p>
        </p:txBody>
      </p:sp>
      <p:sp>
        <p:nvSpPr>
          <p:cNvPr id="10" name="Shape 119">
            <a:extLst>
              <a:ext uri="{FF2B5EF4-FFF2-40B4-BE49-F238E27FC236}">
                <a16:creationId xmlns:a16="http://schemas.microsoft.com/office/drawing/2014/main" id="{17FD7A34-5176-7D09-B94E-E3BCFFDA222E}"/>
              </a:ext>
            </a:extLst>
          </p:cNvPr>
          <p:cNvSpPr/>
          <p:nvPr/>
        </p:nvSpPr>
        <p:spPr>
          <a:xfrm>
            <a:off x="144133" y="380054"/>
            <a:ext cx="1885132" cy="1179810"/>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p>
            <a:pPr lvl="0">
              <a:defRPr sz="1800"/>
            </a:pPr>
            <a:r>
              <a:rPr lang="en-US" sz="3500" b="1" dirty="0">
                <a:solidFill>
                  <a:srgbClr val="55B948"/>
                </a:solidFill>
                <a:latin typeface="Arial Narrow" panose="020B0604020202020204" pitchFamily="34" charset="0"/>
                <a:cs typeface="Arial Narrow" panose="020B0604020202020204" pitchFamily="34" charset="0"/>
              </a:rPr>
              <a:t>2014 &amp;</a:t>
            </a:r>
            <a:br>
              <a:rPr lang="en-US" sz="3500" b="1" dirty="0">
                <a:solidFill>
                  <a:srgbClr val="55B948"/>
                </a:solidFill>
                <a:latin typeface="Arial Narrow" panose="020B0604020202020204" pitchFamily="34" charset="0"/>
                <a:cs typeface="Arial Narrow" panose="020B0604020202020204" pitchFamily="34" charset="0"/>
              </a:rPr>
            </a:br>
            <a:r>
              <a:rPr lang="en-US" sz="3500" b="1" dirty="0">
                <a:solidFill>
                  <a:srgbClr val="55B948"/>
                </a:solidFill>
                <a:latin typeface="Arial Narrow" panose="020B0604020202020204" pitchFamily="34" charset="0"/>
                <a:cs typeface="Arial Narrow" panose="020B0604020202020204" pitchFamily="34" charset="0"/>
              </a:rPr>
              <a:t>2016 WSC</a:t>
            </a:r>
            <a:endParaRPr sz="3500" b="1" i="1" dirty="0">
              <a:solidFill>
                <a:srgbClr val="55B948"/>
              </a:solidFill>
              <a:latin typeface="Arial Narrow" panose="020B0604020202020204" pitchFamily="34" charset="0"/>
              <a:cs typeface="Arial Narrow" panose="020B0604020202020204" pitchFamily="34" charset="0"/>
            </a:endParaRPr>
          </a:p>
        </p:txBody>
      </p:sp>
    </p:spTree>
    <p:extLst>
      <p:ext uri="{BB962C8B-B14F-4D97-AF65-F5344CB8AC3E}">
        <p14:creationId xmlns:p14="http://schemas.microsoft.com/office/powerpoint/2010/main" val="3625727539"/>
      </p:ext>
    </p:extLst>
  </p:cSld>
  <p:clrMapOvr>
    <a:masterClrMapping/>
  </p:clrMapOvr>
  <p:transition spd="med"/>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39">
            <a:extLst>
              <a:ext uri="{FF2B5EF4-FFF2-40B4-BE49-F238E27FC236}">
                <a16:creationId xmlns:a16="http://schemas.microsoft.com/office/drawing/2014/main" id="{605D2C1F-219A-0C81-9446-B57B1428F945}"/>
              </a:ext>
            </a:extLst>
          </p:cNvPr>
          <p:cNvSpPr/>
          <p:nvPr/>
        </p:nvSpPr>
        <p:spPr>
          <a:xfrm>
            <a:off x="133721" y="4621123"/>
            <a:ext cx="3040657" cy="210314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ctr">
            <a:spAutoFit/>
          </a:bodyPr>
          <a:lstStyle/>
          <a:p>
            <a:pPr lvl="0" algn="l" defTabSz="584200">
              <a:defRPr sz="1800"/>
            </a:pPr>
            <a:r>
              <a:rPr sz="2600" i="1" dirty="0">
                <a:solidFill>
                  <a:srgbClr val="0070C0"/>
                </a:solidFill>
                <a:latin typeface="Arial Narrow"/>
                <a:ea typeface="Arial Narrow"/>
                <a:cs typeface="Arial Narrow"/>
                <a:sym typeface="Arial Narrow"/>
              </a:rPr>
              <a:t>The complete document can be found at </a:t>
            </a:r>
            <a:r>
              <a:rPr sz="2600" i="1" u="sng" dirty="0">
                <a:solidFill>
                  <a:srgbClr val="0070C0"/>
                </a:solidFill>
                <a:latin typeface="Arial Narrow"/>
                <a:ea typeface="Arial Narrow"/>
                <a:cs typeface="Arial Narrow"/>
                <a:sym typeface="Arial Narrow"/>
              </a:rPr>
              <a:t>www.na.org/conference </a:t>
            </a:r>
          </a:p>
          <a:p>
            <a:pPr lvl="0" algn="l" defTabSz="584200">
              <a:defRPr sz="1800"/>
            </a:pPr>
            <a:r>
              <a:rPr sz="2600" i="1" dirty="0">
                <a:solidFill>
                  <a:srgbClr val="0070C0"/>
                </a:solidFill>
                <a:latin typeface="Arial Narrow"/>
                <a:ea typeface="Arial Narrow"/>
                <a:cs typeface="Arial Narrow"/>
                <a:sym typeface="Arial Narrow"/>
              </a:rPr>
              <a:t>“Foundation of this discussion”</a:t>
            </a:r>
          </a:p>
        </p:txBody>
      </p:sp>
      <p:pic>
        <p:nvPicPr>
          <p:cNvPr id="3" name="image6.jpeg">
            <a:extLst>
              <a:ext uri="{FF2B5EF4-FFF2-40B4-BE49-F238E27FC236}">
                <a16:creationId xmlns:a16="http://schemas.microsoft.com/office/drawing/2014/main" id="{21C4EF70-A4FB-7808-0526-23B26B137B09}"/>
              </a:ext>
            </a:extLst>
          </p:cNvPr>
          <p:cNvPicPr/>
          <p:nvPr/>
        </p:nvPicPr>
        <p:blipFill>
          <a:blip r:embed="rId3"/>
          <a:stretch>
            <a:fillRect/>
          </a:stretch>
        </p:blipFill>
        <p:spPr>
          <a:xfrm>
            <a:off x="3311137" y="0"/>
            <a:ext cx="8880863" cy="6858000"/>
          </a:xfrm>
          <a:prstGeom prst="rect">
            <a:avLst/>
          </a:prstGeom>
          <a:ln w="12700">
            <a:miter lim="400000"/>
          </a:ln>
        </p:spPr>
      </p:pic>
      <p:sp>
        <p:nvSpPr>
          <p:cNvPr id="4" name="Shape 141">
            <a:extLst>
              <a:ext uri="{FF2B5EF4-FFF2-40B4-BE49-F238E27FC236}">
                <a16:creationId xmlns:a16="http://schemas.microsoft.com/office/drawing/2014/main" id="{3087DF64-2314-68F5-2EBE-05AB9AF1078C}"/>
              </a:ext>
            </a:extLst>
          </p:cNvPr>
          <p:cNvSpPr/>
          <p:nvPr/>
        </p:nvSpPr>
        <p:spPr>
          <a:xfrm>
            <a:off x="133721" y="333829"/>
            <a:ext cx="3040657" cy="267765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defTabSz="410750">
              <a:defRPr sz="1800"/>
            </a:pPr>
            <a:r>
              <a:rPr lang="en-US" sz="2800" b="1" dirty="0">
                <a:solidFill>
                  <a:srgbClr val="55B948"/>
                </a:solidFill>
                <a:latin typeface="Arial Narrow" panose="020B0604020202020204" pitchFamily="34" charset="0"/>
                <a:ea typeface="Arial Narrow Bold"/>
                <a:cs typeface="Arial Narrow" panose="020B0604020202020204" pitchFamily="34" charset="0"/>
                <a:sym typeface="Arial Narrow Bold"/>
              </a:rPr>
              <a:t>This graph is the result of discussions at the 2014 &amp; 2016 WSC and the work of the 2018-2020 WSC of the Future project</a:t>
            </a:r>
            <a:r>
              <a:rPr lang="en-US" sz="2400" b="1" dirty="0">
                <a:solidFill>
                  <a:srgbClr val="55B948"/>
                </a:solidFill>
                <a:latin typeface="Arial Narrow" panose="020B0604020202020204" pitchFamily="34" charset="0"/>
                <a:ea typeface="Arial Narrow Bold"/>
                <a:cs typeface="Arial Narrow" panose="020B0604020202020204" pitchFamily="34" charset="0"/>
                <a:sym typeface="Arial Narrow Bold"/>
              </a:rPr>
              <a:t>.</a:t>
            </a:r>
            <a:endParaRPr sz="2400" b="1" dirty="0">
              <a:solidFill>
                <a:srgbClr val="55B948"/>
              </a:solidFill>
              <a:latin typeface="Arial Narrow" panose="020B0604020202020204" pitchFamily="34" charset="0"/>
              <a:ea typeface="Arial Narrow Bold"/>
              <a:cs typeface="Arial Narrow" panose="020B0604020202020204" pitchFamily="34" charset="0"/>
              <a:sym typeface="Arial Narrow Bold"/>
            </a:endParaRPr>
          </a:p>
        </p:txBody>
      </p:sp>
    </p:spTree>
    <p:extLst>
      <p:ext uri="{BB962C8B-B14F-4D97-AF65-F5344CB8AC3E}">
        <p14:creationId xmlns:p14="http://schemas.microsoft.com/office/powerpoint/2010/main" val="1134760171"/>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0">
            <a:extLst>
              <a:ext uri="{FF2B5EF4-FFF2-40B4-BE49-F238E27FC236}">
                <a16:creationId xmlns:a16="http://schemas.microsoft.com/office/drawing/2014/main" id="{DAE4C107-8373-E2D7-1B18-D29F7C6BF13B}"/>
              </a:ext>
            </a:extLst>
          </p:cNvPr>
          <p:cNvSpPr/>
          <p:nvPr/>
        </p:nvSpPr>
        <p:spPr>
          <a:xfrm>
            <a:off x="2784874" y="458042"/>
            <a:ext cx="8766629" cy="2923877"/>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defTabSz="410750">
              <a:defRPr sz="1800"/>
            </a:pPr>
            <a:r>
              <a:rPr sz="4000" dirty="0">
                <a:solidFill>
                  <a:srgbClr val="FFFFFF"/>
                </a:solidFill>
                <a:latin typeface="Arial Narrow"/>
                <a:ea typeface="Arial Narrow"/>
                <a:cs typeface="Arial Narrow"/>
                <a:sym typeface="Arial Narrow"/>
              </a:rPr>
              <a:t>The World Board and Conference participants (Regional and Zonal Delegates and alternates) </a:t>
            </a:r>
            <a:br>
              <a:rPr sz="4000" dirty="0">
                <a:solidFill>
                  <a:srgbClr val="FFFFFF"/>
                </a:solidFill>
                <a:latin typeface="Arial Narrow"/>
                <a:ea typeface="Arial Narrow"/>
                <a:cs typeface="Arial Narrow"/>
                <a:sym typeface="Arial Narrow"/>
              </a:rPr>
            </a:br>
            <a:r>
              <a:rPr sz="4000" dirty="0">
                <a:solidFill>
                  <a:srgbClr val="FFFFFF"/>
                </a:solidFill>
                <a:latin typeface="Arial Narrow"/>
                <a:ea typeface="Arial Narrow"/>
                <a:cs typeface="Arial Narrow"/>
                <a:sym typeface="Arial Narrow"/>
              </a:rPr>
              <a:t>have been discussing what’s next for the </a:t>
            </a:r>
            <a:br>
              <a:rPr sz="4000" dirty="0">
                <a:solidFill>
                  <a:srgbClr val="FFFFFF"/>
                </a:solidFill>
                <a:latin typeface="Arial Narrow"/>
                <a:ea typeface="Arial Narrow"/>
                <a:cs typeface="Arial Narrow"/>
                <a:sym typeface="Arial Narrow"/>
              </a:rPr>
            </a:br>
            <a:r>
              <a:rPr sz="4000" dirty="0">
                <a:solidFill>
                  <a:srgbClr val="FFFFFF"/>
                </a:solidFill>
                <a:latin typeface="Arial Narrow"/>
                <a:ea typeface="Arial Narrow"/>
                <a:cs typeface="Arial Narrow"/>
                <a:sym typeface="Arial Narrow"/>
              </a:rPr>
              <a:t>World Service Conference</a:t>
            </a:r>
            <a:r>
              <a:rPr lang="en-US" sz="4000" dirty="0">
                <a:solidFill>
                  <a:srgbClr val="FFFFFF"/>
                </a:solidFill>
                <a:latin typeface="Arial Narrow"/>
                <a:ea typeface="Arial Narrow"/>
                <a:cs typeface="Arial Narrow"/>
                <a:sym typeface="Arial Narrow"/>
              </a:rPr>
              <a:t> (WSC)</a:t>
            </a:r>
            <a:r>
              <a:rPr sz="4000" dirty="0">
                <a:solidFill>
                  <a:srgbClr val="FFFFFF"/>
                </a:solidFill>
                <a:latin typeface="Arial Narrow"/>
                <a:ea typeface="Arial Narrow"/>
                <a:cs typeface="Arial Narrow"/>
                <a:sym typeface="Arial Narrow"/>
              </a:rPr>
              <a:t>.</a:t>
            </a:r>
            <a:endParaRPr sz="4000" dirty="0">
              <a:solidFill>
                <a:srgbClr val="FFFFFF"/>
              </a:solidFill>
              <a:latin typeface="Arial Narrow Bold"/>
              <a:ea typeface="Arial Narrow Bold"/>
              <a:cs typeface="Arial Narrow Bold"/>
              <a:sym typeface="Arial Narrow Bold"/>
            </a:endParaRPr>
          </a:p>
          <a:p>
            <a:pPr lvl="0" defTabSz="410750">
              <a:defRPr sz="1800"/>
            </a:pPr>
            <a:endParaRPr sz="2400" i="1" dirty="0">
              <a:solidFill>
                <a:srgbClr val="FFFFFF"/>
              </a:solidFill>
              <a:latin typeface="Arial Narrow" panose="020B0604020202020204" pitchFamily="34" charset="0"/>
              <a:ea typeface="Arial Narrow Bold"/>
              <a:cs typeface="Arial Narrow" panose="020B0604020202020204" pitchFamily="34" charset="0"/>
              <a:sym typeface="Arial Narrow Bold"/>
            </a:endParaRPr>
          </a:p>
        </p:txBody>
      </p:sp>
      <p:sp>
        <p:nvSpPr>
          <p:cNvPr id="8" name="Shape 60">
            <a:extLst>
              <a:ext uri="{FF2B5EF4-FFF2-40B4-BE49-F238E27FC236}">
                <a16:creationId xmlns:a16="http://schemas.microsoft.com/office/drawing/2014/main" id="{15514BC3-8482-6A9D-AF00-879D7F0AB378}"/>
              </a:ext>
            </a:extLst>
          </p:cNvPr>
          <p:cNvSpPr/>
          <p:nvPr/>
        </p:nvSpPr>
        <p:spPr>
          <a:xfrm>
            <a:off x="4470400" y="3534910"/>
            <a:ext cx="7459069" cy="317009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5" defTabSz="410750">
              <a:defRPr sz="1800"/>
            </a:pPr>
            <a: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T</a:t>
            </a:r>
            <a:r>
              <a:rPr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hese conversations</a:t>
            </a:r>
            <a: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 </a:t>
            </a:r>
            <a:b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br>
            <a: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have helped shape recommendations </a:t>
            </a:r>
            <a:b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br>
            <a: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from </a:t>
            </a:r>
            <a:r>
              <a:rPr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the board</a:t>
            </a:r>
            <a:r>
              <a:rPr lang="en-US" sz="5000" i="1" dirty="0">
                <a:ln w="12700">
                  <a:solidFill>
                    <a:schemeClr val="bg1"/>
                  </a:solidFill>
                </a:ln>
                <a:noFill/>
                <a:latin typeface="Arial Narrow" panose="020B0604020202020204" pitchFamily="34" charset="0"/>
                <a:ea typeface="Arial Narrow"/>
                <a:cs typeface="Arial Narrow" panose="020B0604020202020204" pitchFamily="34" charset="0"/>
                <a:sym typeface="Arial Narrow"/>
              </a:rPr>
              <a:t>.</a:t>
            </a:r>
          </a:p>
        </p:txBody>
      </p:sp>
      <p:pic>
        <p:nvPicPr>
          <p:cNvPr id="10" name="Picture 9">
            <a:extLst>
              <a:ext uri="{FF2B5EF4-FFF2-40B4-BE49-F238E27FC236}">
                <a16:creationId xmlns:a16="http://schemas.microsoft.com/office/drawing/2014/main" id="{235B8AE3-5C39-EA4F-CD84-66BB235D3A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469" y="2825943"/>
            <a:ext cx="4366931" cy="4032057"/>
          </a:xfrm>
          <a:prstGeom prst="rect">
            <a:avLst/>
          </a:prstGeom>
        </p:spPr>
      </p:pic>
    </p:spTree>
    <p:extLst>
      <p:ext uri="{BB962C8B-B14F-4D97-AF65-F5344CB8AC3E}">
        <p14:creationId xmlns:p14="http://schemas.microsoft.com/office/powerpoint/2010/main" val="1868499919"/>
      </p:ext>
    </p:extLst>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45">
            <a:extLst>
              <a:ext uri="{FF2B5EF4-FFF2-40B4-BE49-F238E27FC236}">
                <a16:creationId xmlns:a16="http://schemas.microsoft.com/office/drawing/2014/main" id="{14B18971-6F15-2420-A62A-1A20861F11BA}"/>
              </a:ext>
            </a:extLst>
          </p:cNvPr>
          <p:cNvSpPr/>
          <p:nvPr/>
        </p:nvSpPr>
        <p:spPr>
          <a:xfrm>
            <a:off x="5597913" y="5720549"/>
            <a:ext cx="6779942" cy="984885"/>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p>
            <a:pPr lvl="0" algn="l" defTabSz="584200">
              <a:defRPr sz="1800"/>
            </a:pPr>
            <a:r>
              <a:rPr sz="3200" b="1" dirty="0">
                <a:solidFill>
                  <a:srgbClr val="55B948"/>
                </a:solidFill>
                <a:latin typeface="Arial Narrow" panose="020B0604020202020204" pitchFamily="34" charset="0"/>
                <a:ea typeface="Arial Narrow"/>
                <a:cs typeface="Arial Narrow" panose="020B0604020202020204" pitchFamily="34" charset="0"/>
                <a:sym typeface="Arial Narrow"/>
              </a:rPr>
              <a:t>The Future of the WSC April 2022 report can be found at</a:t>
            </a:r>
            <a:r>
              <a:rPr lang="en-US" sz="3200" b="1" dirty="0">
                <a:solidFill>
                  <a:srgbClr val="55B948"/>
                </a:solidFill>
                <a:latin typeface="Arial Narrow" panose="020B0604020202020204" pitchFamily="34" charset="0"/>
                <a:ea typeface="Arial Narrow"/>
                <a:cs typeface="Arial Narrow" panose="020B0604020202020204" pitchFamily="34" charset="0"/>
                <a:sym typeface="Arial Narrow"/>
              </a:rPr>
              <a:t> </a:t>
            </a:r>
            <a:r>
              <a:rPr lang="en-US" sz="3200" b="1" u="sng" dirty="0" err="1">
                <a:solidFill>
                  <a:srgbClr val="55B948"/>
                </a:solidFill>
                <a:latin typeface="Arial Narrow" panose="020B0604020202020204" pitchFamily="34" charset="0"/>
                <a:ea typeface="Arial Narrow"/>
                <a:cs typeface="Arial Narrow" panose="020B0604020202020204" pitchFamily="34" charset="0"/>
                <a:sym typeface="Arial Narrow"/>
              </a:rPr>
              <a:t>www.na.org</a:t>
            </a:r>
            <a:r>
              <a:rPr lang="en-US" sz="3200" b="1" u="sng" dirty="0">
                <a:solidFill>
                  <a:srgbClr val="55B948"/>
                </a:solidFill>
                <a:latin typeface="Arial Narrow" panose="020B0604020202020204" pitchFamily="34" charset="0"/>
                <a:ea typeface="Arial Narrow"/>
                <a:cs typeface="Arial Narrow" panose="020B0604020202020204" pitchFamily="34" charset="0"/>
                <a:sym typeface="Arial Narrow"/>
              </a:rPr>
              <a:t>/conference</a:t>
            </a:r>
            <a:endParaRPr sz="3200" b="1" u="sng" dirty="0">
              <a:solidFill>
                <a:srgbClr val="55B948"/>
              </a:solidFill>
              <a:latin typeface="Arial Narrow" panose="020B0604020202020204" pitchFamily="34" charset="0"/>
              <a:ea typeface="Arial Narrow"/>
              <a:cs typeface="Arial Narrow" panose="020B0604020202020204" pitchFamily="34" charset="0"/>
              <a:sym typeface="Arial Narrow"/>
            </a:endParaRPr>
          </a:p>
        </p:txBody>
      </p:sp>
      <p:sp>
        <p:nvSpPr>
          <p:cNvPr id="3" name="Shape 146">
            <a:extLst>
              <a:ext uri="{FF2B5EF4-FFF2-40B4-BE49-F238E27FC236}">
                <a16:creationId xmlns:a16="http://schemas.microsoft.com/office/drawing/2014/main" id="{65CFF992-CF8B-BA3D-5C96-01CEFCF66E9E}"/>
              </a:ext>
            </a:extLst>
          </p:cNvPr>
          <p:cNvSpPr/>
          <p:nvPr/>
        </p:nvSpPr>
        <p:spPr>
          <a:xfrm>
            <a:off x="1954250" y="390645"/>
            <a:ext cx="10126237" cy="468076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defTabSz="457200">
              <a:lnSpc>
                <a:spcPct val="125000"/>
              </a:lnSpc>
              <a:defRPr sz="1800"/>
            </a:pPr>
            <a:r>
              <a:rPr sz="3800" dirty="0">
                <a:solidFill>
                  <a:srgbClr val="002060"/>
                </a:solidFill>
                <a:latin typeface="Arial Narrow"/>
                <a:ea typeface="Arial Narrow"/>
                <a:cs typeface="Arial Narrow"/>
                <a:sym typeface="Arial Narrow"/>
              </a:rPr>
              <a:t>The results from the survey and web meeting discussion:</a:t>
            </a:r>
            <a:endParaRPr lang="en-US" sz="3800" dirty="0">
              <a:solidFill>
                <a:srgbClr val="002060"/>
              </a:solidFill>
              <a:latin typeface="Arial Narrow"/>
              <a:ea typeface="Arial Narrow"/>
              <a:cs typeface="Arial Narrow"/>
              <a:sym typeface="Arial Narrow"/>
            </a:endParaRPr>
          </a:p>
          <a:p>
            <a:pPr lvl="0" algn="l" defTabSz="457200">
              <a:lnSpc>
                <a:spcPct val="125000"/>
              </a:lnSpc>
              <a:defRPr sz="1800"/>
            </a:pPr>
            <a:endParaRPr lang="en-US" sz="1000" dirty="0">
              <a:solidFill>
                <a:srgbClr val="00A2FF"/>
              </a:solidFill>
              <a:latin typeface="Arial Narrow"/>
              <a:ea typeface="Arial Narrow"/>
              <a:cs typeface="Arial Narrow"/>
              <a:sym typeface="Arial Narrow"/>
            </a:endParaRPr>
          </a:p>
          <a:p>
            <a:pPr lvl="0" algn="l" defTabSz="457200">
              <a:lnSpc>
                <a:spcPct val="125000"/>
              </a:lnSpc>
              <a:defRPr sz="1800"/>
            </a:pPr>
            <a:r>
              <a:rPr sz="3800" dirty="0">
                <a:solidFill>
                  <a:srgbClr val="0070C0"/>
                </a:solidFill>
                <a:latin typeface="Bradley Hand" pitchFamily="2" charset="77"/>
                <a:ea typeface="Arial Narrow"/>
                <a:cs typeface="Arial Narrow"/>
                <a:sym typeface="Arial Narrow"/>
              </a:rPr>
              <a:t>“So much of what we have heard, regardless of the question being answered, is about how we use our time between conferences. A three-year cycle seems to allow for more opportunities to really improve some of the WSC processes.”</a:t>
            </a:r>
          </a:p>
        </p:txBody>
      </p:sp>
      <p:pic>
        <p:nvPicPr>
          <p:cNvPr id="4" name="Picture 3">
            <a:extLst>
              <a:ext uri="{FF2B5EF4-FFF2-40B4-BE49-F238E27FC236}">
                <a16:creationId xmlns:a16="http://schemas.microsoft.com/office/drawing/2014/main" id="{EBEA88CB-05EA-0981-AF7A-6733B3A5EB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400"/>
            <a:ext cx="1638300" cy="6832600"/>
          </a:xfrm>
          <a:prstGeom prst="rect">
            <a:avLst/>
          </a:prstGeom>
        </p:spPr>
      </p:pic>
    </p:spTree>
    <p:extLst>
      <p:ext uri="{BB962C8B-B14F-4D97-AF65-F5344CB8AC3E}">
        <p14:creationId xmlns:p14="http://schemas.microsoft.com/office/powerpoint/2010/main" val="3525467164"/>
      </p:ext>
    </p:extLst>
  </p:cSld>
  <p:clrMapOvr>
    <a:masterClrMapping/>
  </p:clrMapOvr>
  <p:transition spd="med"/>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0">
            <a:extLst>
              <a:ext uri="{FF2B5EF4-FFF2-40B4-BE49-F238E27FC236}">
                <a16:creationId xmlns:a16="http://schemas.microsoft.com/office/drawing/2014/main" id="{1E8C1449-B822-D42D-FBE4-67D40C08C706}"/>
              </a:ext>
            </a:extLst>
          </p:cNvPr>
          <p:cNvSpPr/>
          <p:nvPr/>
        </p:nvSpPr>
        <p:spPr>
          <a:xfrm>
            <a:off x="1672682" y="304879"/>
            <a:ext cx="10013795" cy="566308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lvl="0" algn="l" defTabSz="410750">
              <a:defRPr sz="1800"/>
            </a:pPr>
            <a:r>
              <a:rPr sz="4000" dirty="0">
                <a:solidFill>
                  <a:srgbClr val="FAE232"/>
                </a:solidFill>
                <a:latin typeface="Arial Narrow Bold"/>
                <a:ea typeface="Arial Narrow Bold"/>
                <a:cs typeface="Arial Narrow Bold"/>
                <a:sym typeface="Arial Narrow Bold"/>
              </a:rPr>
              <a:t>Promising time to be discussing options for the future of the WSC</a:t>
            </a:r>
          </a:p>
          <a:p>
            <a:pPr lvl="0" algn="l" defTabSz="410750">
              <a:defRPr sz="1800"/>
            </a:pPr>
            <a:endParaRPr sz="2600" dirty="0">
              <a:solidFill>
                <a:srgbClr val="FFFFFF"/>
              </a:solidFill>
              <a:latin typeface="Arial Narrow Bold"/>
              <a:ea typeface="Arial Narrow Bold"/>
              <a:cs typeface="Arial Narrow Bold"/>
              <a:sym typeface="Arial Narrow Bold"/>
            </a:endParaRPr>
          </a:p>
          <a:p>
            <a:pPr lvl="0" algn="l" defTabSz="410750">
              <a:defRPr sz="1800"/>
            </a:pPr>
            <a:r>
              <a:rPr sz="3200" dirty="0">
                <a:solidFill>
                  <a:srgbClr val="FFFFFF"/>
                </a:solidFill>
                <a:latin typeface="Arial Narrow"/>
                <a:ea typeface="Arial Narrow"/>
                <a:cs typeface="Arial Narrow"/>
                <a:sym typeface="Arial Narrow"/>
              </a:rPr>
              <a:t>We are currently in the final year of a three-year conference cycle and there have been two virtual WSC meetings where decisions were made and delegates chose what to address at the meetings. </a:t>
            </a:r>
            <a:endParaRPr lang="en-US" sz="3200" dirty="0">
              <a:solidFill>
                <a:srgbClr val="FFFFFF"/>
              </a:solidFill>
              <a:latin typeface="Arial Narrow"/>
              <a:ea typeface="Arial Narrow"/>
              <a:cs typeface="Arial Narrow"/>
              <a:sym typeface="Arial Narrow"/>
            </a:endParaRPr>
          </a:p>
          <a:p>
            <a:pPr lvl="0" algn="l" defTabSz="410750">
              <a:defRPr sz="1800"/>
            </a:pPr>
            <a:endParaRPr lang="en-US" sz="3200" dirty="0">
              <a:solidFill>
                <a:srgbClr val="FFFFFF"/>
              </a:solidFill>
              <a:latin typeface="Arial Narrow"/>
              <a:ea typeface="Arial Narrow"/>
              <a:cs typeface="Arial Narrow"/>
              <a:sym typeface="Arial Narrow"/>
            </a:endParaRPr>
          </a:p>
          <a:p>
            <a:pPr lvl="0" algn="l" defTabSz="410750">
              <a:defRPr sz="1800"/>
            </a:pPr>
            <a:r>
              <a:rPr lang="en-US" sz="3200" dirty="0">
                <a:solidFill>
                  <a:srgbClr val="FFFFFF"/>
                </a:solidFill>
                <a:latin typeface="Arial Narrow"/>
                <a:ea typeface="Arial Narrow"/>
                <a:cs typeface="Arial Narrow"/>
                <a:sym typeface="Arial Narrow"/>
              </a:rPr>
              <a:t>The conference approved policies to continue to meet and make decisions virtually, as needed. Surveys and </a:t>
            </a:r>
            <a:r>
              <a:rPr lang="en-US" sz="3200" dirty="0" err="1">
                <a:solidFill>
                  <a:srgbClr val="FFFFFF"/>
                </a:solidFill>
                <a:latin typeface="Arial Narrow"/>
                <a:ea typeface="Arial Narrow"/>
                <a:cs typeface="Arial Narrow"/>
                <a:sym typeface="Arial Narrow"/>
              </a:rPr>
              <a:t>epolls</a:t>
            </a:r>
            <a:r>
              <a:rPr lang="en-US" sz="3200" dirty="0">
                <a:solidFill>
                  <a:srgbClr val="FFFFFF"/>
                </a:solidFill>
                <a:latin typeface="Arial Narrow"/>
                <a:ea typeface="Arial Narrow"/>
                <a:cs typeface="Arial Narrow"/>
                <a:sym typeface="Arial Narrow"/>
              </a:rPr>
              <a:t> can happen in advance so the conference can take care of some business before and after they meet. </a:t>
            </a:r>
          </a:p>
        </p:txBody>
      </p:sp>
    </p:spTree>
    <p:extLst>
      <p:ext uri="{BB962C8B-B14F-4D97-AF65-F5344CB8AC3E}">
        <p14:creationId xmlns:p14="http://schemas.microsoft.com/office/powerpoint/2010/main" val="1570698259"/>
      </p:ext>
    </p:extLst>
  </p:cSld>
  <p:clrMapOvr>
    <a:masterClrMapping/>
  </p:clrMapOvr>
  <p:transition spd="med"/>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5">
            <a:extLst>
              <a:ext uri="{FF2B5EF4-FFF2-40B4-BE49-F238E27FC236}">
                <a16:creationId xmlns:a16="http://schemas.microsoft.com/office/drawing/2014/main" id="{EEB94616-243C-D547-24AF-A62A81294954}"/>
              </a:ext>
            </a:extLst>
          </p:cNvPr>
          <p:cNvSpPr/>
          <p:nvPr/>
        </p:nvSpPr>
        <p:spPr>
          <a:xfrm>
            <a:off x="5107258" y="373937"/>
            <a:ext cx="5678731" cy="5950347"/>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ctr">
            <a:spAutoFit/>
          </a:bodyPr>
          <a:lstStyle/>
          <a:p>
            <a:pPr lvl="0" algn="l" defTabSz="457200">
              <a:spcBef>
                <a:spcPts val="600"/>
              </a:spcBef>
              <a:defRPr sz="1800"/>
            </a:pPr>
            <a:r>
              <a:rPr sz="3600" dirty="0">
                <a:solidFill>
                  <a:srgbClr val="00A2FF"/>
                </a:solidFill>
                <a:uFill>
                  <a:solidFill/>
                </a:uFill>
                <a:latin typeface="Arial Narrow"/>
                <a:ea typeface="Arial Narrow"/>
                <a:cs typeface="Arial Narrow"/>
                <a:sym typeface="Arial Narrow"/>
              </a:rPr>
              <a:t>These already feel like improvements.</a:t>
            </a:r>
          </a:p>
          <a:p>
            <a:pPr lvl="0" algn="l" defTabSz="457200">
              <a:spcBef>
                <a:spcPts val="600"/>
              </a:spcBef>
              <a:defRPr sz="1800"/>
            </a:pPr>
            <a:endParaRPr sz="3600" dirty="0">
              <a:solidFill>
                <a:srgbClr val="FFFFFF"/>
              </a:solidFill>
              <a:uFill>
                <a:solidFill/>
              </a:uFill>
              <a:latin typeface="Arial Narrow"/>
              <a:ea typeface="Arial Narrow"/>
              <a:cs typeface="Arial Narrow"/>
              <a:sym typeface="Arial Narrow"/>
            </a:endParaRPr>
          </a:p>
          <a:p>
            <a:pPr lvl="0" algn="l" defTabSz="457200">
              <a:spcBef>
                <a:spcPts val="600"/>
              </a:spcBef>
              <a:defRPr sz="1800"/>
            </a:pPr>
            <a:r>
              <a:rPr lang="en-US" sz="3600" dirty="0">
                <a:solidFill>
                  <a:srgbClr val="FFFFFF"/>
                </a:solidFill>
                <a:uFill>
                  <a:solidFill/>
                </a:uFill>
                <a:latin typeface="Arial Narrow"/>
                <a:ea typeface="Arial Narrow"/>
                <a:cs typeface="Arial Narrow"/>
                <a:sym typeface="Arial Narrow"/>
              </a:rPr>
              <a:t>We may not always be eager to embrace change, but we are living through it regardless.</a:t>
            </a:r>
          </a:p>
          <a:p>
            <a:pPr lvl="0" algn="l" defTabSz="457200">
              <a:spcBef>
                <a:spcPts val="600"/>
              </a:spcBef>
              <a:defRPr sz="1800"/>
            </a:pPr>
            <a:endParaRPr sz="3600" dirty="0">
              <a:solidFill>
                <a:srgbClr val="FFFFFF"/>
              </a:solidFill>
              <a:uFill>
                <a:solidFill/>
              </a:uFill>
              <a:latin typeface="Arial Narrow"/>
              <a:ea typeface="Arial Narrow"/>
              <a:cs typeface="Arial Narrow"/>
              <a:sym typeface="Arial Narrow"/>
            </a:endParaRPr>
          </a:p>
          <a:p>
            <a:pPr lvl="0" algn="l" defTabSz="457200">
              <a:spcBef>
                <a:spcPts val="600"/>
              </a:spcBef>
              <a:defRPr sz="1800"/>
            </a:pPr>
            <a:r>
              <a:rPr sz="3600" dirty="0">
                <a:solidFill>
                  <a:srgbClr val="00A2FF"/>
                </a:solidFill>
                <a:uFill>
                  <a:solidFill/>
                </a:uFill>
                <a:latin typeface="Arial Narrow"/>
                <a:ea typeface="Arial Narrow"/>
                <a:cs typeface="Arial Narrow"/>
                <a:sym typeface="Arial Narrow"/>
              </a:rPr>
              <a:t>The board always wants to hear your thoughts and answer your questions: </a:t>
            </a:r>
            <a:r>
              <a:rPr sz="3600" dirty="0" err="1">
                <a:solidFill>
                  <a:srgbClr val="00A2FF"/>
                </a:solidFill>
                <a:uFill>
                  <a:solidFill/>
                </a:uFill>
                <a:latin typeface="Arial Narrow"/>
                <a:ea typeface="Arial Narrow"/>
                <a:cs typeface="Arial Narrow"/>
                <a:sym typeface="Arial Narrow"/>
              </a:rPr>
              <a:t>wb@na.org</a:t>
            </a:r>
            <a:endParaRPr sz="3600" dirty="0">
              <a:solidFill>
                <a:srgbClr val="00A2FF"/>
              </a:solidFill>
              <a:uFill>
                <a:solidFill/>
              </a:uFill>
              <a:latin typeface="Arial Narrow"/>
              <a:ea typeface="Arial Narrow"/>
              <a:cs typeface="Arial Narrow"/>
              <a:sym typeface="Arial Narrow"/>
            </a:endParaRPr>
          </a:p>
        </p:txBody>
      </p:sp>
      <p:pic>
        <p:nvPicPr>
          <p:cNvPr id="4" name="Picture 3">
            <a:extLst>
              <a:ext uri="{FF2B5EF4-FFF2-40B4-BE49-F238E27FC236}">
                <a16:creationId xmlns:a16="http://schemas.microsoft.com/office/drawing/2014/main" id="{80CF0C0D-8411-0CA3-F34A-531A9D3225F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0074" r="-6255"/>
          <a:stretch/>
        </p:blipFill>
        <p:spPr>
          <a:xfrm>
            <a:off x="0" y="0"/>
            <a:ext cx="4365252" cy="6858000"/>
          </a:xfrm>
          <a:prstGeom prst="rect">
            <a:avLst/>
          </a:prstGeom>
        </p:spPr>
      </p:pic>
    </p:spTree>
    <p:extLst>
      <p:ext uri="{BB962C8B-B14F-4D97-AF65-F5344CB8AC3E}">
        <p14:creationId xmlns:p14="http://schemas.microsoft.com/office/powerpoint/2010/main" val="1815915259"/>
      </p:ext>
    </p:extLst>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0">
            <a:extLst>
              <a:ext uri="{FF2B5EF4-FFF2-40B4-BE49-F238E27FC236}">
                <a16:creationId xmlns:a16="http://schemas.microsoft.com/office/drawing/2014/main" id="{DAE4C107-8373-E2D7-1B18-D29F7C6BF13B}"/>
              </a:ext>
            </a:extLst>
          </p:cNvPr>
          <p:cNvSpPr/>
          <p:nvPr/>
        </p:nvSpPr>
        <p:spPr>
          <a:xfrm>
            <a:off x="4891162" y="356204"/>
            <a:ext cx="7024914" cy="5493812"/>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lvl="0" algn="l" defTabSz="410750">
              <a:defRPr sz="1800"/>
            </a:pPr>
            <a:r>
              <a:rPr lang="en-US" sz="3800" u="sng" dirty="0">
                <a:solidFill>
                  <a:srgbClr val="FFFFFF"/>
                </a:solidFill>
                <a:latin typeface="Arial Narrow" panose="020B0604020202020204" pitchFamily="34" charset="0"/>
                <a:ea typeface="Arial Narrow"/>
                <a:cs typeface="Arial Narrow" panose="020B0604020202020204" pitchFamily="34" charset="0"/>
                <a:sym typeface="Arial Narrow"/>
              </a:rPr>
              <a:t>The Board recommendations are:</a:t>
            </a:r>
          </a:p>
          <a:p>
            <a:pPr marL="457200" lvl="0" indent="-457200" algn="l" defTabSz="410750">
              <a:spcBef>
                <a:spcPts val="600"/>
              </a:spcBef>
              <a:buFont typeface="Wingdings" pitchFamily="2" charset="2"/>
              <a:buChar char="ü"/>
              <a:defRPr sz="1800"/>
            </a:pPr>
            <a:r>
              <a:rPr lang="en-US" sz="3600" i="1" dirty="0">
                <a:solidFill>
                  <a:srgbClr val="FFFFFF"/>
                </a:solidFill>
                <a:latin typeface="Arial Narrow" panose="020B0604020202020204" pitchFamily="34" charset="0"/>
                <a:ea typeface="Arial Narrow"/>
                <a:cs typeface="Arial Narrow" panose="020B0604020202020204" pitchFamily="34" charset="0"/>
                <a:sym typeface="Arial Narrow"/>
              </a:rPr>
              <a:t>Try a three-year WSC cycle </a:t>
            </a:r>
          </a:p>
          <a:p>
            <a:pPr marL="457200" lvl="0" indent="-457200" algn="l" defTabSz="410750">
              <a:spcBef>
                <a:spcPts val="600"/>
              </a:spcBef>
              <a:buFont typeface="Wingdings" pitchFamily="2" charset="2"/>
              <a:buChar char="ü"/>
              <a:defRPr sz="1800"/>
            </a:pPr>
            <a:r>
              <a:rPr lang="en-US" sz="3600" i="1" dirty="0">
                <a:solidFill>
                  <a:srgbClr val="FFFFFF"/>
                </a:solidFill>
                <a:latin typeface="Arial Narrow" panose="020B0604020202020204" pitchFamily="34" charset="0"/>
                <a:ea typeface="Arial Narrow"/>
                <a:cs typeface="Arial Narrow" panose="020B0604020202020204" pitchFamily="34" charset="0"/>
                <a:sym typeface="Arial Narrow"/>
              </a:rPr>
              <a:t>Hold an interim, virtual WSC between in-person meetings </a:t>
            </a:r>
          </a:p>
          <a:p>
            <a:pPr marL="457200" lvl="0" indent="-457200" algn="l" defTabSz="410750">
              <a:spcBef>
                <a:spcPts val="600"/>
              </a:spcBef>
              <a:buFont typeface="Wingdings" pitchFamily="2" charset="2"/>
              <a:buChar char="ü"/>
              <a:defRPr sz="1800"/>
            </a:pPr>
            <a:r>
              <a:rPr lang="en-US" sz="3600" i="1" dirty="0">
                <a:solidFill>
                  <a:srgbClr val="FFFFFF"/>
                </a:solidFill>
                <a:latin typeface="Arial Narrow" panose="020B0604020202020204" pitchFamily="34" charset="0"/>
                <a:ea typeface="Arial Narrow"/>
                <a:cs typeface="Arial Narrow" panose="020B0604020202020204" pitchFamily="34" charset="0"/>
                <a:sym typeface="Arial Narrow"/>
              </a:rPr>
              <a:t>Post the </a:t>
            </a:r>
            <a:r>
              <a:rPr lang="en-US" sz="3600" dirty="0">
                <a:solidFill>
                  <a:srgbClr val="FFFFFF"/>
                </a:solidFill>
                <a:latin typeface="Arial Narrow" panose="020B0604020202020204" pitchFamily="34" charset="0"/>
                <a:ea typeface="Arial Narrow"/>
                <a:cs typeface="Arial Narrow" panose="020B0604020202020204" pitchFamily="34" charset="0"/>
                <a:sym typeface="Arial Narrow"/>
              </a:rPr>
              <a:t>CAR</a:t>
            </a:r>
            <a:r>
              <a:rPr lang="en-US" sz="3600" i="1" dirty="0">
                <a:solidFill>
                  <a:srgbClr val="FFFFFF"/>
                </a:solidFill>
                <a:latin typeface="Arial Narrow" panose="020B0604020202020204" pitchFamily="34" charset="0"/>
                <a:ea typeface="Arial Narrow"/>
                <a:cs typeface="Arial Narrow" panose="020B0604020202020204" pitchFamily="34" charset="0"/>
                <a:sym typeface="Arial Narrow"/>
              </a:rPr>
              <a:t> six months before the in-person WSC  </a:t>
            </a:r>
          </a:p>
          <a:p>
            <a:pPr marL="457200" lvl="0" indent="-457200" algn="l" defTabSz="410750">
              <a:spcBef>
                <a:spcPts val="600"/>
              </a:spcBef>
              <a:buFont typeface="Wingdings" pitchFamily="2" charset="2"/>
              <a:buChar char="ü"/>
              <a:defRPr sz="1800"/>
            </a:pPr>
            <a:r>
              <a:rPr lang="en-US" sz="3600" i="1" dirty="0">
                <a:solidFill>
                  <a:srgbClr val="FFFFFF"/>
                </a:solidFill>
                <a:latin typeface="Arial Narrow" panose="020B0604020202020204" pitchFamily="34" charset="0"/>
                <a:ea typeface="Arial Narrow"/>
                <a:cs typeface="Arial Narrow" panose="020B0604020202020204" pitchFamily="34" charset="0"/>
                <a:sym typeface="Arial Narrow"/>
              </a:rPr>
              <a:t>Form a workgroup to help frame ideas </a:t>
            </a:r>
          </a:p>
          <a:p>
            <a:pPr marL="457200" lvl="0" indent="-457200" algn="l" defTabSz="410750">
              <a:spcBef>
                <a:spcPts val="600"/>
              </a:spcBef>
              <a:buFont typeface="Wingdings" pitchFamily="2" charset="2"/>
              <a:buChar char="ü"/>
              <a:defRPr sz="1800"/>
            </a:pPr>
            <a:r>
              <a:rPr lang="en-US" sz="3600" i="1" dirty="0">
                <a:solidFill>
                  <a:srgbClr val="FFFFFF"/>
                </a:solidFill>
                <a:latin typeface="Arial Narrow" panose="020B0604020202020204" pitchFamily="34" charset="0"/>
                <a:ea typeface="Arial Narrow"/>
                <a:cs typeface="Arial Narrow" panose="020B0604020202020204" pitchFamily="34" charset="0"/>
                <a:sym typeface="Arial Narrow"/>
              </a:rPr>
              <a:t>Make delegate funding available upon request rather than automatic</a:t>
            </a:r>
          </a:p>
        </p:txBody>
      </p:sp>
      <p:sp>
        <p:nvSpPr>
          <p:cNvPr id="3" name="Shape 61">
            <a:extLst>
              <a:ext uri="{FF2B5EF4-FFF2-40B4-BE49-F238E27FC236}">
                <a16:creationId xmlns:a16="http://schemas.microsoft.com/office/drawing/2014/main" id="{D09CD86B-1C4D-696B-C4FA-53DA03242B39}"/>
              </a:ext>
            </a:extLst>
          </p:cNvPr>
          <p:cNvSpPr/>
          <p:nvPr/>
        </p:nvSpPr>
        <p:spPr>
          <a:xfrm>
            <a:off x="3439005" y="5957578"/>
            <a:ext cx="5293117" cy="749244"/>
          </a:xfrm>
          <a:prstGeom prst="rect">
            <a:avLst/>
          </a:prstGeom>
          <a:ln w="12700">
            <a:miter lim="400000"/>
          </a:ln>
          <a:extLst>
            <a:ext uri="{C572A759-6A51-4108-AA02-DFA0A04FC94B}">
              <ma14:wrappingTextBoxFlag xmlns="" xmlns:ma14="http://schemas.microsoft.com/office/mac/drawingml/2011/main" val="1"/>
            </a:ext>
          </a:extLst>
        </p:spPr>
        <p:txBody>
          <a:bodyPr wrap="none" lIns="35719" tIns="35719" rIns="35719" bIns="35719" anchor="ctr">
            <a:spAutoFit/>
          </a:bodyPr>
          <a:lstStyle>
            <a:lvl1pPr>
              <a:defRPr sz="3200">
                <a:solidFill>
                  <a:srgbClr val="00B0F0"/>
                </a:solidFill>
                <a:latin typeface="Arial Narrow Bold"/>
                <a:ea typeface="Arial Narrow Bold"/>
                <a:cs typeface="Arial Narrow Bold"/>
                <a:sym typeface="Arial Narrow Bold"/>
              </a:defRPr>
            </a:lvl1pPr>
          </a:lstStyle>
          <a:p>
            <a:pPr lvl="0">
              <a:defRPr sz="1800">
                <a:solidFill>
                  <a:srgbClr val="000000"/>
                </a:solidFill>
              </a:defRPr>
            </a:pPr>
            <a:r>
              <a:rPr sz="4400" dirty="0" err="1">
                <a:solidFill>
                  <a:schemeClr val="accent1"/>
                </a:solidFill>
              </a:rPr>
              <a:t>www.na.org</a:t>
            </a:r>
            <a:r>
              <a:rPr sz="4400" dirty="0">
                <a:solidFill>
                  <a:schemeClr val="accent1"/>
                </a:solidFill>
              </a:rPr>
              <a:t>/conference</a:t>
            </a:r>
          </a:p>
        </p:txBody>
      </p:sp>
      <p:sp>
        <p:nvSpPr>
          <p:cNvPr id="6" name="Shape 64">
            <a:extLst>
              <a:ext uri="{FF2B5EF4-FFF2-40B4-BE49-F238E27FC236}">
                <a16:creationId xmlns:a16="http://schemas.microsoft.com/office/drawing/2014/main" id="{C8A2167D-B8B2-D0F4-266B-9EF2B7814D7D}"/>
              </a:ext>
            </a:extLst>
          </p:cNvPr>
          <p:cNvSpPr/>
          <p:nvPr/>
        </p:nvSpPr>
        <p:spPr>
          <a:xfrm>
            <a:off x="275924" y="2065195"/>
            <a:ext cx="2672563" cy="3939540"/>
          </a:xfrm>
          <a:prstGeom prst="rect">
            <a:avLst/>
          </a:prstGeom>
          <a:ln w="12700">
            <a:miter lim="400000"/>
          </a:ln>
          <a:extLst>
            <a:ext uri="{C572A759-6A51-4108-AA02-DFA0A04FC94B}">
              <ma14:wrappingTextBoxFlag xmlns:ma14="http://schemas.microsoft.com/office/mac/drawingml/2011/main" xmlns="" val="1"/>
            </a:ext>
          </a:extLst>
        </p:spPr>
        <p:txBody>
          <a:bodyPr lIns="0" tIns="0" rIns="0" bIns="0" anchor="ctr">
            <a:spAutoFit/>
          </a:bodyPr>
          <a:lstStyle>
            <a:lvl1pPr defTabSz="584200">
              <a:defRPr sz="3200">
                <a:solidFill>
                  <a:srgbClr val="FFFF00"/>
                </a:solidFill>
                <a:latin typeface="Arial Narrow Bold"/>
                <a:ea typeface="Arial Narrow Bold"/>
                <a:cs typeface="Arial Narrow Bold"/>
                <a:sym typeface="Arial Narrow Bold"/>
              </a:defRPr>
            </a:lvl1pPr>
          </a:lstStyle>
          <a:p>
            <a:pPr lvl="0">
              <a:defRPr sz="1800">
                <a:solidFill>
                  <a:srgbClr val="000000"/>
                </a:solidFill>
              </a:defRPr>
            </a:pPr>
            <a:r>
              <a:rPr sz="3200" dirty="0">
                <a:ln>
                  <a:solidFill>
                    <a:srgbClr val="FAE232"/>
                  </a:solidFill>
                </a:ln>
                <a:solidFill>
                  <a:srgbClr val="FFFF00"/>
                </a:solidFill>
                <a:latin typeface="Bradley Hand" pitchFamily="2" charset="77"/>
              </a:rPr>
              <a:t>T</a:t>
            </a:r>
            <a:r>
              <a:rPr lang="en-US" sz="3200" dirty="0">
                <a:ln>
                  <a:solidFill>
                    <a:srgbClr val="FAE232"/>
                  </a:solidFill>
                </a:ln>
                <a:solidFill>
                  <a:srgbClr val="FFFF00"/>
                </a:solidFill>
                <a:latin typeface="Bradley Hand" pitchFamily="2" charset="77"/>
              </a:rPr>
              <a:t>hese are the first p</a:t>
            </a:r>
            <a:r>
              <a:rPr sz="3200" dirty="0">
                <a:ln>
                  <a:solidFill>
                    <a:srgbClr val="FAE232"/>
                  </a:solidFill>
                </a:ln>
                <a:solidFill>
                  <a:srgbClr val="FFFF00"/>
                </a:solidFill>
                <a:latin typeface="Bradley Hand" pitchFamily="2" charset="77"/>
              </a:rPr>
              <a:t>ieces of the road to a more effective and sustainable World Service Conference</a:t>
            </a:r>
          </a:p>
        </p:txBody>
      </p:sp>
      <p:pic>
        <p:nvPicPr>
          <p:cNvPr id="7" name="Picture 6">
            <a:extLst>
              <a:ext uri="{FF2B5EF4-FFF2-40B4-BE49-F238E27FC236}">
                <a16:creationId xmlns:a16="http://schemas.microsoft.com/office/drawing/2014/main" id="{23B920E0-D34C-EB0A-95AC-1B67D1824F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567" y="853265"/>
            <a:ext cx="3345438" cy="1054320"/>
          </a:xfrm>
          <a:prstGeom prst="rect">
            <a:avLst/>
          </a:prstGeom>
        </p:spPr>
      </p:pic>
    </p:spTree>
    <p:extLst>
      <p:ext uri="{BB962C8B-B14F-4D97-AF65-F5344CB8AC3E}">
        <p14:creationId xmlns:p14="http://schemas.microsoft.com/office/powerpoint/2010/main" val="3236074478"/>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68">
            <a:extLst>
              <a:ext uri="{FF2B5EF4-FFF2-40B4-BE49-F238E27FC236}">
                <a16:creationId xmlns:a16="http://schemas.microsoft.com/office/drawing/2014/main" id="{6B747CA5-4679-BED8-C72F-D346A5FC6819}"/>
              </a:ext>
            </a:extLst>
          </p:cNvPr>
          <p:cNvSpPr/>
          <p:nvPr/>
        </p:nvSpPr>
        <p:spPr>
          <a:xfrm>
            <a:off x="2312641" y="1672527"/>
            <a:ext cx="8559798" cy="377026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As the WSC continues to grow, it becomes more expensive and, in some respects, less effective</a:t>
            </a:r>
          </a:p>
          <a:p>
            <a:pPr marL="548640" lvl="0" indent="-365760" algn="l" defTabSz="410750">
              <a:spcBef>
                <a:spcPts val="900"/>
              </a:spcBef>
              <a:buSzPct val="125000"/>
              <a:buFont typeface="Arial" panose="020B0604020202020204" pitchFamily="34" charset="0"/>
              <a:buChar char="•"/>
              <a:defRPr sz="1800"/>
            </a:pPr>
            <a:r>
              <a:rPr sz="3200" dirty="0">
                <a:solidFill>
                  <a:srgbClr val="FFFFFF"/>
                </a:solidFill>
                <a:latin typeface="Arial Narrow"/>
                <a:ea typeface="Arial Narrow"/>
                <a:cs typeface="Arial Narrow"/>
                <a:sym typeface="Arial Narrow"/>
              </a:rPr>
              <a:t>The WSC—not just the meeting but the season leading up to it—requires a lot of human and financial resources</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The board believes it our responsibility to say again that business as usual is not sustainable</a:t>
            </a:r>
          </a:p>
        </p:txBody>
      </p:sp>
      <p:sp>
        <p:nvSpPr>
          <p:cNvPr id="3" name="Shape 69">
            <a:extLst>
              <a:ext uri="{FF2B5EF4-FFF2-40B4-BE49-F238E27FC236}">
                <a16:creationId xmlns:a16="http://schemas.microsoft.com/office/drawing/2014/main" id="{7C5BBBF9-FDEE-5C7A-D3B6-119EECC29082}"/>
              </a:ext>
            </a:extLst>
          </p:cNvPr>
          <p:cNvSpPr/>
          <p:nvPr/>
        </p:nvSpPr>
        <p:spPr>
          <a:xfrm>
            <a:off x="1855558" y="319497"/>
            <a:ext cx="9351418" cy="1169551"/>
          </a:xfrm>
          <a:prstGeom prst="rect">
            <a:avLst/>
          </a:prstGeom>
          <a:ln w="12700">
            <a:miter lim="400000"/>
          </a:ln>
          <a:extLst>
            <a:ext uri="{C572A759-6A51-4108-AA02-DFA0A04FC94B}">
              <ma14:wrappingTextBoxFlag xmlns:ma14="http://schemas.microsoft.com/office/mac/drawingml/2011/main" xmlns="" val="1"/>
            </a:ext>
          </a:extLst>
        </p:spPr>
        <p:txBody>
          <a:bodyPr wrap="square" lIns="0" tIns="0" rIns="0" bIns="0" anchor="ctr">
            <a:spAutoFit/>
          </a:bodyPr>
          <a:lstStyle>
            <a:lvl1pPr defTabSz="584200">
              <a:defRPr sz="3200">
                <a:solidFill>
                  <a:srgbClr val="FFFF00"/>
                </a:solidFill>
                <a:latin typeface="Arial Narrow Bold"/>
                <a:ea typeface="Arial Narrow Bold"/>
                <a:cs typeface="Arial Narrow Bold"/>
                <a:sym typeface="Arial Narrow Bold"/>
              </a:defRPr>
            </a:lvl1pPr>
          </a:lstStyle>
          <a:p>
            <a:pPr lvl="0">
              <a:defRPr sz="1800">
                <a:solidFill>
                  <a:srgbClr val="000000"/>
                </a:solidFill>
              </a:defRPr>
            </a:pPr>
            <a:r>
              <a:rPr sz="3800" dirty="0">
                <a:solidFill>
                  <a:srgbClr val="FAE232"/>
                </a:solidFill>
              </a:rPr>
              <a:t>The World </a:t>
            </a:r>
            <a:r>
              <a:rPr sz="3800">
                <a:solidFill>
                  <a:srgbClr val="FAE232"/>
                </a:solidFill>
              </a:rPr>
              <a:t>Board </a:t>
            </a:r>
            <a:r>
              <a:rPr sz="3800" smtClean="0">
                <a:solidFill>
                  <a:srgbClr val="FAE232"/>
                </a:solidFill>
              </a:rPr>
              <a:t>see</a:t>
            </a:r>
            <a:r>
              <a:rPr lang="en-US" sz="3800" smtClean="0">
                <a:solidFill>
                  <a:srgbClr val="FAE232"/>
                </a:solidFill>
              </a:rPr>
              <a:t>s</a:t>
            </a:r>
            <a:r>
              <a:rPr sz="3800" smtClean="0">
                <a:solidFill>
                  <a:srgbClr val="FAE232"/>
                </a:solidFill>
              </a:rPr>
              <a:t> </a:t>
            </a:r>
            <a:r>
              <a:rPr sz="3800" dirty="0">
                <a:solidFill>
                  <a:srgbClr val="FAE232"/>
                </a:solidFill>
              </a:rPr>
              <a:t>these as simply first steps in a broad transformation of the WSC.</a:t>
            </a:r>
          </a:p>
        </p:txBody>
      </p:sp>
      <p:sp>
        <p:nvSpPr>
          <p:cNvPr id="4" name="Shape 70">
            <a:extLst>
              <a:ext uri="{FF2B5EF4-FFF2-40B4-BE49-F238E27FC236}">
                <a16:creationId xmlns:a16="http://schemas.microsoft.com/office/drawing/2014/main" id="{C7C6517F-04C4-59C5-4C5E-D1443F23F6B7}"/>
              </a:ext>
            </a:extLst>
          </p:cNvPr>
          <p:cNvSpPr/>
          <p:nvPr/>
        </p:nvSpPr>
        <p:spPr>
          <a:xfrm>
            <a:off x="409368" y="5567968"/>
            <a:ext cx="10906832" cy="1087477"/>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lnSpc>
                <a:spcPct val="125000"/>
              </a:lnSpc>
              <a:defRPr sz="2400">
                <a:solidFill>
                  <a:srgbClr val="61D836"/>
                </a:solidFill>
                <a:latin typeface="Lucida Grande"/>
                <a:ea typeface="Lucida Grande"/>
                <a:cs typeface="Lucida Grande"/>
                <a:sym typeface="Lucida Grande"/>
              </a:defRPr>
            </a:lvl1pPr>
          </a:lstStyle>
          <a:p>
            <a:pPr lvl="0">
              <a:lnSpc>
                <a:spcPct val="100000"/>
              </a:lnSpc>
              <a:defRPr sz="1800">
                <a:solidFill>
                  <a:srgbClr val="000000"/>
                </a:solidFill>
              </a:defRPr>
            </a:pPr>
            <a:r>
              <a:rPr sz="3200" dirty="0">
                <a:solidFill>
                  <a:srgbClr val="55B948"/>
                </a:solidFill>
                <a:latin typeface="Arial Narrow" panose="020B0604020202020204" pitchFamily="34" charset="0"/>
                <a:cs typeface="Arial Narrow" panose="020B0604020202020204" pitchFamily="34" charset="0"/>
              </a:rPr>
              <a:t>There will be motions from the World Board on these recommendations </a:t>
            </a:r>
            <a:r>
              <a:rPr lang="en-US" sz="3200" dirty="0">
                <a:solidFill>
                  <a:srgbClr val="55B948"/>
                </a:solidFill>
                <a:latin typeface="Arial Narrow" panose="020B0604020202020204" pitchFamily="34" charset="0"/>
                <a:cs typeface="Arial Narrow" panose="020B0604020202020204" pitchFamily="34" charset="0"/>
              </a:rPr>
              <a:t/>
            </a:r>
            <a:br>
              <a:rPr lang="en-US" sz="3200" dirty="0">
                <a:solidFill>
                  <a:srgbClr val="55B948"/>
                </a:solidFill>
                <a:latin typeface="Arial Narrow" panose="020B0604020202020204" pitchFamily="34" charset="0"/>
                <a:cs typeface="Arial Narrow" panose="020B0604020202020204" pitchFamily="34" charset="0"/>
              </a:rPr>
            </a:br>
            <a:r>
              <a:rPr sz="3200" dirty="0">
                <a:solidFill>
                  <a:srgbClr val="55B948"/>
                </a:solidFill>
                <a:latin typeface="Arial Narrow" panose="020B0604020202020204" pitchFamily="34" charset="0"/>
                <a:cs typeface="Arial Narrow" panose="020B0604020202020204" pitchFamily="34" charset="0"/>
              </a:rPr>
              <a:t>in the 2023 </a:t>
            </a:r>
            <a:r>
              <a:rPr sz="3200" i="1" dirty="0">
                <a:solidFill>
                  <a:srgbClr val="55B948"/>
                </a:solidFill>
                <a:latin typeface="Arial Narrow" panose="020B0604020202020204" pitchFamily="34" charset="0"/>
                <a:cs typeface="Arial Narrow" panose="020B0604020202020204" pitchFamily="34" charset="0"/>
              </a:rPr>
              <a:t>Conference Agenda Report</a:t>
            </a:r>
            <a:r>
              <a:rPr sz="3200" dirty="0">
                <a:solidFill>
                  <a:srgbClr val="55B948"/>
                </a:solidFill>
                <a:latin typeface="Arial Narrow" panose="020B0604020202020204" pitchFamily="34" charset="0"/>
                <a:cs typeface="Arial Narrow" panose="020B0604020202020204" pitchFamily="34" charset="0"/>
              </a:rPr>
              <a:t> and Conference Approval Track.</a:t>
            </a:r>
          </a:p>
        </p:txBody>
      </p:sp>
    </p:spTree>
    <p:extLst>
      <p:ext uri="{BB962C8B-B14F-4D97-AF65-F5344CB8AC3E}">
        <p14:creationId xmlns:p14="http://schemas.microsoft.com/office/powerpoint/2010/main" val="859239476"/>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55">
            <a:extLst>
              <a:ext uri="{FF2B5EF4-FFF2-40B4-BE49-F238E27FC236}">
                <a16:creationId xmlns:a16="http://schemas.microsoft.com/office/drawing/2014/main" id="{AA77216B-F0EB-55A7-8A45-34F766505A14}"/>
              </a:ext>
            </a:extLst>
          </p:cNvPr>
          <p:cNvSpPr/>
          <p:nvPr/>
        </p:nvSpPr>
        <p:spPr>
          <a:xfrm>
            <a:off x="1943142" y="314887"/>
            <a:ext cx="9682801" cy="6442789"/>
          </a:xfrm>
          <a:prstGeom prst="rect">
            <a:avLst/>
          </a:prstGeom>
          <a:ln w="12700">
            <a:miter lim="400000"/>
          </a:ln>
          <a:extLst>
            <a:ext uri="{C572A759-6A51-4108-AA02-DFA0A04FC94B}">
              <ma14:wrappingTextBoxFlag xmlns:ma14="http://schemas.microsoft.com/office/mac/drawingml/2011/main" xmlns="" val="1"/>
            </a:ext>
          </a:extLst>
        </p:spPr>
        <p:txBody>
          <a:bodyPr wrap="square" lIns="50800" tIns="50800" rIns="50800" bIns="50800" anchor="t" anchorCtr="0">
            <a:spAutoFit/>
          </a:bodyPr>
          <a:lstStyle/>
          <a:p>
            <a:pPr lvl="0" algn="l" defTabSz="457200">
              <a:spcBef>
                <a:spcPts val="600"/>
              </a:spcBef>
              <a:defRPr sz="1800"/>
            </a:pPr>
            <a:r>
              <a:rPr sz="3600" b="1" dirty="0">
                <a:solidFill>
                  <a:srgbClr val="55B948"/>
                </a:solidFill>
                <a:uFill>
                  <a:solidFill/>
                </a:uFill>
                <a:latin typeface="Arial Narrow"/>
                <a:ea typeface="Arial Narrow"/>
                <a:cs typeface="Arial Narrow"/>
                <a:sym typeface="Arial Narrow"/>
              </a:rPr>
              <a:t>The WSC is the last piece of the World Service system to adapt to the current circumstances.</a:t>
            </a:r>
            <a:endParaRPr lang="en-US" sz="3600" b="1" dirty="0">
              <a:solidFill>
                <a:srgbClr val="55B948"/>
              </a:solidFill>
              <a:uFill>
                <a:solidFill/>
              </a:uFill>
              <a:latin typeface="Arial Narrow"/>
              <a:ea typeface="Arial Narrow"/>
              <a:cs typeface="Arial Narrow"/>
              <a:sym typeface="Arial Narrow"/>
            </a:endParaRPr>
          </a:p>
          <a:p>
            <a:pPr lvl="0" algn="l" defTabSz="457200">
              <a:spcBef>
                <a:spcPts val="600"/>
              </a:spcBef>
              <a:defRPr sz="1800"/>
            </a:pPr>
            <a:endParaRPr lang="en-US" sz="3600" i="1" dirty="0">
              <a:solidFill>
                <a:srgbClr val="FFFFFF"/>
              </a:solidFill>
              <a:uFill>
                <a:solidFill/>
              </a:uFill>
              <a:latin typeface="Arial Narrow"/>
              <a:ea typeface="Arial Narrow"/>
              <a:cs typeface="Arial Narrow"/>
              <a:sym typeface="Arial Narrow"/>
            </a:endParaRPr>
          </a:p>
          <a:p>
            <a:pPr lvl="0" algn="l" defTabSz="457200">
              <a:spcBef>
                <a:spcPts val="600"/>
              </a:spcBef>
              <a:defRPr sz="1800"/>
            </a:pPr>
            <a:r>
              <a:rPr lang="en-US" sz="3600" i="1" dirty="0">
                <a:solidFill>
                  <a:srgbClr val="FFFFFF"/>
                </a:solidFill>
                <a:uFill>
                  <a:solidFill/>
                </a:uFill>
                <a:latin typeface="Arial Narrow"/>
                <a:ea typeface="Arial Narrow"/>
                <a:cs typeface="Arial Narrow"/>
                <a:sym typeface="Arial Narrow"/>
              </a:rPr>
              <a:t>Some of the changes:</a:t>
            </a:r>
          </a:p>
          <a:p>
            <a:pPr marL="571500" lvl="0" indent="-571500" algn="l" defTabSz="457200">
              <a:spcBef>
                <a:spcPts val="600"/>
              </a:spcBef>
              <a:buFont typeface="Arial" panose="020B0604020202020204" pitchFamily="34" charset="0"/>
              <a:buChar char="•"/>
              <a:defRPr sz="1800"/>
            </a:pPr>
            <a:r>
              <a:rPr lang="en-US" sz="3600" dirty="0">
                <a:solidFill>
                  <a:srgbClr val="FFFFFF"/>
                </a:solidFill>
                <a:uFill>
                  <a:solidFill/>
                </a:uFill>
                <a:latin typeface="Arial Narrow"/>
                <a:ea typeface="Arial Narrow"/>
                <a:cs typeface="Arial Narrow"/>
                <a:sym typeface="Arial Narrow"/>
              </a:rPr>
              <a:t>Reduction in staff at the World Service Office </a:t>
            </a:r>
          </a:p>
          <a:p>
            <a:pPr marL="1211580" lvl="1" indent="-388620" algn="l" defTabSz="457200">
              <a:spcBef>
                <a:spcPts val="600"/>
              </a:spcBef>
              <a:buSzPct val="75000"/>
              <a:buFont typeface="Courier New" panose="02070309020205020404" pitchFamily="49" charset="0"/>
              <a:buChar char="o"/>
              <a:defRPr sz="1800"/>
            </a:pPr>
            <a:r>
              <a:rPr lang="en-US" sz="3000" dirty="0">
                <a:solidFill>
                  <a:srgbClr val="FAE232"/>
                </a:solidFill>
                <a:uFill>
                  <a:solidFill/>
                </a:uFill>
                <a:latin typeface="Arial Narrow"/>
                <a:ea typeface="Arial Narrow"/>
                <a:cs typeface="Arial Narrow"/>
                <a:sym typeface="Arial Narrow"/>
              </a:rPr>
              <a:t>Publications halted (</a:t>
            </a:r>
            <a:r>
              <a:rPr lang="en-US" sz="3000" i="1" dirty="0">
                <a:solidFill>
                  <a:srgbClr val="FAE232"/>
                </a:solidFill>
                <a:uFill>
                  <a:solidFill/>
                </a:uFill>
                <a:latin typeface="Arial Narrow"/>
                <a:ea typeface="Arial Narrow"/>
                <a:cs typeface="Arial Narrow"/>
                <a:sym typeface="Arial Narrow"/>
              </a:rPr>
              <a:t>NA Way</a:t>
            </a:r>
            <a:r>
              <a:rPr lang="en-US" sz="3000" dirty="0">
                <a:solidFill>
                  <a:srgbClr val="FAE232"/>
                </a:solidFill>
                <a:uFill>
                  <a:solidFill/>
                </a:uFill>
                <a:latin typeface="Arial Narrow"/>
                <a:ea typeface="Arial Narrow"/>
                <a:cs typeface="Arial Narrow"/>
                <a:sym typeface="Arial Narrow"/>
              </a:rPr>
              <a:t>, </a:t>
            </a:r>
            <a:r>
              <a:rPr lang="en-US" sz="3000" i="1" dirty="0">
                <a:solidFill>
                  <a:srgbClr val="FAE232"/>
                </a:solidFill>
                <a:uFill>
                  <a:solidFill/>
                </a:uFill>
                <a:latin typeface="Arial Narrow"/>
                <a:ea typeface="Arial Narrow"/>
                <a:cs typeface="Arial Narrow"/>
                <a:sym typeface="Arial Narrow"/>
              </a:rPr>
              <a:t>Reaching Out</a:t>
            </a:r>
            <a:r>
              <a:rPr lang="en-US" sz="3000" dirty="0">
                <a:solidFill>
                  <a:srgbClr val="FAE232"/>
                </a:solidFill>
                <a:uFill>
                  <a:solidFill/>
                </a:uFill>
                <a:latin typeface="Arial Narrow"/>
                <a:ea typeface="Arial Narrow"/>
                <a:cs typeface="Arial Narrow"/>
                <a:sym typeface="Arial Narrow"/>
              </a:rPr>
              <a:t>, printed reports)</a:t>
            </a:r>
          </a:p>
          <a:p>
            <a:pPr marL="571500" lvl="0" indent="-571500" algn="l" defTabSz="457200">
              <a:spcBef>
                <a:spcPts val="600"/>
              </a:spcBef>
              <a:buFont typeface="Arial" panose="020B0604020202020204" pitchFamily="34" charset="0"/>
              <a:buChar char="•"/>
              <a:defRPr sz="1800"/>
            </a:pPr>
            <a:r>
              <a:rPr lang="en-US" sz="3600" dirty="0">
                <a:solidFill>
                  <a:srgbClr val="FFFFFF"/>
                </a:solidFill>
                <a:uFill>
                  <a:solidFill/>
                </a:uFill>
                <a:latin typeface="Arial Narrow"/>
                <a:ea typeface="Arial Narrow"/>
                <a:cs typeface="Arial Narrow"/>
                <a:sym typeface="Arial Narrow"/>
              </a:rPr>
              <a:t>Scaled back resources related to the World Board</a:t>
            </a:r>
          </a:p>
          <a:p>
            <a:pPr marL="1211580" lvl="0" indent="-388620" algn="l" defTabSz="457200">
              <a:spcBef>
                <a:spcPts val="600"/>
              </a:spcBef>
              <a:buSzPct val="75000"/>
              <a:buFont typeface="Courier New" panose="02070309020205020404" pitchFamily="49" charset="0"/>
              <a:buChar char="o"/>
              <a:defRPr sz="1800"/>
            </a:pPr>
            <a:r>
              <a:rPr lang="en-US" sz="3000" dirty="0">
                <a:solidFill>
                  <a:srgbClr val="FAE232"/>
                </a:solidFill>
                <a:uFill>
                  <a:solidFill/>
                </a:uFill>
                <a:latin typeface="Arial Narrow"/>
                <a:ea typeface="Arial Narrow"/>
                <a:cs typeface="Arial Narrow"/>
                <a:sym typeface="Arial Narrow"/>
              </a:rPr>
              <a:t>Budgeted for half the number of in-person meetings as in pre pandemic years</a:t>
            </a:r>
          </a:p>
          <a:p>
            <a:pPr marL="571500" lvl="0" indent="-571500" algn="l" defTabSz="457200">
              <a:spcBef>
                <a:spcPts val="600"/>
              </a:spcBef>
              <a:buFont typeface="Arial" panose="020B0604020202020204" pitchFamily="34" charset="0"/>
              <a:buChar char="•"/>
              <a:defRPr sz="1800"/>
            </a:pPr>
            <a:r>
              <a:rPr lang="en-US" sz="3600" dirty="0">
                <a:solidFill>
                  <a:srgbClr val="FFFFFF"/>
                </a:solidFill>
                <a:uFill>
                  <a:solidFill/>
                </a:uFill>
                <a:latin typeface="Arial Narrow"/>
                <a:ea typeface="Arial Narrow"/>
                <a:cs typeface="Arial Narrow"/>
                <a:sym typeface="Arial Narrow"/>
              </a:rPr>
              <a:t>Flexible approach to projects</a:t>
            </a:r>
          </a:p>
          <a:p>
            <a:pPr marL="1120140" lvl="0" indent="-388620" algn="l" defTabSz="457200">
              <a:spcBef>
                <a:spcPts val="600"/>
              </a:spcBef>
              <a:buSzPct val="75000"/>
              <a:buFont typeface="Courier New" panose="02070309020205020404" pitchFamily="49" charset="0"/>
              <a:buChar char="o"/>
              <a:defRPr sz="1800"/>
            </a:pPr>
            <a:r>
              <a:rPr lang="en-US" sz="3000" dirty="0">
                <a:solidFill>
                  <a:srgbClr val="FAE232"/>
                </a:solidFill>
                <a:uFill>
                  <a:solidFill/>
                </a:uFill>
                <a:latin typeface="Arial Narrow"/>
                <a:ea typeface="Arial Narrow"/>
                <a:cs typeface="Arial Narrow"/>
                <a:sym typeface="Arial Narrow"/>
              </a:rPr>
              <a:t>All workgroups met virtually</a:t>
            </a:r>
          </a:p>
        </p:txBody>
      </p:sp>
    </p:spTree>
    <p:extLst>
      <p:ext uri="{BB962C8B-B14F-4D97-AF65-F5344CB8AC3E}">
        <p14:creationId xmlns:p14="http://schemas.microsoft.com/office/powerpoint/2010/main" val="895837447"/>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426FF414-0652-7812-DAA1-1247B2CE6A6F}"/>
              </a:ext>
            </a:extLst>
          </p:cNvPr>
          <p:cNvSpPr/>
          <p:nvPr/>
        </p:nvSpPr>
        <p:spPr>
          <a:xfrm>
            <a:off x="1748022" y="219467"/>
            <a:ext cx="9775622" cy="1077218"/>
          </a:xfrm>
          <a:prstGeom prst="rect">
            <a:avLst/>
          </a:prstGeom>
          <a:ln w="12700">
            <a:miter lim="400000"/>
          </a:ln>
          <a:extLst>
            <a:ext uri="{C572A759-6A51-4108-AA02-DFA0A04FC94B}">
              <ma14:wrappingTextBoxFlag xmlns:ma14="http://schemas.microsoft.com/office/mac/drawingml/2011/main" xmlns="" val="1"/>
            </a:ext>
          </a:extLst>
        </p:spPr>
        <p:txBody>
          <a:bodyPr lIns="45719" rIns="45719">
            <a:spAutoFit/>
          </a:bodyPr>
          <a:lstStyle>
            <a:lvl1pPr algn="l" defTabSz="410750">
              <a:defRPr sz="32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3200" dirty="0">
                <a:ln w="6350">
                  <a:solidFill>
                    <a:srgbClr val="00B0F0"/>
                  </a:solidFill>
                </a:ln>
                <a:solidFill>
                  <a:srgbClr val="FFFFFF"/>
                </a:solidFill>
              </a:rPr>
              <a:t>The board recommends trying a three-year conference</a:t>
            </a:r>
            <a:r>
              <a:rPr lang="en-US" sz="3200" dirty="0">
                <a:ln w="6350">
                  <a:solidFill>
                    <a:srgbClr val="00B0F0"/>
                  </a:solidFill>
                </a:ln>
                <a:solidFill>
                  <a:srgbClr val="FFFFFF"/>
                </a:solidFill>
              </a:rPr>
              <a:t> </a:t>
            </a:r>
            <a:r>
              <a:rPr sz="3200" dirty="0">
                <a:ln w="6350">
                  <a:solidFill>
                    <a:srgbClr val="00B0F0"/>
                  </a:solidFill>
                </a:ln>
                <a:solidFill>
                  <a:srgbClr val="FFFFFF"/>
                </a:solidFill>
              </a:rPr>
              <a:t>cycle for two cycles—from 2023 to 2029 </a:t>
            </a:r>
          </a:p>
        </p:txBody>
      </p:sp>
      <p:sp>
        <p:nvSpPr>
          <p:cNvPr id="3" name="Shape 75">
            <a:extLst>
              <a:ext uri="{FF2B5EF4-FFF2-40B4-BE49-F238E27FC236}">
                <a16:creationId xmlns:a16="http://schemas.microsoft.com/office/drawing/2014/main" id="{0957EA79-AEEE-8267-3DDA-C0CF30C091A3}"/>
              </a:ext>
            </a:extLst>
          </p:cNvPr>
          <p:cNvSpPr/>
          <p:nvPr/>
        </p:nvSpPr>
        <p:spPr>
          <a:xfrm>
            <a:off x="2064126" y="1621938"/>
            <a:ext cx="8641045" cy="3770263"/>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Adopt a three-year cycle for two cycles as an experiment </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A three-year cycle </a:t>
            </a:r>
            <a:r>
              <a:rPr lang="en-US" sz="3200" dirty="0">
                <a:solidFill>
                  <a:srgbClr val="FFFFFF"/>
                </a:solidFill>
                <a:latin typeface="Arial Narrow"/>
                <a:ea typeface="Arial Narrow"/>
                <a:cs typeface="Arial Narrow"/>
                <a:sym typeface="Arial Narrow"/>
              </a:rPr>
              <a:t>would free up human and financial resources to help grow NA and support efforts to carry the message</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No matter what happens, the conference cycle will change after 2023</a:t>
            </a:r>
          </a:p>
        </p:txBody>
      </p:sp>
      <p:pic>
        <p:nvPicPr>
          <p:cNvPr id="7" name="Picture 6">
            <a:extLst>
              <a:ext uri="{FF2B5EF4-FFF2-40B4-BE49-F238E27FC236}">
                <a16:creationId xmlns:a16="http://schemas.microsoft.com/office/drawing/2014/main" id="{E34C17E1-42A8-4544-7745-DD2219199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23" y="371185"/>
            <a:ext cx="1181100" cy="660400"/>
          </a:xfrm>
          <a:prstGeom prst="rect">
            <a:avLst/>
          </a:prstGeom>
        </p:spPr>
      </p:pic>
      <p:sp>
        <p:nvSpPr>
          <p:cNvPr id="8" name="Shape 70">
            <a:extLst>
              <a:ext uri="{FF2B5EF4-FFF2-40B4-BE49-F238E27FC236}">
                <a16:creationId xmlns:a16="http://schemas.microsoft.com/office/drawing/2014/main" id="{D6DC6ED5-35AD-C662-6F15-360BF75C6B50}"/>
              </a:ext>
            </a:extLst>
          </p:cNvPr>
          <p:cNvSpPr/>
          <p:nvPr/>
        </p:nvSpPr>
        <p:spPr>
          <a:xfrm>
            <a:off x="9151925" y="6155007"/>
            <a:ext cx="1788951" cy="595035"/>
          </a:xfrm>
          <a:prstGeom prst="rect">
            <a:avLst/>
          </a:prstGeom>
          <a:ln w="12700">
            <a:miter lim="400000"/>
          </a:ln>
          <a:extLst>
            <a:ext uri="{C572A759-6A51-4108-AA02-DFA0A04FC94B}">
              <ma14:wrappingTextBoxFlag xmlns:ma14="http://schemas.microsoft.com/office/mac/drawingml/2011/main" xmlns="" val="1"/>
            </a:ext>
          </a:extLst>
        </p:spPr>
        <p:txBody>
          <a:bodyPr wrap="none" lIns="50800" tIns="50800" rIns="50800" bIns="50800" anchor="ctr">
            <a:spAutoFit/>
          </a:bodyPr>
          <a:lstStyle>
            <a:lvl1pPr algn="l" defTabSz="457200">
              <a:lnSpc>
                <a:spcPct val="125000"/>
              </a:lnSpc>
              <a:defRPr sz="2400">
                <a:solidFill>
                  <a:srgbClr val="61D836"/>
                </a:solidFill>
                <a:latin typeface="Lucida Grande"/>
                <a:ea typeface="Lucida Grande"/>
                <a:cs typeface="Lucida Grande"/>
                <a:sym typeface="Lucida Grande"/>
              </a:defRPr>
            </a:lvl1pPr>
          </a:lstStyle>
          <a:p>
            <a:pPr lvl="0">
              <a:lnSpc>
                <a:spcPct val="100000"/>
              </a:lnSpc>
              <a:defRPr sz="1800">
                <a:solidFill>
                  <a:srgbClr val="000000"/>
                </a:solidFill>
              </a:defRPr>
            </a:pPr>
            <a:r>
              <a:rPr lang="en-US" sz="3200" dirty="0">
                <a:solidFill>
                  <a:srgbClr val="55B948"/>
                </a:solidFill>
                <a:latin typeface="Arial Narrow" panose="020B0604020202020204" pitchFamily="34" charset="0"/>
                <a:cs typeface="Arial Narrow" panose="020B0604020202020204" pitchFamily="34" charset="0"/>
              </a:rPr>
              <a:t>(continued)</a:t>
            </a:r>
            <a:endParaRPr sz="3200" dirty="0">
              <a:solidFill>
                <a:srgbClr val="55B948"/>
              </a:solidFill>
              <a:latin typeface="Arial Narrow" panose="020B0604020202020204" pitchFamily="34" charset="0"/>
              <a:cs typeface="Arial Narrow" panose="020B0604020202020204" pitchFamily="34" charset="0"/>
            </a:endParaRPr>
          </a:p>
        </p:txBody>
      </p:sp>
      <p:cxnSp>
        <p:nvCxnSpPr>
          <p:cNvPr id="10" name="Straight Arrow Connector 9">
            <a:extLst>
              <a:ext uri="{FF2B5EF4-FFF2-40B4-BE49-F238E27FC236}">
                <a16:creationId xmlns:a16="http://schemas.microsoft.com/office/drawing/2014/main" id="{96C79622-0F20-01DC-BB40-006776C76839}"/>
              </a:ext>
            </a:extLst>
          </p:cNvPr>
          <p:cNvCxnSpPr/>
          <p:nvPr/>
        </p:nvCxnSpPr>
        <p:spPr>
          <a:xfrm>
            <a:off x="11055293" y="6452525"/>
            <a:ext cx="747131" cy="0"/>
          </a:xfrm>
          <a:prstGeom prst="straightConnector1">
            <a:avLst/>
          </a:prstGeom>
          <a:noFill/>
          <a:ln w="63500" cap="flat">
            <a:solidFill>
              <a:srgbClr val="55B948"/>
            </a:solidFill>
            <a:prstDash val="solid"/>
            <a:bevel/>
            <a:tailEnd type="triangle"/>
          </a:ln>
          <a:effectLst/>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1193851415"/>
      </p:ext>
    </p:extLst>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74">
            <a:extLst>
              <a:ext uri="{FF2B5EF4-FFF2-40B4-BE49-F238E27FC236}">
                <a16:creationId xmlns:a16="http://schemas.microsoft.com/office/drawing/2014/main" id="{426FF414-0652-7812-DAA1-1247B2CE6A6F}"/>
              </a:ext>
            </a:extLst>
          </p:cNvPr>
          <p:cNvSpPr/>
          <p:nvPr/>
        </p:nvSpPr>
        <p:spPr>
          <a:xfrm>
            <a:off x="1748022" y="219467"/>
            <a:ext cx="9775622" cy="1077218"/>
          </a:xfrm>
          <a:prstGeom prst="rect">
            <a:avLst/>
          </a:prstGeom>
          <a:ln w="12700">
            <a:miter lim="400000"/>
          </a:ln>
          <a:extLst>
            <a:ext uri="{C572A759-6A51-4108-AA02-DFA0A04FC94B}">
              <ma14:wrappingTextBoxFlag xmlns="" xmlns:ma14="http://schemas.microsoft.com/office/mac/drawingml/2011/main" val="1"/>
            </a:ext>
          </a:extLst>
        </p:spPr>
        <p:txBody>
          <a:bodyPr lIns="45719" rIns="45719">
            <a:spAutoFit/>
          </a:bodyPr>
          <a:lstStyle>
            <a:lvl1pPr algn="l" defTabSz="410750">
              <a:defRPr sz="32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3200" dirty="0">
                <a:ln w="6350">
                  <a:solidFill>
                    <a:srgbClr val="00B0F0"/>
                  </a:solidFill>
                </a:ln>
                <a:solidFill>
                  <a:srgbClr val="FFFFFF"/>
                </a:solidFill>
              </a:rPr>
              <a:t>The board recommends trying a three-year conference</a:t>
            </a:r>
            <a:r>
              <a:rPr lang="en-US" sz="3200" dirty="0">
                <a:ln w="6350">
                  <a:solidFill>
                    <a:srgbClr val="00B0F0"/>
                  </a:solidFill>
                </a:ln>
                <a:solidFill>
                  <a:srgbClr val="FFFFFF"/>
                </a:solidFill>
              </a:rPr>
              <a:t> </a:t>
            </a:r>
            <a:r>
              <a:rPr sz="3200" dirty="0">
                <a:ln w="6350">
                  <a:solidFill>
                    <a:srgbClr val="00B0F0"/>
                  </a:solidFill>
                </a:ln>
                <a:solidFill>
                  <a:srgbClr val="FFFFFF"/>
                </a:solidFill>
              </a:rPr>
              <a:t>cycle for two cycles—from 2023 to 2029 </a:t>
            </a:r>
            <a:r>
              <a:rPr lang="en-US" sz="2400" i="1" dirty="0">
                <a:solidFill>
                  <a:srgbClr val="FFFFFF"/>
                </a:solidFill>
              </a:rPr>
              <a:t>(continued)</a:t>
            </a:r>
            <a:endParaRPr sz="2400" i="1" dirty="0">
              <a:solidFill>
                <a:srgbClr val="FFFFFF"/>
              </a:solidFill>
            </a:endParaRPr>
          </a:p>
        </p:txBody>
      </p:sp>
      <p:sp>
        <p:nvSpPr>
          <p:cNvPr id="3" name="Shape 75">
            <a:extLst>
              <a:ext uri="{FF2B5EF4-FFF2-40B4-BE49-F238E27FC236}">
                <a16:creationId xmlns:a16="http://schemas.microsoft.com/office/drawing/2014/main" id="{0957EA79-AEEE-8267-3DDA-C0CF30C091A3}"/>
              </a:ext>
            </a:extLst>
          </p:cNvPr>
          <p:cNvSpPr/>
          <p:nvPr/>
        </p:nvSpPr>
        <p:spPr>
          <a:xfrm>
            <a:off x="2014227" y="1572028"/>
            <a:ext cx="9683401" cy="3770263"/>
          </a:xfrm>
          <a:prstGeom prst="rect">
            <a:avLst/>
          </a:prstGeom>
          <a:ln w="12700">
            <a:miter lim="400000"/>
          </a:ln>
          <a:extLst>
            <a:ext uri="{C572A759-6A51-4108-AA02-DFA0A04FC94B}">
              <ma14:wrappingTextBoxFlag xmlns="" xmlns:ma14="http://schemas.microsoft.com/office/mac/drawingml/2011/main" val="1"/>
            </a:ext>
          </a:extLst>
        </p:spPr>
        <p:txBody>
          <a:bodyPr wrap="square" lIns="45719" rIns="45719">
            <a:spAutoFit/>
          </a:bodyPr>
          <a:lstStyle/>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An interim virtual meeting could take place </a:t>
            </a:r>
            <a:r>
              <a:rPr lang="en-US" sz="3200" dirty="0">
                <a:solidFill>
                  <a:srgbClr val="FFFFFF"/>
                </a:solidFill>
                <a:latin typeface="Arial Narrow"/>
                <a:ea typeface="Arial Narrow"/>
                <a:cs typeface="Arial Narrow"/>
                <a:sym typeface="Arial Narrow"/>
              </a:rPr>
              <a:t>during</a:t>
            </a:r>
            <a:r>
              <a:rPr sz="3200" dirty="0">
                <a:solidFill>
                  <a:srgbClr val="FFFFFF"/>
                </a:solidFill>
                <a:latin typeface="Arial Narrow"/>
                <a:ea typeface="Arial Narrow"/>
                <a:cs typeface="Arial Narrow"/>
                <a:sym typeface="Arial Narrow"/>
              </a:rPr>
              <a:t> the cycle to decide on items selected by conference participants </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The English </a:t>
            </a:r>
            <a:r>
              <a:rPr sz="3200" i="1" dirty="0">
                <a:solidFill>
                  <a:srgbClr val="FFFFFF"/>
                </a:solidFill>
                <a:latin typeface="Arial Narrow"/>
                <a:ea typeface="Arial Narrow"/>
                <a:cs typeface="Arial Narrow"/>
                <a:sym typeface="Arial Narrow"/>
              </a:rPr>
              <a:t>Conference Agenda Report</a:t>
            </a:r>
            <a:r>
              <a:rPr lang="en-US" sz="3200" i="1" dirty="0">
                <a:solidFill>
                  <a:srgbClr val="FFFFFF"/>
                </a:solidFill>
                <a:latin typeface="Arial Narrow"/>
                <a:ea typeface="Arial Narrow"/>
                <a:cs typeface="Arial Narrow"/>
                <a:sym typeface="Arial Narrow"/>
              </a:rPr>
              <a:t> </a:t>
            </a:r>
            <a:r>
              <a:rPr lang="en-US" sz="3200" dirty="0">
                <a:solidFill>
                  <a:srgbClr val="FFFFFF"/>
                </a:solidFill>
                <a:latin typeface="Arial Narrow"/>
                <a:ea typeface="Arial Narrow"/>
                <a:cs typeface="Arial Narrow"/>
                <a:sym typeface="Arial Narrow"/>
              </a:rPr>
              <a:t>(</a:t>
            </a:r>
            <a:r>
              <a:rPr lang="en-US" sz="3200" i="1" dirty="0">
                <a:solidFill>
                  <a:srgbClr val="FFFFFF"/>
                </a:solidFill>
                <a:latin typeface="Arial Narrow"/>
                <a:ea typeface="Arial Narrow"/>
                <a:cs typeface="Arial Narrow"/>
                <a:sym typeface="Arial Narrow"/>
              </a:rPr>
              <a:t>CAR</a:t>
            </a:r>
            <a:r>
              <a:rPr lang="en-US" sz="3200" dirty="0">
                <a:solidFill>
                  <a:srgbClr val="FFFFFF"/>
                </a:solidFill>
                <a:latin typeface="Arial Narrow"/>
                <a:ea typeface="Arial Narrow"/>
                <a:cs typeface="Arial Narrow"/>
                <a:sym typeface="Arial Narrow"/>
              </a:rPr>
              <a:t>)</a:t>
            </a:r>
            <a:r>
              <a:rPr sz="3200" dirty="0">
                <a:solidFill>
                  <a:srgbClr val="FFFFFF"/>
                </a:solidFill>
                <a:latin typeface="Arial Narrow"/>
                <a:ea typeface="Arial Narrow"/>
                <a:cs typeface="Arial Narrow"/>
                <a:sym typeface="Arial Narrow"/>
              </a:rPr>
              <a:t> for the </a:t>
            </a:r>
            <a:r>
              <a:rPr lang="en-US" sz="3200" dirty="0">
                <a:solidFill>
                  <a:srgbClr val="FFFFFF"/>
                </a:solidFill>
                <a:latin typeface="Arial Narrow"/>
                <a:ea typeface="Arial Narrow"/>
                <a:cs typeface="Arial Narrow"/>
                <a:sym typeface="Arial Narrow"/>
              </a:rPr>
              <a:t/>
            </a:r>
            <a:br>
              <a:rPr lang="en-US" sz="3200" dirty="0">
                <a:solidFill>
                  <a:srgbClr val="FFFFFF"/>
                </a:solidFill>
                <a:latin typeface="Arial Narrow"/>
                <a:ea typeface="Arial Narrow"/>
                <a:cs typeface="Arial Narrow"/>
                <a:sym typeface="Arial Narrow"/>
              </a:rPr>
            </a:br>
            <a:r>
              <a:rPr sz="3200" dirty="0">
                <a:solidFill>
                  <a:srgbClr val="FFFFFF"/>
                </a:solidFill>
                <a:latin typeface="Arial Narrow"/>
                <a:ea typeface="Arial Narrow"/>
                <a:cs typeface="Arial Narrow"/>
                <a:sym typeface="Arial Narrow"/>
              </a:rPr>
              <a:t>in-person WSC </a:t>
            </a:r>
            <a:r>
              <a:rPr lang="en-US" sz="3200" dirty="0">
                <a:solidFill>
                  <a:srgbClr val="FFFFFF"/>
                </a:solidFill>
                <a:latin typeface="Arial Narrow"/>
                <a:ea typeface="Arial Narrow"/>
                <a:cs typeface="Arial Narrow"/>
                <a:sym typeface="Arial Narrow"/>
              </a:rPr>
              <a:t>c</a:t>
            </a:r>
            <a:r>
              <a:rPr sz="3200" dirty="0">
                <a:solidFill>
                  <a:srgbClr val="FFFFFF"/>
                </a:solidFill>
                <a:latin typeface="Arial Narrow"/>
                <a:ea typeface="Arial Narrow"/>
                <a:cs typeface="Arial Narrow"/>
                <a:sym typeface="Arial Narrow"/>
              </a:rPr>
              <a:t>ould be posted six months prior to </a:t>
            </a:r>
            <a:r>
              <a:rPr lang="en-US" sz="3200" dirty="0">
                <a:solidFill>
                  <a:srgbClr val="FFFFFF"/>
                </a:solidFill>
                <a:latin typeface="Arial Narrow"/>
                <a:ea typeface="Arial Narrow"/>
                <a:cs typeface="Arial Narrow"/>
                <a:sym typeface="Arial Narrow"/>
              </a:rPr>
              <a:t/>
            </a:r>
            <a:br>
              <a:rPr lang="en-US" sz="3200" dirty="0">
                <a:solidFill>
                  <a:srgbClr val="FFFFFF"/>
                </a:solidFill>
                <a:latin typeface="Arial Narrow"/>
                <a:ea typeface="Arial Narrow"/>
                <a:cs typeface="Arial Narrow"/>
                <a:sym typeface="Arial Narrow"/>
              </a:rPr>
            </a:br>
            <a:r>
              <a:rPr sz="3200" dirty="0">
                <a:solidFill>
                  <a:srgbClr val="FFFFFF"/>
                </a:solidFill>
                <a:latin typeface="Arial Narrow"/>
                <a:ea typeface="Arial Narrow"/>
                <a:cs typeface="Arial Narrow"/>
                <a:sym typeface="Arial Narrow"/>
              </a:rPr>
              <a:t>the meeting</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A workgroup of zonally selected members could be formed after WSC 2023 </a:t>
            </a:r>
          </a:p>
        </p:txBody>
      </p:sp>
      <p:sp>
        <p:nvSpPr>
          <p:cNvPr id="5" name="Shape 77">
            <a:extLst>
              <a:ext uri="{FF2B5EF4-FFF2-40B4-BE49-F238E27FC236}">
                <a16:creationId xmlns:a16="http://schemas.microsoft.com/office/drawing/2014/main" id="{3B4F86F0-B40E-E834-66B9-A4A2057BDA09}"/>
              </a:ext>
            </a:extLst>
          </p:cNvPr>
          <p:cNvSpPr/>
          <p:nvPr/>
        </p:nvSpPr>
        <p:spPr>
          <a:xfrm>
            <a:off x="1609344" y="5376039"/>
            <a:ext cx="10445126" cy="1395254"/>
          </a:xfrm>
          <a:prstGeom prst="rect">
            <a:avLst/>
          </a:prstGeom>
          <a:ln w="12700">
            <a:miter lim="400000"/>
          </a:ln>
          <a:extLst>
            <a:ext uri="{C572A759-6A51-4108-AA02-DFA0A04FC94B}">
              <ma14:wrappingTextBoxFlag xmlns="" xmlns:ma14="http://schemas.microsoft.com/office/mac/drawingml/2011/main" val="1"/>
            </a:ext>
          </a:extLst>
        </p:spPr>
        <p:txBody>
          <a:bodyPr wrap="square" lIns="50800" tIns="50800" rIns="50800" bIns="50800" anchor="ctr">
            <a:spAutoFit/>
          </a:bodyPr>
          <a:lstStyle>
            <a:lvl1pPr algn="l" defTabSz="410750">
              <a:spcBef>
                <a:spcPts val="3300"/>
              </a:spcBef>
              <a:defRPr sz="2800">
                <a:solidFill>
                  <a:srgbClr val="FFFFFF"/>
                </a:solidFill>
                <a:latin typeface="Arial Narrow"/>
                <a:ea typeface="Arial Narrow"/>
                <a:cs typeface="Arial Narrow"/>
                <a:sym typeface="Arial Narrow"/>
              </a:defRPr>
            </a:lvl1pPr>
          </a:lstStyle>
          <a:p>
            <a:pPr lvl="0">
              <a:defRPr sz="1800">
                <a:solidFill>
                  <a:srgbClr val="000000"/>
                </a:solidFill>
              </a:defRPr>
            </a:pPr>
            <a:r>
              <a:rPr lang="en-US" sz="2800" i="1" dirty="0">
                <a:solidFill>
                  <a:srgbClr val="55B948"/>
                </a:solidFill>
              </a:rPr>
              <a:t>An </a:t>
            </a:r>
            <a:r>
              <a:rPr sz="2800" i="1" dirty="0">
                <a:solidFill>
                  <a:srgbClr val="55B948"/>
                </a:solidFill>
              </a:rPr>
              <a:t>interim meeting</a:t>
            </a:r>
            <a:r>
              <a:rPr lang="en-US" sz="2800" i="1" dirty="0">
                <a:solidFill>
                  <a:srgbClr val="55B948"/>
                </a:solidFill>
              </a:rPr>
              <a:t>, an earlier CAR release,</a:t>
            </a:r>
            <a:r>
              <a:rPr sz="2800" i="1" dirty="0">
                <a:solidFill>
                  <a:srgbClr val="55B948"/>
                </a:solidFill>
              </a:rPr>
              <a:t> and the workgroup are suggestions from a number of participants. Thank you! There are many more good ideas that we anticipate discussing and trying in this evolutionary process. </a:t>
            </a:r>
          </a:p>
        </p:txBody>
      </p:sp>
      <p:pic>
        <p:nvPicPr>
          <p:cNvPr id="7" name="Picture 6">
            <a:extLst>
              <a:ext uri="{FF2B5EF4-FFF2-40B4-BE49-F238E27FC236}">
                <a16:creationId xmlns:a16="http://schemas.microsoft.com/office/drawing/2014/main" id="{E34C17E1-42A8-4544-7745-DD22191998D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4923" y="371185"/>
            <a:ext cx="1181100" cy="660400"/>
          </a:xfrm>
          <a:prstGeom prst="rect">
            <a:avLst/>
          </a:prstGeom>
        </p:spPr>
      </p:pic>
    </p:spTree>
    <p:extLst>
      <p:ext uri="{BB962C8B-B14F-4D97-AF65-F5344CB8AC3E}">
        <p14:creationId xmlns:p14="http://schemas.microsoft.com/office/powerpoint/2010/main" val="884230628"/>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81">
            <a:extLst>
              <a:ext uri="{FF2B5EF4-FFF2-40B4-BE49-F238E27FC236}">
                <a16:creationId xmlns:a16="http://schemas.microsoft.com/office/drawing/2014/main" id="{04FF493F-3AAF-E355-C076-03B19AF8FCD6}"/>
              </a:ext>
            </a:extLst>
          </p:cNvPr>
          <p:cNvSpPr/>
          <p:nvPr/>
        </p:nvSpPr>
        <p:spPr>
          <a:xfrm>
            <a:off x="1770492" y="219467"/>
            <a:ext cx="9447636" cy="1077218"/>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algn="l" defTabSz="410750">
              <a:defRPr sz="3200">
                <a:solidFill>
                  <a:srgbClr val="FFFFFF"/>
                </a:solidFill>
                <a:latin typeface="Arial Narrow Bold"/>
                <a:ea typeface="Arial Narrow Bold"/>
                <a:cs typeface="Arial Narrow Bold"/>
                <a:sym typeface="Arial Narrow Bold"/>
              </a:defRPr>
            </a:lvl1pPr>
          </a:lstStyle>
          <a:p>
            <a:pPr lvl="0">
              <a:defRPr sz="1800">
                <a:solidFill>
                  <a:srgbClr val="000000"/>
                </a:solidFill>
              </a:defRPr>
            </a:pPr>
            <a:r>
              <a:rPr sz="3200" dirty="0">
                <a:ln w="6350">
                  <a:solidFill>
                    <a:srgbClr val="00B0F0"/>
                  </a:solidFill>
                </a:ln>
                <a:solidFill>
                  <a:srgbClr val="FFFFFF"/>
                </a:solidFill>
              </a:rPr>
              <a:t>The board recommends participant funding for the WSC in-person meeting </a:t>
            </a:r>
            <a:r>
              <a:rPr lang="en-US" sz="3200" dirty="0">
                <a:ln w="6350">
                  <a:solidFill>
                    <a:srgbClr val="00B0F0"/>
                  </a:solidFill>
                </a:ln>
                <a:solidFill>
                  <a:srgbClr val="FFFFFF"/>
                </a:solidFill>
              </a:rPr>
              <a:t>be </a:t>
            </a:r>
            <a:r>
              <a:rPr sz="3200" dirty="0">
                <a:ln w="6350">
                  <a:solidFill>
                    <a:srgbClr val="00B0F0"/>
                  </a:solidFill>
                </a:ln>
                <a:solidFill>
                  <a:srgbClr val="FFFFFF"/>
                </a:solidFill>
              </a:rPr>
              <a:t>opt-in rather than opt-out.</a:t>
            </a:r>
          </a:p>
        </p:txBody>
      </p:sp>
      <p:sp>
        <p:nvSpPr>
          <p:cNvPr id="3" name="Shape 82">
            <a:extLst>
              <a:ext uri="{FF2B5EF4-FFF2-40B4-BE49-F238E27FC236}">
                <a16:creationId xmlns:a16="http://schemas.microsoft.com/office/drawing/2014/main" id="{C2FB3471-DC71-2104-DED4-33FA5B2B35C4}"/>
              </a:ext>
            </a:extLst>
          </p:cNvPr>
          <p:cNvSpPr/>
          <p:nvPr/>
        </p:nvSpPr>
        <p:spPr>
          <a:xfrm>
            <a:off x="2094791" y="1583529"/>
            <a:ext cx="9447636" cy="3885679"/>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Currently World Services automatically funds (including travel, food, and lodging) all seated delegates. </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Funding would be available for delegates from seated regions or zones upon request.</a:t>
            </a: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What’s most important to say up front is that any delegate who requests partial or full funding would receive </a:t>
            </a:r>
            <a:r>
              <a:rPr lang="en-US" sz="3200" dirty="0" smtClean="0">
                <a:solidFill>
                  <a:srgbClr val="FFFFFF"/>
                </a:solidFill>
                <a:latin typeface="Arial Narrow"/>
                <a:ea typeface="Arial Narrow"/>
                <a:cs typeface="Arial Narrow"/>
                <a:sym typeface="Arial Narrow"/>
              </a:rPr>
              <a:t>it.</a:t>
            </a:r>
            <a:endParaRPr sz="3200" dirty="0">
              <a:solidFill>
                <a:srgbClr val="FFFFFF"/>
              </a:solidFill>
              <a:latin typeface="Arial Narrow"/>
              <a:ea typeface="Arial Narrow"/>
              <a:cs typeface="Arial Narrow"/>
              <a:sym typeface="Arial Narrow"/>
            </a:endParaRPr>
          </a:p>
          <a:p>
            <a:pPr marL="548640" lvl="0" indent="-365760" algn="l" defTabSz="410750">
              <a:spcBef>
                <a:spcPts val="900"/>
              </a:spcBef>
              <a:buSzPct val="125000"/>
              <a:buChar char="•"/>
              <a:defRPr sz="1800"/>
            </a:pPr>
            <a:r>
              <a:rPr sz="3200" dirty="0">
                <a:solidFill>
                  <a:srgbClr val="FFFFFF"/>
                </a:solidFill>
                <a:latin typeface="Arial Narrow"/>
                <a:ea typeface="Arial Narrow"/>
                <a:cs typeface="Arial Narrow"/>
                <a:sym typeface="Arial Narrow"/>
              </a:rPr>
              <a:t>This is really more about changing our collective culture. </a:t>
            </a:r>
          </a:p>
        </p:txBody>
      </p:sp>
      <p:pic>
        <p:nvPicPr>
          <p:cNvPr id="4" name="Picture 3">
            <a:extLst>
              <a:ext uri="{FF2B5EF4-FFF2-40B4-BE49-F238E27FC236}">
                <a16:creationId xmlns:a16="http://schemas.microsoft.com/office/drawing/2014/main" id="{6B3928A6-214A-A62B-0B85-142B5BB583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367" y="430095"/>
            <a:ext cx="1333500" cy="444500"/>
          </a:xfrm>
          <a:prstGeom prst="rect">
            <a:avLst/>
          </a:prstGeom>
        </p:spPr>
      </p:pic>
    </p:spTree>
    <p:extLst>
      <p:ext uri="{BB962C8B-B14F-4D97-AF65-F5344CB8AC3E}">
        <p14:creationId xmlns:p14="http://schemas.microsoft.com/office/powerpoint/2010/main" val="1562847506"/>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Shape 87"/>
          <p:cNvSpPr/>
          <p:nvPr/>
        </p:nvSpPr>
        <p:spPr>
          <a:xfrm>
            <a:off x="2621427" y="406716"/>
            <a:ext cx="8650395" cy="5239896"/>
          </a:xfrm>
          <a:prstGeom prst="rect">
            <a:avLst/>
          </a:prstGeom>
          <a:ln w="12700">
            <a:miter lim="400000"/>
          </a:ln>
          <a:extLst>
            <a:ext uri="{C572A759-6A51-4108-AA02-DFA0A04FC94B}">
              <ma14:wrappingTextBoxFlag xmlns:ma14="http://schemas.microsoft.com/office/mac/drawingml/2011/main" xmlns="" val="1"/>
            </a:ext>
          </a:extLst>
        </p:spPr>
        <p:txBody>
          <a:bodyPr wrap="square" lIns="45719" rIns="45719">
            <a:spAutoFit/>
          </a:bodyPr>
          <a:lstStyle>
            <a:lvl1pPr defTabSz="410750">
              <a:defRPr sz="3000" b="1" i="1">
                <a:solidFill>
                  <a:srgbClr val="00A2FF"/>
                </a:solidFill>
                <a:latin typeface="Arial Narrow"/>
                <a:ea typeface="Arial Narrow"/>
                <a:cs typeface="Arial Narrow"/>
                <a:sym typeface="Arial Narrow"/>
              </a:defRPr>
            </a:lvl1pPr>
          </a:lstStyle>
          <a:p>
            <a:pPr lvl="0">
              <a:lnSpc>
                <a:spcPct val="150000"/>
              </a:lnSpc>
              <a:spcBef>
                <a:spcPts val="1200"/>
              </a:spcBef>
              <a:defRPr sz="1800" b="0" i="0">
                <a:solidFill>
                  <a:srgbClr val="000000"/>
                </a:solidFill>
              </a:defRPr>
            </a:pPr>
            <a:r>
              <a:rPr sz="4400" b="1" i="1" dirty="0">
                <a:solidFill>
                  <a:schemeClr val="accent1"/>
                </a:solidFill>
                <a:latin typeface="Bradley Hand" pitchFamily="2" charset="77"/>
              </a:rPr>
              <a:t>Together we are building the road to a more effective and sustainable World Service Conference. </a:t>
            </a:r>
            <a:endParaRPr lang="en-US" sz="4400" b="1" i="1" dirty="0">
              <a:solidFill>
                <a:schemeClr val="accent1"/>
              </a:solidFill>
              <a:latin typeface="Bradley Hand" pitchFamily="2" charset="77"/>
            </a:endParaRPr>
          </a:p>
          <a:p>
            <a:pPr lvl="0">
              <a:lnSpc>
                <a:spcPct val="150000"/>
              </a:lnSpc>
              <a:spcBef>
                <a:spcPts val="1200"/>
              </a:spcBef>
              <a:defRPr sz="1800" b="0" i="0">
                <a:solidFill>
                  <a:srgbClr val="000000"/>
                </a:solidFill>
              </a:defRPr>
            </a:pPr>
            <a:r>
              <a:rPr sz="4400" b="1" i="1" dirty="0">
                <a:solidFill>
                  <a:schemeClr val="accent1"/>
                </a:solidFill>
                <a:latin typeface="Bradley Hand" pitchFamily="2" charset="77"/>
              </a:rPr>
              <a:t>We are just trying to lay down </a:t>
            </a:r>
            <a:r>
              <a:rPr lang="en-US" sz="4400" b="1" i="1" dirty="0">
                <a:solidFill>
                  <a:schemeClr val="accent1"/>
                </a:solidFill>
                <a:latin typeface="Bradley Hand" pitchFamily="2" charset="77"/>
              </a:rPr>
              <a:t/>
            </a:r>
            <a:br>
              <a:rPr lang="en-US" sz="4400" b="1" i="1" dirty="0">
                <a:solidFill>
                  <a:schemeClr val="accent1"/>
                </a:solidFill>
                <a:latin typeface="Bradley Hand" pitchFamily="2" charset="77"/>
              </a:rPr>
            </a:br>
            <a:r>
              <a:rPr sz="4400" b="1" i="1" dirty="0">
                <a:solidFill>
                  <a:schemeClr val="accent1"/>
                </a:solidFill>
                <a:latin typeface="Bradley Hand" pitchFamily="2" charset="77"/>
              </a:rPr>
              <a:t>the first pieces.</a:t>
            </a:r>
          </a:p>
        </p:txBody>
      </p:sp>
      <p:sp>
        <p:nvSpPr>
          <p:cNvPr id="88" name="Shape 88"/>
          <p:cNvSpPr/>
          <p:nvPr/>
        </p:nvSpPr>
        <p:spPr>
          <a:xfrm>
            <a:off x="1577116" y="6075320"/>
            <a:ext cx="899345" cy="604839"/>
          </a:xfrm>
          <a:prstGeom prst="rect">
            <a:avLst/>
          </a:prstGeom>
          <a:ln w="12700">
            <a:miter lim="400000"/>
          </a:ln>
        </p:spPr>
        <p:txBody>
          <a:bodyPr wrap="none" lIns="35719" tIns="35719" rIns="35719" bIns="35719" anchor="ctr">
            <a:spAutoFit/>
          </a:bodyPr>
          <a:lstStyle/>
          <a:p>
            <a:pPr lvl="0"/>
            <a:endParaRPr/>
          </a:p>
        </p:txBody>
      </p:sp>
      <p:pic>
        <p:nvPicPr>
          <p:cNvPr id="3" name="Picture 2">
            <a:extLst>
              <a:ext uri="{FF2B5EF4-FFF2-40B4-BE49-F238E27FC236}">
                <a16:creationId xmlns:a16="http://schemas.microsoft.com/office/drawing/2014/main" id="{A45A45C9-A121-9CF1-9440-F07CF9BDE8E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5994" y="12700"/>
            <a:ext cx="1638300" cy="6832600"/>
          </a:xfrm>
          <a:prstGeom prst="rect">
            <a:avLst/>
          </a:prstGeom>
        </p:spPr>
      </p:pic>
    </p:spTree>
  </p:cSld>
  <p:clrMapOvr>
    <a:masterClrMapping/>
  </p:clrMapOvr>
  <p:transition spd="med"/>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A2FF"/>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488974" rtl="0" fontAlgn="auto" latinLnBrk="1" hangingPunct="0">
          <a:lnSpc>
            <a:spcPct val="100000"/>
          </a:lnSpc>
          <a:spcBef>
            <a:spcPts val="0"/>
          </a:spcBef>
          <a:spcAft>
            <a:spcPts val="0"/>
          </a:spcAft>
          <a:buClrTx/>
          <a:buSzTx/>
          <a:buFontTx/>
          <a:buNone/>
          <a:tabLst/>
          <a:defRPr kumimoji="0" sz="35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A2F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88974" rtl="0" fontAlgn="auto" latinLnBrk="1" hangingPunct="0">
          <a:lnSpc>
            <a:spcPct val="100000"/>
          </a:lnSpc>
          <a:spcBef>
            <a:spcPts val="0"/>
          </a:spcBef>
          <a:spcAft>
            <a:spcPts val="0"/>
          </a:spcAft>
          <a:buClrTx/>
          <a:buSzTx/>
          <a:buFontTx/>
          <a:buNone/>
          <a:tabLst/>
          <a:defRPr kumimoji="0" sz="35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rgbClr val="00A2FF"/>
          </a:solidFill>
          <a:prstDash val="solid"/>
          <a:bevel/>
        </a:ln>
        <a:effectLst/>
      </a:spPr>
      <a:bodyPr rot="0" spcFirstLastPara="1" vertOverflow="overflow" horzOverflow="overflow" vert="horz" wrap="square" lIns="50800" tIns="50800" rIns="50800" bIns="50800" numCol="1" spcCol="38100" rtlCol="0" anchor="ctr">
        <a:spAutoFit/>
      </a:bodyPr>
      <a:lstStyle>
        <a:defPPr marL="0" marR="0" indent="0" algn="ctr" defTabSz="488974" rtl="0" fontAlgn="auto" latinLnBrk="1" hangingPunct="0">
          <a:lnSpc>
            <a:spcPct val="100000"/>
          </a:lnSpc>
          <a:spcBef>
            <a:spcPts val="0"/>
          </a:spcBef>
          <a:spcAft>
            <a:spcPts val="0"/>
          </a:spcAft>
          <a:buClrTx/>
          <a:buSzTx/>
          <a:buFontTx/>
          <a:buNone/>
          <a:tabLst/>
          <a:defRPr kumimoji="0" sz="35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A2FF"/>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50800" tIns="50800" rIns="50800" bIns="50800" numCol="1" spcCol="38100" rtlCol="0" anchor="ctr">
        <a:spAutoFit/>
      </a:bodyPr>
      <a:lstStyle>
        <a:defPPr marL="0" marR="0" indent="0" algn="ctr" defTabSz="488974" rtl="0" fontAlgn="auto" latinLnBrk="1" hangingPunct="0">
          <a:lnSpc>
            <a:spcPct val="100000"/>
          </a:lnSpc>
          <a:spcBef>
            <a:spcPts val="0"/>
          </a:spcBef>
          <a:spcAft>
            <a:spcPts val="0"/>
          </a:spcAft>
          <a:buClrTx/>
          <a:buSzTx/>
          <a:buFontTx/>
          <a:buNone/>
          <a:tabLst/>
          <a:defRPr kumimoji="0" sz="3500" b="0" i="0" u="none" strike="noStrike" cap="none" spc="0" normalizeH="0" baseline="0">
            <a:ln>
              <a:noFill/>
            </a:ln>
            <a:solidFill>
              <a:srgbClr val="000000"/>
            </a:solidFill>
            <a:effectLst/>
            <a:uFillTx/>
            <a:latin typeface="Gill Sans"/>
            <a:ea typeface="Gill Sans"/>
            <a:cs typeface="Gill Sans"/>
            <a:sym typeface="Gill Sans"/>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374</TotalTime>
  <Words>4823</Words>
  <Application>Microsoft Office PowerPoint</Application>
  <PresentationFormat>Widescreen</PresentationFormat>
  <Paragraphs>320</Paragraphs>
  <Slides>22</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Arial Narrow</vt:lpstr>
      <vt:lpstr>Arial Narrow Bold</vt:lpstr>
      <vt:lpstr>Avenir Roman</vt:lpstr>
      <vt:lpstr>Bradley Hand</vt:lpstr>
      <vt:lpstr>Courier New</vt:lpstr>
      <vt:lpstr>Gill Sans</vt:lpstr>
      <vt:lpstr>Lucida Grande</vt:lpstr>
      <vt:lpstr>Wingdings</vt:lpstr>
      <vt:lpstr>Default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Travis</dc:creator>
  <cp:lastModifiedBy>Travis Koplow</cp:lastModifiedBy>
  <cp:revision>18</cp:revision>
  <dcterms:modified xsi:type="dcterms:W3CDTF">2022-08-26T18:54:08Z</dcterms:modified>
</cp:coreProperties>
</file>