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77" r:id="rId3"/>
    <p:sldId id="298" r:id="rId4"/>
    <p:sldId id="278" r:id="rId5"/>
    <p:sldId id="301" r:id="rId6"/>
    <p:sldId id="279" r:id="rId7"/>
    <p:sldId id="280" r:id="rId8"/>
    <p:sldId id="281" r:id="rId9"/>
    <p:sldId id="261" r:id="rId10"/>
    <p:sldId id="282" r:id="rId11"/>
    <p:sldId id="284" r:id="rId12"/>
    <p:sldId id="299" r:id="rId13"/>
    <p:sldId id="285" r:id="rId14"/>
    <p:sldId id="286" r:id="rId15"/>
    <p:sldId id="288" r:id="rId16"/>
    <p:sldId id="289" r:id="rId17"/>
    <p:sldId id="290" r:id="rId18"/>
    <p:sldId id="291" r:id="rId19"/>
    <p:sldId id="292" r:id="rId20"/>
    <p:sldId id="297" r:id="rId21"/>
    <p:sldId id="295" r:id="rId22"/>
    <p:sldId id="296" r:id="rId23"/>
  </p:sldIdLst>
  <p:sldSz cx="12192000" cy="6858000"/>
  <p:notesSz cx="6858000" cy="9144000"/>
  <p:defaultTextStyle>
    <a:lvl1pPr algn="ctr" defTabSz="488974">
      <a:defRPr sz="3500">
        <a:latin typeface="Gill Sans"/>
        <a:ea typeface="Gill Sans"/>
        <a:cs typeface="Gill Sans"/>
        <a:sym typeface="Gill Sans"/>
      </a:defRPr>
    </a:lvl1pPr>
    <a:lvl2pPr algn="ctr" defTabSz="488974">
      <a:defRPr sz="3500">
        <a:latin typeface="Gill Sans"/>
        <a:ea typeface="Gill Sans"/>
        <a:cs typeface="Gill Sans"/>
        <a:sym typeface="Gill Sans"/>
      </a:defRPr>
    </a:lvl2pPr>
    <a:lvl3pPr algn="ctr" defTabSz="488974">
      <a:defRPr sz="3500">
        <a:latin typeface="Gill Sans"/>
        <a:ea typeface="Gill Sans"/>
        <a:cs typeface="Gill Sans"/>
        <a:sym typeface="Gill Sans"/>
      </a:defRPr>
    </a:lvl3pPr>
    <a:lvl4pPr algn="ctr" defTabSz="488974">
      <a:defRPr sz="3500">
        <a:latin typeface="Gill Sans"/>
        <a:ea typeface="Gill Sans"/>
        <a:cs typeface="Gill Sans"/>
        <a:sym typeface="Gill Sans"/>
      </a:defRPr>
    </a:lvl4pPr>
    <a:lvl5pPr algn="ctr" defTabSz="488974">
      <a:defRPr sz="3500">
        <a:latin typeface="Gill Sans"/>
        <a:ea typeface="Gill Sans"/>
        <a:cs typeface="Gill Sans"/>
        <a:sym typeface="Gill Sans"/>
      </a:defRPr>
    </a:lvl5pPr>
    <a:lvl6pPr algn="ctr" defTabSz="488974">
      <a:defRPr sz="3500">
        <a:latin typeface="Gill Sans"/>
        <a:ea typeface="Gill Sans"/>
        <a:cs typeface="Gill Sans"/>
        <a:sym typeface="Gill Sans"/>
      </a:defRPr>
    </a:lvl6pPr>
    <a:lvl7pPr algn="ctr" defTabSz="488974">
      <a:defRPr sz="3500">
        <a:latin typeface="Gill Sans"/>
        <a:ea typeface="Gill Sans"/>
        <a:cs typeface="Gill Sans"/>
        <a:sym typeface="Gill Sans"/>
      </a:defRPr>
    </a:lvl7pPr>
    <a:lvl8pPr algn="ctr" defTabSz="488974">
      <a:defRPr sz="3500">
        <a:latin typeface="Gill Sans"/>
        <a:ea typeface="Gill Sans"/>
        <a:cs typeface="Gill Sans"/>
        <a:sym typeface="Gill Sans"/>
      </a:defRPr>
    </a:lvl8pPr>
    <a:lvl9pPr algn="ctr" defTabSz="488974">
      <a:defRPr sz="3500">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948"/>
    <a:srgbClr val="FAE232"/>
    <a:srgbClr val="00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FFF"/>
          </a:solidFill>
        </a:fill>
      </a:tcStyle>
    </a:wholeTbl>
    <a:band2H>
      <a:tcTxStyle/>
      <a:tcStyle>
        <a:tcBdr/>
        <a:fill>
          <a:solidFill>
            <a:srgbClr val="E6F0FF"/>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2FF"/>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2FF"/>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2FF"/>
          </a:solidFill>
        </a:fill>
      </a:tcStyle>
    </a:firstRow>
  </a:tblStyle>
  <a:tblStyle styleId="{C7B018BB-80A7-4F77-B60F-C8B233D01FF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F0CC"/>
          </a:solidFill>
        </a:fill>
      </a:tcStyle>
    </a:wholeTbl>
    <a:band2H>
      <a:tcTxStyle/>
      <a:tcStyle>
        <a:tcBdr/>
        <a:fill>
          <a:solidFill>
            <a:srgbClr val="EAF8E7"/>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1D836"/>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1D836"/>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1D836"/>
          </a:solidFill>
        </a:fill>
      </a:tcStyle>
    </a:firstRow>
  </a:tblStyle>
  <a:tblStyle styleId="{EEE7283C-3CF3-47DC-8721-378D4A62B22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9D1E1"/>
          </a:solidFill>
        </a:fill>
      </a:tcStyle>
    </a:wholeTbl>
    <a:band2H>
      <a:tcTxStyle/>
      <a:tcStyle>
        <a:tcBdr/>
        <a:fill>
          <a:solidFill>
            <a:srgbClr val="FCE9F0"/>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5FA7"/>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5FA7"/>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5FA7"/>
          </a:solidFill>
        </a:fill>
      </a:tcStyle>
    </a:firstRow>
  </a:tblStyle>
  <a:tblStyle styleId="{CF821DB8-F4EB-4A41-A1BA-3FCAFE7338EE}" styleName="">
    <a:tblBg/>
    <a:wholeTbl>
      <a:tcTxStyle b="on" i="on">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A2FF"/>
          </a:solidFill>
        </a:fill>
      </a:tcStyle>
    </a:firstCol>
    <a:lastRow>
      <a:tcTxStyle b="on" i="on">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A2FF"/>
          </a:solidFill>
        </a:fill>
      </a:tcStyle>
    </a:firstRow>
  </a:tblStyle>
  <a:tblStyle styleId="{33BA23B1-9221-436E-865A-0063620EA4FD}"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6"/>
    <p:restoredTop sz="63882" autoAdjust="0"/>
  </p:normalViewPr>
  <p:slideViewPr>
    <p:cSldViewPr snapToGrid="0" snapToObjects="1">
      <p:cViewPr varScale="1">
        <p:scale>
          <a:sx n="88" d="100"/>
          <a:sy n="88" d="100"/>
        </p:scale>
        <p:origin x="18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wb@na.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p>
            <a:pPr lvl="0" defTabSz="488974">
              <a:lnSpc>
                <a:spcPct val="100000"/>
              </a:lnSpc>
              <a:defRPr sz="1800"/>
            </a:pPr>
            <a:r>
              <a:rPr dirty="0">
                <a:latin typeface="Lucida Grande"/>
                <a:ea typeface="Lucida Grande"/>
                <a:cs typeface="Lucida Grande"/>
                <a:sym typeface="Lucida Grande"/>
              </a:rPr>
              <a:t>Futuro de la Conferencia de Servicio Mundial</a:t>
            </a:r>
          </a:p>
          <a:p>
            <a:pPr lvl="0" defTabSz="488974">
              <a:lnSpc>
                <a:spcPct val="100000"/>
              </a:lnSpc>
              <a:defRPr sz="1800"/>
            </a:pPr>
            <a:r>
              <a:rPr sz="2000" dirty="0">
                <a:latin typeface="Lucida Grande"/>
                <a:ea typeface="Lucida Grande"/>
                <a:cs typeface="Lucida Grande"/>
                <a:sym typeface="Lucida Grande"/>
              </a:rPr>
              <a:t>La Junta Mundial está recomendando las primeras piezas del camino hacia una </a:t>
            </a:r>
            <a:r>
              <a:rPr lang="es" sz="2000" dirty="0">
                <a:latin typeface="Lucida Grande"/>
                <a:ea typeface="Lucida Grande"/>
                <a:cs typeface="Lucida Grande"/>
                <a:sym typeface="Lucida Grande"/>
              </a:rPr>
              <a:t>conferencia </a:t>
            </a:r>
            <a:r>
              <a:rPr sz="2000" dirty="0">
                <a:latin typeface="Lucida Grande"/>
                <a:ea typeface="Lucida Grande"/>
                <a:cs typeface="Lucida Grande"/>
                <a:sym typeface="Lucida Grande"/>
              </a:rPr>
              <a:t>que sea más eficaz y sostenible.</a:t>
            </a:r>
            <a:endParaRPr dirty="0">
              <a:latin typeface="Lucida Grande"/>
              <a:ea typeface="Lucida Grande"/>
              <a:cs typeface="Lucida Grande"/>
              <a:sym typeface="Lucida Grand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b="1" dirty="0">
                <a:latin typeface="Lucida Grande"/>
                <a:ea typeface="Lucida Grande"/>
                <a:cs typeface="Lucida Grande"/>
                <a:sym typeface="Lucida Grande"/>
              </a:rPr>
              <a:t>Una pregunta que se le ha hecho mucho a la junta es...</a:t>
            </a: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¿No necesitamos saber más sobre cómo será un ciclo de tres años para tomar una decisión?</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junta, los participantes de la conferencia y, hasta cierto punto, la Fraternidad han hablado durante muchos años antes de la pandemia sobre cómo mejorar la eficacia de la CSM y utilizar nuestros recursos limitados de manera más estratégica. Si nuestra experiencia histórica sirve de medida, la discusión por sí sola no dejaría a la conferencia en un lugar sustancialmente diferente en 2025. En NA, a menudo aprendemos haciendo. En recuperación, estamos acostumbrados a dar un paso a la vez.</a:t>
            </a: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CSM se encuentra actualmente en medio de un ciclo de tres años debido a las circunstancias económicas y de salud mundial. Adaptarse a las condiciones de la pandemia muchas veces ha sido muy difícil, pero también ha aumentado nuestra capacidad de imaginar un futuro diferente.</a:t>
            </a: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El informe El futuro de la CSM de junio de 2022 que se encuentra en www.na.org/conference responde muchas de las preguntas que se le han hecho a la junta hasta ahora.</a:t>
            </a:r>
          </a:p>
        </p:txBody>
      </p:sp>
    </p:spTree>
    <p:extLst>
      <p:ext uri="{BB962C8B-B14F-4D97-AF65-F5344CB8AC3E}">
        <p14:creationId xmlns:p14="http://schemas.microsoft.com/office/powerpoint/2010/main" val="205317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b="1" dirty="0">
                <a:latin typeface="Lucida Grande"/>
                <a:ea typeface="Lucida Grande"/>
                <a:cs typeface="Lucida Grande"/>
                <a:sym typeface="Lucida Grande"/>
              </a:rPr>
              <a:t>Nunca imaginamos poder hacer lo que hemos hecho en los últimos 3 años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Aprendimos que podemos reunirnos en línea como una conferencia y podemos tomar decisiones virtualmente.</a:t>
            </a:r>
          </a:p>
          <a:p>
            <a:pPr lvl="0">
              <a:defRPr sz="1800"/>
            </a:pPr>
            <a:r>
              <a:rPr lang="es" sz="2400" dirty="0">
                <a:latin typeface="Lucida Grande"/>
                <a:ea typeface="Lucida Grande"/>
                <a:cs typeface="Lucida Grande"/>
                <a:sym typeface="Lucida Grande"/>
              </a:rPr>
              <a:t>Utilice encuestas y encuestas electrónicas para que la conferencia pueda ocuparse de los asuntos antes y después de la reunión.</a:t>
            </a:r>
          </a:p>
          <a:p>
            <a:pPr lvl="0">
              <a:defRPr sz="1800"/>
            </a:pPr>
            <a:r>
              <a:rPr lang="es" sz="2400" dirty="0">
                <a:latin typeface="Lucida Grande"/>
                <a:ea typeface="Lucida Grande"/>
                <a:cs typeface="Lucida Grande"/>
                <a:sym typeface="Lucida Grande"/>
              </a:rPr>
              <a:t>La comunicación entre los participantes de la conferencia, incluida la junta, es más sólida que nunca en nuestra historia y así continuará. Tenemos reuniones web de participantes de la conferencia cada dos meses. La junta envía actualizaciones por correo electrónico a los CP con más frecuencia que nunca, y los participantes tienen acceso a actualizaciones financieras detalladas cada dos meses.</a:t>
            </a: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Realizar seminarios web abiertos trimestrales sobre temas importantes para la beca</a:t>
            </a: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Publique más material traducido que nunca y póngase al día con la publicación de IP y folletos ya publicados en 56 idiomas.</a:t>
            </a:r>
          </a:p>
          <a:p>
            <a:pPr lvl="0">
              <a:defRPr sz="1800"/>
            </a:pPr>
            <a:r>
              <a:rPr lang="es" sz="2400" dirty="0">
                <a:latin typeface="Lucida Grande"/>
                <a:ea typeface="Lucida Grande"/>
                <a:cs typeface="Lucida Grande"/>
                <a:sym typeface="Lucida Grande"/>
              </a:rPr>
              <a:t>Terminar un proyecto de libro, realizando tareas de grupo de trabajo virtualmente que normalmente hacemos en persona</a:t>
            </a:r>
          </a:p>
          <a:p>
            <a:pPr lvl="0">
              <a:defRPr sz="1800"/>
            </a:pPr>
            <a:r>
              <a:rPr lang="es" sz="2400" dirty="0">
                <a:latin typeface="Lucida Grande"/>
                <a:ea typeface="Lucida Grande"/>
                <a:cs typeface="Lucida Grande"/>
                <a:sym typeface="Lucida Grande"/>
              </a:rPr>
              <a:t>Lanzar dos cuentas de Instagram</a:t>
            </a:r>
          </a:p>
          <a:p>
            <a:pPr lvl="0">
              <a:defRPr sz="1800"/>
            </a:pPr>
            <a:r>
              <a:rPr lang="es" sz="2400" dirty="0">
                <a:latin typeface="Lucida Grande"/>
                <a:ea typeface="Lucida Grande"/>
                <a:cs typeface="Lucida Grande"/>
                <a:sym typeface="Lucida Grande"/>
              </a:rPr>
              <a:t>Actualizar nuestra base de datos</a:t>
            </a:r>
          </a:p>
          <a:p>
            <a:pPr lvl="0">
              <a:defRPr sz="1800"/>
            </a:pPr>
            <a:r>
              <a:rPr lang="es" sz="2400" dirty="0">
                <a:latin typeface="Lucida Grande"/>
                <a:ea typeface="Lucida Grande"/>
                <a:cs typeface="Lucida Grande"/>
                <a:sym typeface="Lucida Grande"/>
              </a:rPr>
              <a:t>Genere consenso sobre ideas sobre reuniones virtuales y material para apoyarlas a través de encuestas abiertas, reuniones web y debates con los participantes de la conferencia.</a:t>
            </a:r>
          </a:p>
          <a:p>
            <a:pPr lvl="0">
              <a:defRPr sz="1800"/>
            </a:pPr>
            <a:r>
              <a:rPr lang="es" sz="2400" dirty="0">
                <a:latin typeface="Lucida Grande"/>
                <a:ea typeface="Lucida Grande"/>
                <a:cs typeface="Lucida Grande"/>
                <a:sym typeface="Lucida Grande"/>
              </a:rPr>
              <a:t>Forjar acuerdos para cargar literatura de NA en tabletas de reclusos en varios lugares y están trabajando en más</a:t>
            </a:r>
          </a:p>
          <a:p>
            <a:pPr lvl="0">
              <a:defRPr sz="1800"/>
            </a:pPr>
            <a:r>
              <a:rPr lang="es" sz="2400" dirty="0">
                <a:latin typeface="Lucida Grande"/>
                <a:ea typeface="Lucida Grande"/>
                <a:cs typeface="Lucida Grande"/>
                <a:sym typeface="Lucida Grande"/>
              </a:rPr>
              <a:t>Llevar a cabo una revisión de la confraternidad de seis meses para el primer cambio en el Fideicomiso de propiedad intelectual de la confraternidad, que consistía en agregar delegados zonales.</a:t>
            </a:r>
          </a:p>
          <a:p>
            <a:pPr lvl="0">
              <a:defRPr sz="1800"/>
            </a:pPr>
            <a:r>
              <a:rPr lang="es" sz="2400" dirty="0">
                <a:latin typeface="Lucida Grande"/>
                <a:ea typeface="Lucida Grande"/>
                <a:cs typeface="Lucida Grande"/>
                <a:sym typeface="Lucida Grande"/>
              </a:rPr>
              <a:t>Publicar versiones de audio del Texto Básico para transmisión gratuita en siete idiomas</a:t>
            </a: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Debido al tiempo prolongado entre las CSM en persona, hemos podido concentrar más atención en el trabajo que lleva directamente el mensaje al adicto que aún sufre. Y eso es con niveles de personal muy reducidos.</a:t>
            </a:r>
          </a:p>
          <a:p>
            <a:pPr lvl="0">
              <a:defRPr sz="1800"/>
            </a:pPr>
            <a:endParaRPr lang="en-US" sz="2400" dirty="0">
              <a:latin typeface="Lucida Grande"/>
              <a:ea typeface="Lucida Grande"/>
              <a:cs typeface="Lucida Grande"/>
              <a:sym typeface="Lucida Grande"/>
            </a:endParaRPr>
          </a:p>
          <a:p>
            <a:pPr lvl="0">
              <a:defRPr sz="1800"/>
            </a:pPr>
            <a:endParaRPr lang="en-US" sz="2400" dirty="0">
              <a:latin typeface="Lucida Grande"/>
              <a:ea typeface="Lucida Grande"/>
              <a:cs typeface="Lucida Grande"/>
              <a:sym typeface="Lucida Grande"/>
            </a:endParaRPr>
          </a:p>
        </p:txBody>
      </p:sp>
    </p:spTree>
    <p:extLst>
      <p:ext uri="{BB962C8B-B14F-4D97-AF65-F5344CB8AC3E}">
        <p14:creationId xmlns:p14="http://schemas.microsoft.com/office/powerpoint/2010/main" val="234657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b="1" dirty="0">
                <a:latin typeface="Lucida Grande"/>
                <a:ea typeface="Lucida Grande"/>
                <a:cs typeface="Lucida Grande"/>
                <a:sym typeface="Lucida Grande"/>
              </a:rPr>
              <a:t>Los Servicios Mundiales de NA financian los viajes de los delegados, pero en las últimas cuatro conferencias en persona ese gasto ha disminuido a medida que más regiones han comenzado a financiar a sus delegados.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De 2008 a 2018, la conferencia asentó a 22 regiones y zonas. </a:t>
            </a:r>
            <a:br>
              <a:rPr lang="en-US" sz="2400" dirty="0">
                <a:latin typeface="Lucida Grande"/>
                <a:ea typeface="Lucida Grande"/>
                <a:cs typeface="Lucida Grande"/>
                <a:sym typeface="Lucida Grande"/>
              </a:rPr>
            </a:br>
            <a:r>
              <a:rPr lang="es" sz="2400" dirty="0">
                <a:latin typeface="Lucida Grande"/>
                <a:ea typeface="Lucida Grande"/>
                <a:cs typeface="Lucida Grande"/>
                <a:sym typeface="Lucida Grande"/>
              </a:rPr>
              <a:t>Eso debería traducirse en un aumento del 20% en la financiación de viajes durante ese tiempo, lo que claramente no fue así.</a:t>
            </a:r>
          </a:p>
          <a:p>
            <a:pPr lvl="0">
              <a:defRPr sz="1800"/>
            </a:pPr>
            <a:endParaRPr lang="en-US" sz="2400" dirty="0">
              <a:latin typeface="Lucida Grande"/>
              <a:ea typeface="Lucida Grande"/>
              <a:cs typeface="Lucida Grande"/>
              <a:sym typeface="Lucida Grande"/>
            </a:endParaRPr>
          </a:p>
          <a:p>
            <a:pPr lvl="0">
              <a:defRPr sz="1800"/>
            </a:pPr>
            <a:r>
              <a:rPr lang="es" sz="2400" b="1" dirty="0">
                <a:latin typeface="Lucida Grande"/>
                <a:ea typeface="Lucida Grande"/>
                <a:cs typeface="Lucida Grande"/>
                <a:sym typeface="Lucida Grande"/>
              </a:rPr>
              <a:t>Reunir a cientos de personas en una sala de conferencias durante una semana es costoso. </a:t>
            </a:r>
            <a:br>
              <a:rPr lang="en-US" sz="2400" b="1" dirty="0">
                <a:latin typeface="Lucida Grande"/>
                <a:ea typeface="Lucida Grande"/>
                <a:cs typeface="Lucida Grande"/>
                <a:sym typeface="Lucida Grande"/>
              </a:rPr>
            </a:br>
            <a:r>
              <a:rPr lang="es" sz="2400" dirty="0">
                <a:latin typeface="Lucida Grande"/>
                <a:ea typeface="Lucida Grande"/>
                <a:cs typeface="Lucida Grande"/>
                <a:sym typeface="Lucida Grande"/>
              </a:rPr>
              <a:t>El costo de la sala de conferencias, el sistema de sonido, la electrónica, el montaje y desmontaje de la sala, no hay manera de evitar un gran gasto en un grupo de nuestro tamaño.</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En los últimos diez años, a medida que la conferencia creció, los gastos tales como las gradas y las necesidades audiovisuales aumentaron, pero no así los gastos de viaje de los delegados a los SMNA.</a:t>
            </a:r>
          </a:p>
          <a:p>
            <a:endParaRPr lang="en-US" dirty="0"/>
          </a:p>
        </p:txBody>
      </p:sp>
    </p:spTree>
    <p:extLst>
      <p:ext uri="{BB962C8B-B14F-4D97-AF65-F5344CB8AC3E}">
        <p14:creationId xmlns:p14="http://schemas.microsoft.com/office/powerpoint/2010/main" val="231702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Los datos cuentan los fundamentos de la historia: que hablar sobre el costo de la CSM y la posibilidad de que las regiones financien a sus delegados ha marcado la diferencia.</a:t>
            </a:r>
          </a:p>
          <a:p>
            <a:pPr lvl="0">
              <a:defRPr sz="1800"/>
            </a:pPr>
            <a:endParaRPr lang="en-US" sz="2400" dirty="0">
              <a:latin typeface="Lucida Grande"/>
              <a:ea typeface="Lucida Grande"/>
              <a:cs typeface="Lucida Grande"/>
              <a:sym typeface="Lucida Grande"/>
            </a:endParaRPr>
          </a:p>
          <a:p>
            <a:pPr lvl="0">
              <a:defRPr sz="1800"/>
            </a:pPr>
            <a:r>
              <a:rPr lang="es" sz="2400" b="1" dirty="0">
                <a:latin typeface="Lucida Grande"/>
                <a:ea typeface="Lucida Grande"/>
                <a:cs typeface="Lucida Grande"/>
                <a:sym typeface="Lucida Grande"/>
              </a:rPr>
              <a:t>Los viajes de los delegados se componen de los gastos de hotel, comida y viaje.</a:t>
            </a:r>
          </a:p>
          <a:p>
            <a:pPr marL="160421" lvl="0" indent="-160421">
              <a:buSzPct val="100000"/>
              <a:buChar char="•"/>
              <a:defRPr sz="1800"/>
            </a:pPr>
            <a:r>
              <a:rPr lang="es" sz="2400" dirty="0">
                <a:latin typeface="Lucida Grande"/>
                <a:ea typeface="Lucida Grande"/>
                <a:cs typeface="Lucida Grande"/>
                <a:sym typeface="Lucida Grande"/>
              </a:rPr>
              <a:t>Cada una de estas tres categorías representa aproximadamente un tercio de los gastos totales, con variaciones menores de una conferencia a otra.</a:t>
            </a:r>
          </a:p>
          <a:p>
            <a:pPr lvl="0">
              <a:defRPr sz="1800"/>
            </a:pPr>
            <a:endParaRPr lang="en-US" sz="2400" dirty="0">
              <a:latin typeface="Lucida Grande"/>
              <a:ea typeface="Lucida Grande"/>
              <a:cs typeface="Lucida Grande"/>
              <a:sym typeface="Lucida Grande"/>
            </a:endParaRPr>
          </a:p>
          <a:p>
            <a:pPr lvl="0">
              <a:defRPr sz="1800"/>
            </a:pPr>
            <a:r>
              <a:rPr lang="es" sz="2400" b="1" dirty="0">
                <a:latin typeface="Lucida Grande"/>
                <a:ea typeface="Lucida Grande"/>
                <a:cs typeface="Lucida Grande"/>
                <a:sym typeface="Lucida Grande"/>
              </a:rPr>
              <a:t>Las regiones han adoptado una variedad de formas diferentes de contribuir a la financiación</a:t>
            </a:r>
          </a:p>
          <a:p>
            <a:pPr marL="160421" lvl="0" indent="-160421">
              <a:buSzPct val="100000"/>
              <a:buChar char="•"/>
              <a:defRPr sz="1800"/>
            </a:pPr>
            <a:r>
              <a:rPr lang="es" sz="2400" dirty="0">
                <a:latin typeface="Lucida Grande"/>
                <a:ea typeface="Lucida Grande"/>
                <a:cs typeface="Lucida Grande"/>
                <a:sym typeface="Lucida Grande"/>
              </a:rPr>
              <a:t>algunos pagan la tarifa aérea</a:t>
            </a:r>
          </a:p>
          <a:p>
            <a:pPr marL="160421" lvl="0" indent="-160421">
              <a:buSzPct val="100000"/>
              <a:buChar char="•"/>
              <a:defRPr sz="1800"/>
            </a:pPr>
            <a:r>
              <a:rPr lang="es" sz="2400" dirty="0">
                <a:latin typeface="Lucida Grande"/>
                <a:ea typeface="Lucida Grande"/>
                <a:cs typeface="Lucida Grande"/>
                <a:sym typeface="Lucida Grande"/>
              </a:rPr>
              <a:t>algunos no toman los gastos de comida</a:t>
            </a:r>
          </a:p>
          <a:p>
            <a:pPr marL="160421" lvl="0" indent="-160421">
              <a:buSzPct val="100000"/>
              <a:buChar char="•"/>
              <a:defRPr sz="1800"/>
            </a:pPr>
            <a:r>
              <a:rPr lang="es" sz="2400" dirty="0">
                <a:latin typeface="Lucida Grande"/>
                <a:ea typeface="Lucida Grande"/>
                <a:cs typeface="Lucida Grande"/>
                <a:sym typeface="Lucida Grande"/>
              </a:rPr>
              <a:t>algunos pagan el hotel</a:t>
            </a:r>
          </a:p>
          <a:p>
            <a:pPr marL="160421" lvl="0" indent="-160421">
              <a:buSzPct val="100000"/>
              <a:buChar char="•"/>
              <a:defRPr sz="1800"/>
            </a:pPr>
            <a:r>
              <a:rPr lang="es" sz="2400" dirty="0">
                <a:latin typeface="Lucida Grande"/>
                <a:ea typeface="Lucida Grande"/>
                <a:cs typeface="Lucida Grande"/>
                <a:sym typeface="Lucida Grande"/>
              </a:rPr>
              <a:t>algunos cubren todos los gastos y todas las combinaciones diferentes.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recomendación de la junta se basa en este cambio de cultura o expectativa. Simplemente podría haber algo incluido en el formulario de reserva que cada participante completa para indicar si el delegado necesita financiación. Si lo hacen, los SMNA lo cubrirán.</a:t>
            </a:r>
          </a:p>
          <a:p>
            <a:endParaRPr lang="en-US" dirty="0"/>
          </a:p>
        </p:txBody>
      </p:sp>
    </p:spTree>
    <p:extLst>
      <p:ext uri="{BB962C8B-B14F-4D97-AF65-F5344CB8AC3E}">
        <p14:creationId xmlns:p14="http://schemas.microsoft.com/office/powerpoint/2010/main" val="2993486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Información de contexto</a:t>
            </a:r>
          </a:p>
          <a:p>
            <a:pPr lvl="0">
              <a:defRPr sz="1800"/>
            </a:pPr>
            <a:r>
              <a:rPr lang="es" sz="2400" dirty="0">
                <a:latin typeface="Lucida Grande"/>
                <a:ea typeface="Lucida Grande"/>
                <a:cs typeface="Lucida Grande"/>
                <a:sym typeface="Lucida Grande"/>
              </a:rPr>
              <a:t>La conversación sobre cómo hacer que la CSM sea más eficaz y sostenible ha estado ocurriendo desde antes de que existiera la junta, desde el Grupo de Resolución en la década de 1990 y antes.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Hasta el año 2000, la CSM era un evento anual y todas las regiones participantes financiaban a sus propios delegados.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A finales de los 90 y principios de los 2000, varias decisiones de la CSM llevaron a la creación de la Junta Mundial, un presupuesto unificado de los Servicios Mundiales, un ciclo de conferencias de dos años y la financiación de los delegados de los Servicios Mundiales.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En ese momento, había menos de 100 participantes sentados en la conferencia. Han pasado más de veinte años desde entonces y, afortunadamente, NA sigue creciendo.</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Pero en términos de la CSM, ese crecimiento genera desafíos.</a:t>
            </a:r>
          </a:p>
          <a:p>
            <a:endParaRPr lang="en-US" dirty="0"/>
          </a:p>
        </p:txBody>
      </p:sp>
    </p:spTree>
    <p:extLst>
      <p:ext uri="{BB962C8B-B14F-4D97-AF65-F5344CB8AC3E}">
        <p14:creationId xmlns:p14="http://schemas.microsoft.com/office/powerpoint/2010/main" val="111741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Algunos de ustedes recordarán las mociones del IAC de 2014 sobre la financiación de los delegados y la asistencia alterna.</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junta ofreció esas mociones en un intento por disminuir el costo de la CSM para los Servicios Mundiales y para reducir el número de miembros sentados en el piso de la CSM.</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Aquí hay un extracto del Informe de la Conferencia 2014:</a:t>
            </a:r>
          </a:p>
          <a:p>
            <a:pPr lvl="0">
              <a:defRPr sz="1800"/>
            </a:pPr>
            <a:endParaRPr lang="en-US" sz="2400" dirty="0">
              <a:latin typeface="Lucida Grande"/>
              <a:ea typeface="Lucida Grande"/>
              <a:cs typeface="Lucida Grande"/>
              <a:sym typeface="Lucida Grande"/>
            </a:endParaRPr>
          </a:p>
          <a:p>
            <a:pPr lvl="0">
              <a:defRPr sz="1800"/>
            </a:pPr>
            <a:r>
              <a:rPr lang="es" sz="2400" i="1" dirty="0">
                <a:latin typeface="Lucida Grande"/>
                <a:ea typeface="Lucida Grande"/>
                <a:cs typeface="Lucida Grande"/>
                <a:sym typeface="Lucida Grande"/>
              </a:rPr>
              <a:t>Como confraternidad, hemos luchado con cómo mejorar nuestro sistema durante décadas. Tenemos un patrón de dedicar recursos significativos a los problemas, llegando a la conclusión de que necesitamos cambiar, desarrollando opciones y luego negándonos cuando llegamos al punto de decisión. Los problemas no desaparecen, simplemente seguimos "pateando la lata" al siguiente grupo y repasando el proceso nuevamente. . . .</a:t>
            </a:r>
          </a:p>
          <a:p>
            <a:pPr lvl="0">
              <a:defRPr sz="1800"/>
            </a:pPr>
            <a:endParaRPr lang="en-US" sz="2400" i="1" dirty="0">
              <a:latin typeface="Lucida Grande"/>
              <a:ea typeface="Lucida Grande"/>
              <a:cs typeface="Lucida Grande"/>
              <a:sym typeface="Lucida Grande"/>
            </a:endParaRPr>
          </a:p>
          <a:p>
            <a:pPr lvl="0">
              <a:defRPr sz="1800"/>
            </a:pPr>
            <a:r>
              <a:rPr lang="es" sz="2400" i="1" dirty="0">
                <a:latin typeface="Lucida Grande"/>
                <a:ea typeface="Lucida Grande"/>
                <a:cs typeface="Lucida Grande"/>
                <a:sym typeface="Lucida Grande"/>
              </a:rPr>
              <a:t>A veces parece imposible avanzar, pero debemos hacerlo y lo haremos. Juntos podemos superar este lugar en el que nos sentimos atrapados.</a:t>
            </a:r>
          </a:p>
          <a:p>
            <a:pPr lvl="0">
              <a:defRPr sz="1800"/>
            </a:pPr>
            <a:endParaRPr lang="en-US" sz="2400" dirty="0">
              <a:latin typeface="Lucida Grande"/>
              <a:ea typeface="Lucida Grande"/>
              <a:cs typeface="Lucida Grande"/>
              <a:sym typeface="Lucida Grande"/>
            </a:endParaRP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Ninguna moción fue aprobada y, desde entonces, la conferencia ha sentado a nueve regiones y seis zonas más, sumando un total de 30 asientos más en el piso de la CSM.</a:t>
            </a:r>
          </a:p>
          <a:p>
            <a:endParaRPr lang="en-US" dirty="0"/>
          </a:p>
        </p:txBody>
      </p:sp>
    </p:spTree>
    <p:extLst>
      <p:ext uri="{BB962C8B-B14F-4D97-AF65-F5344CB8AC3E}">
        <p14:creationId xmlns:p14="http://schemas.microsoft.com/office/powerpoint/2010/main" val="126193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sz="1800"/>
            </a:pPr>
            <a:r>
              <a:rPr lang="es" sz="2400" dirty="0">
                <a:latin typeface="Lucida Grande"/>
                <a:ea typeface="Lucida Grande"/>
                <a:cs typeface="Lucida Grande"/>
                <a:sym typeface="Lucida Grande"/>
              </a:rPr>
              <a:t>En las CSM de 2014 y 2016, los participantes tuvieron una serie de sesiones en salas de trabajo sobre el futuro de la CSM y cómo satisfacer mejor las necesidades de NA en una confraternidad en constante crecimiento. Gran parte de la discusión destacó la posibilidad de que el camino a seguir descanse, en parte, en nuestro uso de las zonas.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Planificación de nuestro futuro fue el nombre del proyecto 2014-2016 creado para “continuar desarrollando las ideas sobre el futuro de la CSM generadas en la CSM 2014”.</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En el ciclo siguiente, 2016-2018, se creó el Proyecto Futuro de la CSM para discutir el trabajo futuro y la discusión sobre los asientos de la CSM, la toma de decisiones basada en el consenso y el uso del tiempo y el enfoque entre conferencias.</a:t>
            </a:r>
          </a:p>
          <a:p>
            <a:pPr lvl="0">
              <a:defRPr sz="1800"/>
            </a:pPr>
            <a:endParaRPr lang="en-US" sz="2400" dirty="0">
              <a:latin typeface="Lucida Grande"/>
              <a:ea typeface="Lucida Grande"/>
              <a:cs typeface="Lucida Grande"/>
              <a:sym typeface="Lucida Grande"/>
            </a:endParaRPr>
          </a:p>
          <a:p>
            <a:pPr lvl="0">
              <a:defRPr sz="1800"/>
            </a:pPr>
            <a:r>
              <a:rPr lang="es-CO" sz="2400" dirty="0">
                <a:latin typeface="Lucida Grande"/>
                <a:ea typeface="Lucida Grande"/>
                <a:cs typeface="Lucida Grande"/>
                <a:sym typeface="Lucida Grande"/>
              </a:rPr>
              <a:t>CSM del Futuro </a:t>
            </a:r>
            <a:r>
              <a:rPr lang="es" sz="2400" dirty="0">
                <a:latin typeface="Lucida Grande"/>
                <a:ea typeface="Lucida Grande"/>
                <a:cs typeface="Lucida Grande"/>
                <a:sym typeface="Lucida Grande"/>
              </a:rPr>
              <a:t>fue el nombre del proyecto 2018-2020. Los tres objetivos principales del proyecto eran discutir qué significa una CSM eficaz y sostenible, recopilar ideas para un proyecto sobre el papel de las zonas y fortalecer la colaboración entre los foros zonales y entre los SMNA y los foros zonales mientras se recopilan y comparten las mejores prácticas de los foros zonales. .</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esperanza era que las conversaciones ayudarían a la Conferencia a llegar a un acuerdo sobre una visión para sí misma que satisficiera nuestras necesidades colectivas como confraternidad, usara su parte justa de los recursos de la confraternidad y permitiera discusiones y toma de decisiones efectivas.</a:t>
            </a:r>
          </a:p>
          <a:p>
            <a:endParaRPr lang="en-US" dirty="0"/>
          </a:p>
        </p:txBody>
      </p:sp>
    </p:spTree>
    <p:extLst>
      <p:ext uri="{BB962C8B-B14F-4D97-AF65-F5344CB8AC3E}">
        <p14:creationId xmlns:p14="http://schemas.microsoft.com/office/powerpoint/2010/main" val="110095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Este gráfico es el resultado de las discusiones que los participantes de la Conferencia tuvieron en la CSM 2014 y 2016 y el trabajo del proyecto CSM del Futuro 2018-2020.</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Antes de una reunión web de participantes de la Conferencia en enero de 2022, se envió una encuesta que contenía un poco de historia y este gráfico que destaca las funciones de la CSM y las cualidades que tendría una CSM eficaz. La encuesta hizo preguntas basadas en cuándo, cómo, quién y qué.</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El documento completo se puede encontrar en </a:t>
            </a:r>
            <a:r>
              <a:rPr lang="es" sz="2400" dirty="0" err="1">
                <a:latin typeface="Lucida Grande"/>
                <a:ea typeface="Lucida Grande"/>
                <a:cs typeface="Lucida Grande"/>
                <a:sym typeface="Lucida Grande"/>
              </a:rPr>
              <a:t>www.na.org/conference </a:t>
            </a:r>
            <a:r>
              <a:rPr lang="es" sz="2400" dirty="0">
                <a:latin typeface="Lucida Grande"/>
                <a:ea typeface="Lucida Grande"/>
                <a:cs typeface="Lucida Grande"/>
                <a:sym typeface="Lucida Grande"/>
              </a:rPr>
              <a:t>y se llama “Fundamentos de esta discusión”.</a:t>
            </a:r>
          </a:p>
          <a:p>
            <a:pPr lvl="0">
              <a:defRPr sz="1800"/>
            </a:pPr>
            <a:endParaRPr lang="en-US" sz="2400" dirty="0">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58342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El informe El futuro </a:t>
            </a:r>
            <a:r>
              <a:rPr lang="es" sz="2400" baseline="0" dirty="0">
                <a:latin typeface="Lucida Grande"/>
                <a:ea typeface="Lucida Grande"/>
                <a:cs typeface="Lucida Grande"/>
                <a:sym typeface="Lucida Grande"/>
              </a:rPr>
              <a:t>de la CSM de abril </a:t>
            </a:r>
            <a:r>
              <a:rPr lang="es" sz="2400" dirty="0">
                <a:latin typeface="Lucida Grande"/>
                <a:ea typeface="Lucida Grande"/>
                <a:cs typeface="Lucida Grande"/>
                <a:sym typeface="Lucida Grande"/>
              </a:rPr>
              <a:t>incluye un breve resumen de lo que se escuchó de los participantes de la Conferencia en la encuesta El futuro de la CSM y los grupos pequeños de la reunión web de enero.</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“Gran parte de lo que hemos escuchado, independientemente de la pregunta que se responda, se trata de cómo usamos nuestro tiempo entre conferencias. Un ciclo de tres años parece permitir más oportunidades para mejorar realmente algunos de los procesos de la CSM”.</a:t>
            </a:r>
          </a:p>
          <a:p>
            <a:endParaRPr lang="en-US" dirty="0"/>
          </a:p>
          <a:p>
            <a:endParaRPr lang="en-US" dirty="0"/>
          </a:p>
        </p:txBody>
      </p:sp>
    </p:spTree>
    <p:extLst>
      <p:ext uri="{BB962C8B-B14F-4D97-AF65-F5344CB8AC3E}">
        <p14:creationId xmlns:p14="http://schemas.microsoft.com/office/powerpoint/2010/main" val="159110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Este se siente como un momento particularmente prometedor para discutir opciones para el futuro de la CSM, porque la pandemia ha forzado una transformación en la conferencia y en todos los Servicios Mundiales.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Actualmente estamos en el último año de un ciclo de conferencias de tres años, y ha habido dos reuniones virtuales de la CSM donde se tomaron decisiones y los delegados eligieron qué abordar en las reuniones.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conferencia aprobó políticas para continuar reuniéndose y tomar decisiones virtualmente, según sea necesario. Las encuestas y </a:t>
            </a:r>
            <a:r>
              <a:rPr lang="es" sz="2400" dirty="0" err="1">
                <a:latin typeface="Lucida Grande"/>
                <a:ea typeface="Lucida Grande"/>
                <a:cs typeface="Lucida Grande"/>
                <a:sym typeface="Lucida Grande"/>
              </a:rPr>
              <a:t>los sondeos electrónicos </a:t>
            </a:r>
            <a:r>
              <a:rPr lang="es" sz="2400" dirty="0">
                <a:latin typeface="Lucida Grande"/>
                <a:ea typeface="Lucida Grande"/>
                <a:cs typeface="Lucida Grande"/>
                <a:sym typeface="Lucida Grande"/>
              </a:rPr>
              <a:t>pueden realizarse con anticipación para que la conferencia pueda ocuparse de algunos asuntos antes y después de la reunión.</a:t>
            </a:r>
          </a:p>
          <a:p>
            <a:endParaRPr lang="en-US" dirty="0"/>
          </a:p>
        </p:txBody>
      </p:sp>
    </p:spTree>
    <p:extLst>
      <p:ext uri="{BB962C8B-B14F-4D97-AF65-F5344CB8AC3E}">
        <p14:creationId xmlns:p14="http://schemas.microsoft.com/office/powerpoint/2010/main" val="234109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s" sz="2400" dirty="0">
                <a:latin typeface="Lucida Grande"/>
                <a:ea typeface="Lucida Grande"/>
                <a:cs typeface="Lucida Grande"/>
                <a:sym typeface="Lucida Grande"/>
              </a:rPr>
              <a:t>Los participantes de la Junta Mundial y la Conferencia han estado discutiendo lo que sigue para la Conferencia de Servicio Mundial en este ciclo. Ha habido seminarios web de participantes de la conferencia dedicados al tema, una encuesta a la que respondieron los delegados y algunas sesiones sobre el tema en la CSM parcial e interina en abril de 2022.</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s" sz="2400" dirty="0">
                <a:latin typeface="Lucida Grande"/>
                <a:ea typeface="Lucida Grande"/>
                <a:cs typeface="Lucida Grande"/>
                <a:sym typeface="Lucida Grande"/>
              </a:rPr>
              <a:t>Estas discusiones en realidad han estado en curso durante las últimas décadas, pero hablaremos de eso más adelante.</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s" sz="2400" dirty="0">
                <a:latin typeface="Lucida Grande"/>
                <a:ea typeface="Lucida Grande"/>
                <a:cs typeface="Lucida Grande"/>
                <a:sym typeface="Lucida Grande"/>
              </a:rPr>
              <a:t>Estas conversaciones </a:t>
            </a:r>
            <a:r>
              <a:rPr lang="es" sz="2400" baseline="0" dirty="0">
                <a:latin typeface="Lucida Grande"/>
                <a:ea typeface="Lucida Grande"/>
                <a:cs typeface="Lucida Grande"/>
                <a:sym typeface="Lucida Grande"/>
              </a:rPr>
              <a:t>han ayudado a dar forma a algunas recomendaciones de </a:t>
            </a:r>
            <a:r>
              <a:rPr lang="es" sz="2400" dirty="0">
                <a:latin typeface="Lucida Grande"/>
                <a:ea typeface="Lucida Grande"/>
                <a:cs typeface="Lucida Grande"/>
                <a:sym typeface="Lucida Grande"/>
              </a:rPr>
              <a:t>la junta.</a:t>
            </a:r>
          </a:p>
        </p:txBody>
      </p:sp>
    </p:spTree>
    <p:extLst>
      <p:ext uri="{BB962C8B-B14F-4D97-AF65-F5344CB8AC3E}">
        <p14:creationId xmlns:p14="http://schemas.microsoft.com/office/powerpoint/2010/main" val="75943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Estos ya se sienten como mejoras.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No tenemos todas las respuestas, pero tenemos la esperanza de que podamos encontrar nuestro camino hacia el futuro juntos. Puede que no estemos ansiosos por aceptar el cambio, pero lo estamos viviendo a pesar de nuestra desgana. La junta recomienda que nos apoyemos en esos cambios.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junta siempre quiere escuchar sus pensamientos y responder sus preguntas: </a:t>
            </a:r>
            <a:r>
              <a:rPr lang="es" sz="2400" u="sng" dirty="0">
                <a:solidFill>
                  <a:srgbClr val="0000FF"/>
                </a:solidFill>
                <a:uFill>
                  <a:solidFill>
                    <a:srgbClr val="0000FF"/>
                  </a:solidFill>
                </a:uFill>
                <a:latin typeface="Lucida Grande"/>
                <a:ea typeface="Lucida Grande"/>
                <a:cs typeface="Lucida Grande"/>
                <a:sym typeface="Lucida Grande"/>
                <a:hlinkClick r:id="rId3"/>
              </a:rPr>
              <a:t>wb@na.org</a:t>
            </a:r>
          </a:p>
          <a:p>
            <a:endParaRPr lang="en-US" dirty="0"/>
          </a:p>
        </p:txBody>
      </p:sp>
    </p:spTree>
    <p:extLst>
      <p:ext uri="{BB962C8B-B14F-4D97-AF65-F5344CB8AC3E}">
        <p14:creationId xmlns:p14="http://schemas.microsoft.com/office/powerpoint/2010/main" val="247060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s" sz="2400" dirty="0">
                <a:latin typeface="Lucida Grande"/>
                <a:ea typeface="Lucida Grande"/>
                <a:cs typeface="Lucida Grande"/>
                <a:sym typeface="Lucida Grande"/>
              </a:rPr>
              <a:t>Las recomendaciones de la Junta son:</a:t>
            </a:r>
          </a:p>
          <a:p>
            <a:pPr marL="457200" lvl="0" indent="-457200" algn="l" defTabSz="410750">
              <a:spcBef>
                <a:spcPts val="600"/>
              </a:spcBef>
              <a:buFont typeface="Wingdings" pitchFamily="2" charset="2"/>
              <a:buChar char="ü"/>
              <a:defRPr sz="1800"/>
            </a:pPr>
            <a:r>
              <a:rPr lang="es" sz="2400" i="1" dirty="0">
                <a:solidFill>
                  <a:srgbClr val="FFFFFF"/>
                </a:solidFill>
                <a:latin typeface="Arial Narrow" panose="020B0604020202020204" pitchFamily="34" charset="0"/>
                <a:ea typeface="Arial Narrow"/>
                <a:cs typeface="Arial Narrow" panose="020B0604020202020204" pitchFamily="34" charset="0"/>
                <a:sym typeface="Arial Narrow"/>
              </a:rPr>
              <a:t>Pruebe un ciclo CSM de tres años</a:t>
            </a:r>
          </a:p>
          <a:p>
            <a:pPr marL="457200" lvl="0" indent="-457200" algn="l" defTabSz="410750">
              <a:spcBef>
                <a:spcPts val="600"/>
              </a:spcBef>
              <a:buFont typeface="Wingdings" pitchFamily="2" charset="2"/>
              <a:buChar char="ü"/>
              <a:defRPr sz="1800"/>
            </a:pPr>
            <a:r>
              <a:rPr lang="es" sz="2400" i="1" dirty="0">
                <a:solidFill>
                  <a:srgbClr val="FFFFFF"/>
                </a:solidFill>
                <a:latin typeface="Arial Narrow" panose="020B0604020202020204" pitchFamily="34" charset="0"/>
                <a:ea typeface="Arial Narrow"/>
                <a:cs typeface="Arial Narrow" panose="020B0604020202020204" pitchFamily="34" charset="0"/>
                <a:sym typeface="Arial Narrow"/>
              </a:rPr>
              <a:t>Celebrar una CSM virtual interina entre reuniones presenciales</a:t>
            </a:r>
          </a:p>
          <a:p>
            <a:pPr marL="457200" lvl="0" indent="-457200" algn="l" defTabSz="410750">
              <a:spcBef>
                <a:spcPts val="600"/>
              </a:spcBef>
              <a:buFont typeface="Wingdings" pitchFamily="2" charset="2"/>
              <a:buChar char="ü"/>
              <a:defRPr sz="1800"/>
            </a:pPr>
            <a:r>
              <a:rPr lang="es" sz="2400" i="1" dirty="0">
                <a:solidFill>
                  <a:srgbClr val="FFFFFF"/>
                </a:solidFill>
                <a:latin typeface="Arial Narrow" panose="020B0604020202020204" pitchFamily="34" charset="0"/>
                <a:ea typeface="Arial Narrow"/>
                <a:cs typeface="Arial Narrow" panose="020B0604020202020204" pitchFamily="34" charset="0"/>
                <a:sym typeface="Arial Narrow"/>
              </a:rPr>
              <a:t>Publicar el </a:t>
            </a:r>
            <a:r>
              <a:rPr lang="es" sz="2400" dirty="0">
                <a:solidFill>
                  <a:srgbClr val="FFFFFF"/>
                </a:solidFill>
                <a:latin typeface="Arial Narrow" panose="020B0604020202020204" pitchFamily="34" charset="0"/>
                <a:ea typeface="Arial Narrow"/>
                <a:cs typeface="Arial Narrow" panose="020B0604020202020204" pitchFamily="34" charset="0"/>
                <a:sym typeface="Arial Narrow"/>
              </a:rPr>
              <a:t>IAC </a:t>
            </a:r>
            <a:r>
              <a:rPr lang="es" sz="2400" i="1" dirty="0">
                <a:solidFill>
                  <a:srgbClr val="FFFFFF"/>
                </a:solidFill>
                <a:latin typeface="Arial Narrow" panose="020B0604020202020204" pitchFamily="34" charset="0"/>
                <a:ea typeface="Arial Narrow"/>
                <a:cs typeface="Arial Narrow" panose="020B0604020202020204" pitchFamily="34" charset="0"/>
                <a:sym typeface="Arial Narrow"/>
              </a:rPr>
              <a:t>seis meses antes de la CSM presencial</a:t>
            </a:r>
          </a:p>
          <a:p>
            <a:pPr marL="457200" lvl="0" indent="-457200" algn="l" defTabSz="410750">
              <a:spcBef>
                <a:spcPts val="600"/>
              </a:spcBef>
              <a:buFont typeface="Wingdings" pitchFamily="2" charset="2"/>
              <a:buChar char="ü"/>
              <a:defRPr sz="1800"/>
            </a:pPr>
            <a:r>
              <a:rPr lang="es" sz="2400" i="1" dirty="0">
                <a:solidFill>
                  <a:srgbClr val="FFFFFF"/>
                </a:solidFill>
                <a:latin typeface="Arial Narrow" panose="020B0604020202020204" pitchFamily="34" charset="0"/>
                <a:ea typeface="Arial Narrow"/>
                <a:cs typeface="Arial Narrow" panose="020B0604020202020204" pitchFamily="34" charset="0"/>
                <a:sym typeface="Arial Narrow"/>
              </a:rPr>
              <a:t>Forme un grupo de trabajo para ayudar a enmarcar ideas</a:t>
            </a:r>
          </a:p>
          <a:p>
            <a:pPr marL="457200" lvl="0" indent="-457200" algn="l" defTabSz="410750">
              <a:spcBef>
                <a:spcPts val="600"/>
              </a:spcBef>
              <a:buFont typeface="Wingdings" pitchFamily="2" charset="2"/>
              <a:buChar char="ü"/>
              <a:defRPr sz="1800"/>
            </a:pPr>
            <a:r>
              <a:rPr lang="es" sz="2400" i="1" dirty="0">
                <a:solidFill>
                  <a:srgbClr val="FFFFFF"/>
                </a:solidFill>
                <a:latin typeface="Arial Narrow" panose="020B0604020202020204" pitchFamily="34" charset="0"/>
                <a:ea typeface="Arial Narrow"/>
                <a:cs typeface="Arial Narrow" panose="020B0604020202020204" pitchFamily="34" charset="0"/>
                <a:sym typeface="Arial Narrow"/>
              </a:rPr>
              <a:t>Hacer que la financiación de los delegados esté disponible a pedido en lugar de automáticamente</a:t>
            </a:r>
            <a:endParaRPr lang="en-US" sz="2400" dirty="0">
              <a:latin typeface="Lucida Grande"/>
              <a:ea typeface="Lucida Grande"/>
              <a:cs typeface="Lucida Grande"/>
              <a:sym typeface="Lucida Grande"/>
            </a:endParaRP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s" sz="2400" dirty="0">
                <a:latin typeface="Lucida Grande"/>
                <a:ea typeface="Lucida Grande"/>
                <a:cs typeface="Lucida Grande"/>
                <a:sym typeface="Lucida Grande"/>
              </a:rPr>
              <a:t>Estas son las primeras piezas del camino hacia una Conferencia de Servicio Mundial más eficaz y sostenible</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s" sz="2400" dirty="0">
                <a:latin typeface="Lucida Grande"/>
                <a:ea typeface="Lucida Grande"/>
                <a:cs typeface="Lucida Grande"/>
                <a:sym typeface="Lucida Grande"/>
              </a:rPr>
              <a:t>Hay varios informes de la junta sobre este tema. Estos informes se pueden encontrar en </a:t>
            </a:r>
            <a:r>
              <a:rPr lang="es" sz="2400" u="sng" dirty="0">
                <a:solidFill>
                  <a:srgbClr val="0000FF"/>
                </a:solidFill>
                <a:uFill>
                  <a:solidFill>
                    <a:srgbClr val="0000FF"/>
                  </a:solidFill>
                </a:uFill>
                <a:latin typeface="Lucida Grande"/>
                <a:ea typeface="Lucida Grande"/>
                <a:cs typeface="Lucida Grande"/>
                <a:sym typeface="Lucida Grande"/>
                <a:hlinkClick r:id="rId3"/>
              </a:rPr>
              <a:t>www.na.org/conference </a:t>
            </a:r>
            <a:r>
              <a:rPr lang="es" sz="2400" dirty="0">
                <a:latin typeface="Lucida Grande"/>
                <a:ea typeface="Lucida Grande"/>
                <a:cs typeface="Lucida Grande"/>
                <a:sym typeface="Lucida Grande"/>
              </a:rPr>
              <a:t>.</a:t>
            </a:r>
          </a:p>
          <a:p>
            <a:endParaRPr lang="en-US" dirty="0"/>
          </a:p>
        </p:txBody>
      </p:sp>
    </p:spTree>
    <p:extLst>
      <p:ext uri="{BB962C8B-B14F-4D97-AF65-F5344CB8AC3E}">
        <p14:creationId xmlns:p14="http://schemas.microsoft.com/office/powerpoint/2010/main" val="317729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Estas dos recomendaciones son solo un punto de partida para el cambio: los primeros pasos para construir juntos una nueva CSM más eficaz.</a:t>
            </a:r>
          </a:p>
          <a:p>
            <a:pPr marL="160421" lvl="0" indent="-160421">
              <a:buSzPct val="100000"/>
              <a:buChar char="•"/>
              <a:defRPr sz="1800"/>
            </a:pPr>
            <a:r>
              <a:rPr lang="es" sz="2400" dirty="0">
                <a:latin typeface="Lucida Grande"/>
                <a:ea typeface="Lucida Grande"/>
                <a:cs typeface="Lucida Grande"/>
                <a:sym typeface="Lucida Grande"/>
              </a:rPr>
              <a:t>A medida que la CSM continúa creciendo, se vuelve más costosa y, en algunos aspectos, menos efectiva.</a:t>
            </a:r>
          </a:p>
          <a:p>
            <a:pPr marL="160421" lvl="0" indent="-160421">
              <a:buSzPct val="100000"/>
              <a:buChar char="•"/>
              <a:defRPr sz="1800"/>
            </a:pPr>
            <a:r>
              <a:rPr lang="es" sz="2400" dirty="0">
                <a:latin typeface="Lucida Grande"/>
                <a:ea typeface="Lucida Grande"/>
                <a:cs typeface="Lucida Grande"/>
                <a:sym typeface="Lucida Grande"/>
              </a:rPr>
              <a:t>La CSM, no solo la reunión sino la temporada que la precede, requiere una gran cantidad de recursos humanos y financieros.</a:t>
            </a:r>
          </a:p>
          <a:p>
            <a:pPr marL="160421" lvl="0" indent="-160421">
              <a:buSzPct val="100000"/>
              <a:buChar char="•"/>
              <a:defRPr sz="1800"/>
            </a:pPr>
            <a:r>
              <a:rPr lang="es" sz="2400" dirty="0">
                <a:latin typeface="Lucida Grande"/>
                <a:ea typeface="Lucida Grande"/>
                <a:cs typeface="Lucida Grande"/>
                <a:sym typeface="Lucida Grande"/>
              </a:rPr>
              <a:t>La junta cree que es nuestra responsabilidad decir nuevamente que los negocios como siempre no son sostenibles.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La CSM presencial de 2023 costará más dinero que en el pasado. Las tarifas aéreas y los costos de hotel son más altos. Será necesario contratar ayuda temporal ya que hay menos personal. Los costos de la tecnología pueden aumentar a medida que más participantes se unan virtualmente.</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Un ciclo de tres años permitirá a los SMNA cambiar algunos de esos recursos.</a:t>
            </a:r>
          </a:p>
          <a:p>
            <a:pPr lvl="0">
              <a:defRPr sz="1800"/>
            </a:pPr>
            <a:endParaRPr lang="en-US" sz="2400" dirty="0">
              <a:latin typeface="Lucida Grande"/>
              <a:ea typeface="Lucida Grande"/>
              <a:cs typeface="Lucida Grande"/>
              <a:sym typeface="Lucida Grande"/>
            </a:endParaRPr>
          </a:p>
          <a:p>
            <a:pPr lvl="0">
              <a:defRPr sz="1800"/>
            </a:pPr>
            <a:r>
              <a:rPr lang="es" sz="2400" dirty="0">
                <a:latin typeface="Lucida Grande"/>
                <a:ea typeface="Lucida Grande"/>
                <a:cs typeface="Lucida Grande"/>
                <a:sym typeface="Lucida Grande"/>
              </a:rPr>
              <a:t>Habrá mociones de la Junta Mundial sobre estas recomendaciones en el Informe de la Agenda de la Conferencia de 2023 y en la Vía de Aprobación de la Conferencia.</a:t>
            </a:r>
          </a:p>
          <a:p>
            <a:endParaRPr lang="en-US" dirty="0"/>
          </a:p>
        </p:txBody>
      </p:sp>
    </p:spTree>
    <p:extLst>
      <p:ext uri="{BB962C8B-B14F-4D97-AF65-F5344CB8AC3E}">
        <p14:creationId xmlns:p14="http://schemas.microsoft.com/office/powerpoint/2010/main" val="31576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 sz="2400" dirty="0">
                <a:latin typeface="Lucida Grande"/>
                <a:ea typeface="Lucida Grande"/>
                <a:cs typeface="Lucida Grande"/>
                <a:sym typeface="Lucida Grande"/>
              </a:rPr>
              <a:t>La CSM es la última pieza del sistema de Servicio Mundial en adaptarse a las circunstancias actuales</a:t>
            </a:r>
            <a:endParaRPr lang="en-US" sz="2400" dirty="0">
              <a:latin typeface="Lucida Grande"/>
              <a:ea typeface="Lucida Grande"/>
              <a:cs typeface="Lucida Grande"/>
              <a:sym typeface="Lucida Grande"/>
            </a:endParaRPr>
          </a:p>
          <a:p>
            <a:r>
              <a:rPr lang="es" sz="2400" dirty="0">
                <a:latin typeface="Lucida Grande"/>
                <a:ea typeface="Lucida Grande"/>
                <a:cs typeface="Lucida Grande"/>
                <a:sym typeface="Lucida Grande"/>
              </a:rPr>
              <a:t>Las condiciones de los últimos dos años han obligado al resto de los Servicios Mundiales a adaptarse.</a:t>
            </a:r>
          </a:p>
          <a:p>
            <a:r>
              <a:rPr lang="es" sz="2400" dirty="0">
                <a:latin typeface="Lucida Grande"/>
                <a:ea typeface="Lucida Grande"/>
                <a:cs typeface="Lucida Grande"/>
                <a:sym typeface="Lucida Grande"/>
              </a:rPr>
              <a:t>Algunos de los cambios:</a:t>
            </a:r>
            <a:endParaRPr lang="en-US" sz="2400" dirty="0">
              <a:latin typeface="Lucida Grande"/>
              <a:ea typeface="Lucida Grande"/>
              <a:cs typeface="Lucida Grande"/>
              <a:sym typeface="Lucida Grande"/>
            </a:endParaRPr>
          </a:p>
          <a:p>
            <a:r>
              <a:rPr lang="es" sz="2400" dirty="0">
                <a:latin typeface="Lucida Grande"/>
                <a:ea typeface="Lucida Grande"/>
                <a:cs typeface="Lucida Grande"/>
                <a:sym typeface="Lucida Grande"/>
              </a:rPr>
              <a:t>Una reducción en el personal de la Oficina de Servicio Mundial. Si bien se ha traído de regreso a algunos miembros del personal con licencia y se han publicado vacantes, los niveles de personal no están ni cerca de los que tenían antes de la pandemia. A principios del año fiscal 2020, había 46 empleados en la oficina de Chatsworth. Al escribir estas líneas, hay 27, con planes de agregar dos más.</a:t>
            </a:r>
            <a:endParaRPr lang="en-US" sz="2400" dirty="0">
              <a:latin typeface="Lucida Grande"/>
              <a:ea typeface="Lucida Grande"/>
              <a:cs typeface="Lucida Grande"/>
              <a:sym typeface="Lucida Grande"/>
            </a:endParaRPr>
          </a:p>
          <a:p>
            <a:r>
              <a:rPr lang="es" sz="2400" dirty="0">
                <a:latin typeface="Lucida Grande"/>
                <a:ea typeface="Lucida Grande"/>
                <a:cs typeface="Lucida Grande"/>
                <a:sym typeface="Lucida Grande"/>
              </a:rPr>
              <a:t>Con la reducción de personal viene la incapacidad de hacer parte del trabajo. The NA Way y Reaching Out son dos bajas. Debido a la reducción de personal y la necesidad de reducir los costos de impresión y envío, todos los informes impresos ahora se publican electrónicamente.</a:t>
            </a:r>
          </a:p>
          <a:p>
            <a:endParaRPr lang="en-US" sz="2400" dirty="0">
              <a:latin typeface="Lucida Grande"/>
              <a:ea typeface="Lucida Grande"/>
              <a:cs typeface="Lucida Grande"/>
              <a:sym typeface="Lucida Grande"/>
            </a:endParaRPr>
          </a:p>
          <a:p>
            <a:r>
              <a:rPr lang="es" sz="2400" dirty="0">
                <a:latin typeface="Lucida Grande"/>
                <a:ea typeface="Lucida Grande"/>
                <a:cs typeface="Lucida Grande"/>
                <a:sym typeface="Lucida Grande"/>
              </a:rPr>
              <a:t>De manera similar, se han reducido los recursos relacionados con la Junta Mundial. Se ha presupuestado la mitad del número de reuniones presenciales de la junta como en años anteriores. La junta se ha estado reuniendo virtualmente durante la pandemia y se reunió en persona por primera vez en más de dos años en julio.</a:t>
            </a:r>
          </a:p>
          <a:p>
            <a:endParaRPr lang="en-US" sz="2400" dirty="0">
              <a:latin typeface="Lucida Grande"/>
              <a:cs typeface="Lucida Grande"/>
              <a:sym typeface="Lucida Grande"/>
            </a:endParaRPr>
          </a:p>
          <a:p>
            <a:r>
              <a:rPr lang="es" sz="2400" dirty="0">
                <a:latin typeface="Lucida Grande"/>
                <a:cs typeface="Lucida Grande"/>
                <a:sym typeface="Lucida Grande"/>
              </a:rPr>
              <a:t>En la CSM de 2020 se aprobó un enfoque flexible para los proyectos y solo se trabajará cuando los recursos estén disponibles.</a:t>
            </a:r>
          </a:p>
          <a:p>
            <a:endParaRPr lang="en-US" sz="2400" dirty="0">
              <a:latin typeface="Lucida Grande"/>
              <a:cs typeface="Lucida Grande"/>
              <a:sym typeface="Lucida Grande"/>
            </a:endParaRPr>
          </a:p>
          <a:p>
            <a:r>
              <a:rPr lang="es" sz="2400" dirty="0">
                <a:latin typeface="Lucida Grande"/>
                <a:cs typeface="Lucida Grande"/>
                <a:sym typeface="Lucida Grande"/>
              </a:rPr>
              <a:t>Un grupo de trabajo de un Principio espiritual al día se reunió virtualmente desde el comienzo de la pandemia.</a:t>
            </a:r>
          </a:p>
          <a:p>
            <a:endParaRPr lang="en-US" dirty="0"/>
          </a:p>
        </p:txBody>
      </p:sp>
    </p:spTree>
    <p:extLst>
      <p:ext uri="{BB962C8B-B14F-4D97-AF65-F5344CB8AC3E}">
        <p14:creationId xmlns:p14="http://schemas.microsoft.com/office/powerpoint/2010/main" val="158183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s" sz="2400" dirty="0">
                <a:latin typeface="Lucida Grande"/>
                <a:ea typeface="Lucida Grande"/>
                <a:cs typeface="Lucida Grande"/>
                <a:sym typeface="Lucida Grande"/>
              </a:rPr>
              <a:t>Primero, la junta recomienda probar un ciclo de conferencia de tres años durante dos ciclos: de 2023 a 2029</a:t>
            </a:r>
          </a:p>
          <a:p>
            <a:pPr lvl="0" defTabSz="488974">
              <a:lnSpc>
                <a:spcPct val="100000"/>
              </a:lnSpc>
              <a:defRPr sz="1800"/>
            </a:pPr>
            <a:r>
              <a:rPr lang="es" sz="2400" b="1" dirty="0">
                <a:latin typeface="Lucida Grande"/>
                <a:ea typeface="Lucida Grande"/>
                <a:cs typeface="Lucida Grande"/>
                <a:sym typeface="Lucida Grande"/>
              </a:rPr>
              <a:t>Adoptar un ciclo de tres años para dos ciclos como experimento</a:t>
            </a:r>
          </a:p>
          <a:p>
            <a:pPr marL="342900" lvl="0" indent="-342900" defTabSz="488974">
              <a:lnSpc>
                <a:spcPct val="100000"/>
              </a:lnSpc>
              <a:buSzPct val="100000"/>
              <a:buFont typeface="Arial"/>
              <a:buChar char="•"/>
              <a:defRPr sz="1800"/>
            </a:pPr>
            <a:r>
              <a:rPr lang="es" sz="2400" dirty="0">
                <a:latin typeface="Lucida Grande"/>
                <a:ea typeface="Lucida Grande"/>
                <a:cs typeface="Lucida Grande"/>
                <a:sym typeface="Lucida Grande"/>
              </a:rPr>
              <a:t>Es probable que la Junta Mundial presente una moción sobre esta recomendación en el Informe de la Agenda de la Conferencia de 2023.</a:t>
            </a:r>
          </a:p>
          <a:p>
            <a:pPr marL="342900" lvl="0" indent="-342900" defTabSz="488974">
              <a:lnSpc>
                <a:spcPct val="100000"/>
              </a:lnSpc>
              <a:buSzPct val="100000"/>
              <a:buFont typeface="Arial"/>
              <a:buChar char="•"/>
              <a:defRPr sz="1800"/>
            </a:pPr>
            <a:r>
              <a:rPr lang="es" sz="2400" dirty="0">
                <a:latin typeface="Lucida Grande"/>
                <a:ea typeface="Lucida Grande"/>
                <a:cs typeface="Lucida Grande"/>
                <a:sym typeface="Lucida Grande"/>
              </a:rPr>
              <a:t>Luego, en la CSM 2029, se deberá tomar una decisión sobre si se adoptará el cambio de manera </a:t>
            </a:r>
            <a:r>
              <a:rPr lang="es" sz="2400" baseline="0" dirty="0">
                <a:latin typeface="Lucida Grande"/>
                <a:ea typeface="Lucida Grande"/>
                <a:cs typeface="Lucida Grande"/>
                <a:sym typeface="Lucida Grande"/>
              </a:rPr>
              <a:t>continua </a:t>
            </a:r>
            <a:r>
              <a:rPr lang="es" sz="2400" dirty="0">
                <a:latin typeface="Lucida Grande"/>
                <a:ea typeface="Lucida Grande"/>
                <a:cs typeface="Lucida Grande"/>
                <a:sym typeface="Lucida Grande"/>
              </a:rPr>
              <a:t>.</a:t>
            </a:r>
          </a:p>
          <a:p>
            <a:pPr lvl="0" defTabSz="488974">
              <a:lnSpc>
                <a:spcPct val="100000"/>
              </a:lnSpc>
              <a:spcBef>
                <a:spcPts val="600"/>
              </a:spcBef>
              <a:defRPr sz="1800"/>
            </a:pPr>
            <a:r>
              <a:rPr lang="es" sz="2400" b="1" dirty="0">
                <a:latin typeface="Lucida Grande"/>
                <a:ea typeface="Lucida Grande"/>
                <a:cs typeface="Lucida Grande"/>
                <a:sym typeface="Lucida Grande"/>
              </a:rPr>
              <a:t>Un ciclo de tres años liberaría recursos humanos y financieros para ayudar a crecer a NA y apoyar los esfuerzos para llevar el mensaje.</a:t>
            </a: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Permitiéndonos asignar algunos de esos recursos al mundo más amplio del desarrollo de la confraternidad de NA. Se liberarían algunos de los recursos que podrían destinarse a los talleres y la toma de decisiones de la CAR. Eso equivale a más tiempo para hacer el trabajo que lleva a llevar el mensaje de manera más efectiva.</a:t>
            </a: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Proporcione más tiempo para la planificación colaborativa y para las discusiones que ayudan a dar forma al trabajo futuro.</a:t>
            </a:r>
          </a:p>
          <a:p>
            <a:pPr lvl="0" defTabSz="488974">
              <a:lnSpc>
                <a:spcPct val="100000"/>
              </a:lnSpc>
              <a:spcBef>
                <a:spcPts val="600"/>
              </a:spcBef>
              <a:defRPr sz="1800"/>
            </a:pPr>
            <a:r>
              <a:rPr lang="es" sz="2400" b="1" dirty="0">
                <a:latin typeface="Lucida Grande"/>
                <a:ea typeface="Lucida Grande"/>
                <a:cs typeface="Lucida Grande"/>
                <a:sym typeface="Lucida Grande"/>
              </a:rPr>
              <a:t>Pase lo que pase, el ciclo de conferencias cambiará después de 2023</a:t>
            </a:r>
            <a:endParaRPr lang="en-US" sz="2400" dirty="0">
              <a:latin typeface="Lucida Grande"/>
              <a:ea typeface="Lucida Grande"/>
              <a:cs typeface="Lucida Grande"/>
              <a:sym typeface="Lucida Grande"/>
            </a:endParaRP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Si no se decide nada en la CSM 2023, la siguiente conferencia sería en 2025, cambiando efectivamente el ciclo para que la CSM se lleve a cabo cada dos años </a:t>
            </a:r>
            <a:r>
              <a:rPr lang="es" sz="2400" u="sng" dirty="0">
                <a:latin typeface="Lucida Grande"/>
                <a:ea typeface="Lucida Grande"/>
                <a:cs typeface="Lucida Grande"/>
                <a:sym typeface="Lucida Grande"/>
              </a:rPr>
              <a:t>impares </a:t>
            </a:r>
            <a:r>
              <a:rPr lang="es" sz="2400" dirty="0">
                <a:latin typeface="Lucida Grande"/>
                <a:ea typeface="Lucida Grande"/>
                <a:cs typeface="Lucida Grande"/>
                <a:sym typeface="Lucida Grande"/>
              </a:rPr>
              <a:t>.</a:t>
            </a: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Ese es un gran cambio en el ciclo en relación con la forma en que la mayoría de los organismos de servicio piensan y eligen a sus delegados.</a:t>
            </a:r>
            <a:endParaRPr lang="en-US" sz="2400" b="1" dirty="0">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3027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spcBef>
                <a:spcPts val="600"/>
              </a:spcBef>
              <a:defRPr sz="1800"/>
            </a:pPr>
            <a:r>
              <a:rPr lang="es" sz="2400" b="1" dirty="0">
                <a:latin typeface="Lucida Grande"/>
                <a:ea typeface="Lucida Grande"/>
                <a:cs typeface="Lucida Grande"/>
                <a:sym typeface="Lucida Grande"/>
              </a:rPr>
              <a:t>Una reunión virtual interina podría tener lugar durante el ciclo.</a:t>
            </a:r>
            <a:endParaRPr lang="en-US" sz="2400" dirty="0">
              <a:latin typeface="Lucida Grande"/>
              <a:ea typeface="Lucida Grande"/>
              <a:cs typeface="Lucida Grande"/>
              <a:sym typeface="Lucida Grande"/>
            </a:endParaRP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La reunión que se llevó a cabo en abril pasado, en el transcurso de 4 días, fue una reunión provisional de toma de decisiones con discusiones sobre el fortalecimiento de las relaciones y el futuro de la CSM.</a:t>
            </a: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Los participantes de la conferencia pueden determinar mediante una encuesta antes de la reunión qué elementos abordar.</a:t>
            </a: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El informe con los elementos provisionales para decisión se publicará 90 días antes de la reunión.</a:t>
            </a:r>
          </a:p>
          <a:p>
            <a:pPr lvl="0" defTabSz="488974">
              <a:lnSpc>
                <a:spcPct val="100000"/>
              </a:lnSpc>
              <a:spcBef>
                <a:spcPts val="600"/>
              </a:spcBef>
              <a:defRPr sz="1800"/>
            </a:pPr>
            <a:r>
              <a:rPr lang="es" sz="2400" b="1" dirty="0">
                <a:latin typeface="Lucida Grande"/>
                <a:ea typeface="Lucida Grande"/>
                <a:cs typeface="Lucida Grande"/>
                <a:sym typeface="Lucida Grande"/>
              </a:rPr>
              <a:t>El Informe de la agenda de la conferencia en inglés para la CSM en persona podría publicarse seis meses antes de la reunión, y las versiones traducidas se publicarían un mes después.</a:t>
            </a:r>
          </a:p>
          <a:p>
            <a:pPr marL="160421" lvl="0" indent="-160421" defTabSz="488974">
              <a:lnSpc>
                <a:spcPct val="100000"/>
              </a:lnSpc>
              <a:spcBef>
                <a:spcPts val="600"/>
              </a:spcBef>
              <a:buSzPct val="100000"/>
              <a:buChar char="•"/>
              <a:defRPr sz="1800"/>
            </a:pPr>
            <a:r>
              <a:rPr lang="es" sz="2400" dirty="0">
                <a:latin typeface="Lucida Grande"/>
                <a:ea typeface="Lucida Grande"/>
                <a:cs typeface="Lucida Grande"/>
                <a:sym typeface="Lucida Grande"/>
              </a:rPr>
              <a:t>Esto sería 30 días antes del requisito de las pautas actuales.</a:t>
            </a:r>
          </a:p>
          <a:p>
            <a:pPr marL="160421" lvl="0" indent="-160421" defTabSz="488974">
              <a:lnSpc>
                <a:spcPct val="100000"/>
              </a:lnSpc>
              <a:spcBef>
                <a:spcPts val="600"/>
              </a:spcBef>
              <a:buSzPct val="100000"/>
              <a:buChar char="•"/>
              <a:defRPr sz="1800"/>
            </a:pPr>
            <a:r>
              <a:rPr lang="es" sz="2400" dirty="0">
                <a:latin typeface="Lucida Grande"/>
                <a:ea typeface="Lucida Grande"/>
                <a:cs typeface="Lucida Grande"/>
                <a:sym typeface="Lucida Grande"/>
              </a:rPr>
              <a:t>Los delegados tendrían más tiempo para los talleres de IAC e informar a los miembros, y una </a:t>
            </a:r>
            <a:r>
              <a:rPr lang="es" sz="2400" baseline="0" dirty="0">
                <a:latin typeface="Lucida Grande"/>
                <a:ea typeface="Lucida Grande"/>
                <a:cs typeface="Lucida Grande"/>
                <a:sym typeface="Lucida Grande"/>
              </a:rPr>
              <a:t>publicación más temprana </a:t>
            </a:r>
            <a:r>
              <a:rPr lang="es" sz="2400" dirty="0">
                <a:latin typeface="Lucida Grande"/>
                <a:ea typeface="Lucida Grande"/>
                <a:cs typeface="Lucida Grande"/>
                <a:sym typeface="Lucida Grande"/>
              </a:rPr>
              <a:t>evitaría la crisis creada porque la temporada navideña de EE. UU. coincide con las fechas de publicación actuales.</a:t>
            </a:r>
            <a:endParaRPr lang="en-US" sz="2400" b="1" dirty="0">
              <a:latin typeface="Lucida Grande"/>
              <a:ea typeface="Lucida Grande"/>
              <a:cs typeface="Lucida Grande"/>
              <a:sym typeface="Lucida Grande"/>
            </a:endParaRPr>
          </a:p>
          <a:p>
            <a:pPr lvl="0" defTabSz="488974">
              <a:lnSpc>
                <a:spcPct val="100000"/>
              </a:lnSpc>
              <a:spcBef>
                <a:spcPts val="600"/>
              </a:spcBef>
              <a:defRPr sz="1800"/>
            </a:pPr>
            <a:r>
              <a:rPr lang="es" sz="2400" b="1" dirty="0">
                <a:latin typeface="Lucida Grande"/>
                <a:ea typeface="Lucida Grande"/>
                <a:cs typeface="Lucida Grande"/>
                <a:sym typeface="Lucida Grande"/>
              </a:rPr>
              <a:t>Se podría formar un grupo de trabajo de miembros seleccionados por zona después de la CSM 2023</a:t>
            </a:r>
            <a:endParaRPr lang="en-US" sz="2400" dirty="0">
              <a:latin typeface="Lucida Grande"/>
              <a:ea typeface="Lucida Grande"/>
              <a:cs typeface="Lucida Grande"/>
              <a:sym typeface="Lucida Grande"/>
            </a:endParaRP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El grupo de trabajo puede ayudar a completar algunos detalles sobre cómo sería una CSM transformada y un ciclo de tres años y ayudar a forjar ideas para el cambio.</a:t>
            </a: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Pedir a cada zona que seleccione un miembro para el grupo de trabajo asegurará un grupo geográficamente diverso seleccionado por los delegados.</a:t>
            </a:r>
          </a:p>
          <a:p>
            <a:pPr marL="342900" lvl="0" indent="-342900" defTabSz="488974">
              <a:lnSpc>
                <a:spcPct val="100000"/>
              </a:lnSpc>
              <a:spcBef>
                <a:spcPts val="600"/>
              </a:spcBef>
              <a:buSzPct val="100000"/>
              <a:buFont typeface="Arial"/>
              <a:buChar char="•"/>
              <a:defRPr sz="1800"/>
            </a:pPr>
            <a:r>
              <a:rPr lang="es" sz="2400" dirty="0">
                <a:latin typeface="Lucida Grande"/>
                <a:ea typeface="Lucida Grande"/>
                <a:cs typeface="Lucida Grande"/>
                <a:sym typeface="Lucida Grande"/>
              </a:rPr>
              <a:t>El grupo de trabajo haría </a:t>
            </a:r>
            <a:r>
              <a:rPr lang="es" sz="2400" baseline="0" dirty="0">
                <a:latin typeface="Lucida Grande"/>
                <a:ea typeface="Lucida Grande"/>
                <a:cs typeface="Lucida Grande"/>
                <a:sym typeface="Lucida Grande"/>
              </a:rPr>
              <a:t>recomendaciones </a:t>
            </a:r>
            <a:r>
              <a:rPr lang="es" sz="2400" dirty="0">
                <a:latin typeface="Lucida Grande"/>
                <a:ea typeface="Lucida Grande"/>
                <a:cs typeface="Lucida Grande"/>
                <a:sym typeface="Lucida Grande"/>
              </a:rPr>
              <a:t>a la junta para que todos discutiéramos</a:t>
            </a:r>
          </a:p>
          <a:p>
            <a:pPr lvl="0" defTabSz="488974">
              <a:lnSpc>
                <a:spcPct val="100000"/>
              </a:lnSpc>
              <a:spcBef>
                <a:spcPts val="600"/>
              </a:spcBef>
              <a:defRPr sz="1800"/>
            </a:pPr>
            <a:endParaRPr lang="en-US" sz="2400" b="1" dirty="0">
              <a:latin typeface="Lucida Grande"/>
              <a:ea typeface="Lucida Grande"/>
              <a:cs typeface="Lucida Grande"/>
              <a:sym typeface="Lucida Grande"/>
            </a:endParaRPr>
          </a:p>
          <a:p>
            <a:pPr lvl="0" defTabSz="488974">
              <a:lnSpc>
                <a:spcPct val="100000"/>
              </a:lnSpc>
              <a:spcBef>
                <a:spcPts val="600"/>
              </a:spcBef>
              <a:defRPr sz="1800"/>
            </a:pPr>
            <a:r>
              <a:rPr lang="es" sz="2400" b="0" dirty="0">
                <a:latin typeface="Lucida Grande"/>
                <a:ea typeface="Lucida Grande"/>
                <a:cs typeface="Lucida Grande"/>
                <a:sym typeface="Lucida Grande"/>
              </a:rPr>
              <a:t>Estas tres ideas (una reunión intermedia, una </a:t>
            </a:r>
            <a:r>
              <a:rPr lang="es" sz="2400" b="0" baseline="0" dirty="0">
                <a:latin typeface="Lucida Grande"/>
                <a:ea typeface="Lucida Grande"/>
                <a:cs typeface="Lucida Grande"/>
                <a:sym typeface="Lucida Grande"/>
              </a:rPr>
              <a:t>fecha de publicación anterior del IAC y un grupo de trabajo) son </a:t>
            </a:r>
            <a:r>
              <a:rPr lang="es" sz="2400" b="0" dirty="0">
                <a:latin typeface="Lucida Grande"/>
                <a:ea typeface="Lucida Grande"/>
                <a:cs typeface="Lucida Grande"/>
                <a:sym typeface="Lucida Grande"/>
              </a:rPr>
              <a:t>sugerencias de varios participantes. ¡Gracias! Hay muchas más buenas ideas que anticipamos discutir y probar en este proceso evolutivo.</a:t>
            </a:r>
          </a:p>
          <a:p>
            <a:pPr lvl="0" defTabSz="488974">
              <a:lnSpc>
                <a:spcPct val="100000"/>
              </a:lnSpc>
              <a:spcBef>
                <a:spcPts val="600"/>
              </a:spcBef>
              <a:defRPr sz="1800"/>
            </a:pPr>
            <a:endParaRPr lang="en-US" sz="2400" b="0" dirty="0">
              <a:latin typeface="Lucida Grande"/>
              <a:ea typeface="Lucida Grande"/>
              <a:cs typeface="Lucida Grande"/>
              <a:sym typeface="Lucida Grande"/>
            </a:endParaRPr>
          </a:p>
          <a:p>
            <a:pPr lvl="0" defTabSz="488974">
              <a:lnSpc>
                <a:spcPct val="100000"/>
              </a:lnSpc>
              <a:spcBef>
                <a:spcPts val="600"/>
              </a:spcBef>
              <a:defRPr sz="1800"/>
            </a:pPr>
            <a:endParaRPr lang="en-US" sz="2400" b="0" dirty="0">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86607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s" sz="2400" dirty="0">
                <a:latin typeface="Lucida Grande"/>
                <a:ea typeface="Lucida Grande"/>
                <a:cs typeface="Lucida Grande"/>
                <a:sym typeface="Lucida Grande"/>
              </a:rPr>
              <a:t>En segundo lugar, la junta recomienda que el financiamiento de los participantes sea de participación voluntaria en lugar de exclusión voluntaria. Todo delegado que solicite financiación total o parcial la recibirá.</a:t>
            </a:r>
          </a:p>
          <a:p>
            <a:pPr lvl="0">
              <a:defRPr sz="1800"/>
            </a:pPr>
            <a:endParaRPr lang="en-US" sz="2400" dirty="0">
              <a:latin typeface="Lucida Grande"/>
              <a:ea typeface="Lucida Grande"/>
              <a:cs typeface="Lucida Grande"/>
              <a:sym typeface="Lucida Grande"/>
            </a:endParaRPr>
          </a:p>
          <a:p>
            <a:pPr lvl="0">
              <a:defRPr sz="1800"/>
            </a:pPr>
            <a:r>
              <a:rPr lang="es" sz="2400" b="1" dirty="0">
                <a:latin typeface="Lucida Grande"/>
                <a:ea typeface="Lucida Grande"/>
                <a:cs typeface="Lucida Grande"/>
                <a:sym typeface="Lucida Grande"/>
              </a:rPr>
              <a:t>Actualmente, los </a:t>
            </a:r>
            <a:r>
              <a:rPr lang="es-CO" sz="2400" b="1" dirty="0">
                <a:latin typeface="Lucida Grande"/>
                <a:ea typeface="Lucida Grande"/>
                <a:cs typeface="Lucida Grande"/>
                <a:sym typeface="Lucida Grande"/>
              </a:rPr>
              <a:t>Servicios</a:t>
            </a:r>
            <a:r>
              <a:rPr lang="es" sz="2400" b="1" dirty="0">
                <a:latin typeface="Lucida Grande"/>
                <a:ea typeface="Lucida Grande"/>
                <a:cs typeface="Lucida Grande"/>
                <a:sym typeface="Lucida Grande"/>
              </a:rPr>
              <a:t> Mundiales financian automáticamente (incluidos los viajes, la comida y el alojamiento) a todos los delegados con asiento en la Conferencia.</a:t>
            </a:r>
          </a:p>
          <a:p>
            <a:pPr marL="160421" lvl="0" indent="-160421">
              <a:buSzPct val="100000"/>
              <a:buChar char="•"/>
              <a:defRPr sz="1800"/>
            </a:pPr>
            <a:r>
              <a:rPr lang="es" sz="2400" dirty="0">
                <a:latin typeface="Lucida Grande"/>
                <a:ea typeface="Lucida Grande"/>
                <a:cs typeface="Lucida Grande"/>
                <a:sym typeface="Lucida Grande"/>
              </a:rPr>
              <a:t>Un número cada vez mayor de participantes ha optado por no solicitar financiación y financiar a sus propios delegados.</a:t>
            </a:r>
          </a:p>
          <a:p>
            <a:pPr lvl="0">
              <a:defRPr sz="1800"/>
            </a:pPr>
            <a:endParaRPr lang="en-US" sz="2400" dirty="0">
              <a:latin typeface="Lucida Grande"/>
              <a:ea typeface="Lucida Grande"/>
              <a:cs typeface="Lucida Grande"/>
              <a:sym typeface="Lucida Grande"/>
            </a:endParaRPr>
          </a:p>
          <a:p>
            <a:pPr lvl="0">
              <a:defRPr sz="1800"/>
            </a:pPr>
            <a:r>
              <a:rPr lang="es" sz="2400" b="1" dirty="0">
                <a:latin typeface="Lucida Grande"/>
                <a:ea typeface="Lucida Grande"/>
                <a:cs typeface="Lucida Grande"/>
                <a:sym typeface="Lucida Grande"/>
              </a:rPr>
              <a:t>La financiación estaría disponible para los delegados de las regiones o zonas asentadas que lo soliciten.</a:t>
            </a:r>
          </a:p>
          <a:p>
            <a:pPr lvl="0">
              <a:defRPr sz="1800"/>
            </a:pPr>
            <a:endParaRPr lang="en-US" sz="2400" dirty="0">
              <a:latin typeface="Lucida Grande"/>
              <a:ea typeface="Lucida Grande"/>
              <a:cs typeface="Lucida Grande"/>
              <a:sym typeface="Lucida Grande"/>
            </a:endParaRPr>
          </a:p>
          <a:p>
            <a:pPr lvl="0">
              <a:defRPr sz="1800"/>
            </a:pPr>
            <a:r>
              <a:rPr lang="es" sz="2400" b="1" dirty="0">
                <a:latin typeface="Lucida Grande"/>
                <a:ea typeface="Lucida Grande"/>
                <a:cs typeface="Lucida Grande"/>
                <a:sym typeface="Lucida Grande"/>
              </a:rPr>
              <a:t>Lo que es más importante decir desde el principio es que cualquier delegado que solicite financiación parcial o total la recibirá</a:t>
            </a:r>
            <a:endParaRPr lang="en-US" sz="2400" dirty="0">
              <a:latin typeface="Lucida Grande"/>
              <a:ea typeface="Lucida Grande"/>
              <a:cs typeface="Lucida Grande"/>
              <a:sym typeface="Lucida Grande"/>
            </a:endParaRPr>
          </a:p>
          <a:p>
            <a:pPr lvl="0">
              <a:defRPr sz="1800"/>
            </a:pPr>
            <a:r>
              <a:rPr lang="es" sz="2400" b="1" dirty="0">
                <a:latin typeface="Lucida Grande"/>
                <a:ea typeface="Lucida Grande"/>
                <a:cs typeface="Lucida Grande"/>
                <a:sym typeface="Lucida Grande"/>
              </a:rPr>
              <a:t>Realmente se trata más de cambiar nuestra cultura colectiva.</a:t>
            </a:r>
          </a:p>
          <a:p>
            <a:endParaRPr lang="en-US" dirty="0"/>
          </a:p>
        </p:txBody>
      </p:sp>
    </p:spTree>
    <p:extLst>
      <p:ext uri="{BB962C8B-B14F-4D97-AF65-F5344CB8AC3E}">
        <p14:creationId xmlns:p14="http://schemas.microsoft.com/office/powerpoint/2010/main" val="5558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s" sz="2400" dirty="0">
                <a:latin typeface="Lucida Grande"/>
                <a:ea typeface="Lucida Grande"/>
                <a:cs typeface="Lucida Grande"/>
                <a:sym typeface="Lucida Grande"/>
              </a:rPr>
              <a:t>Algunas de las otras ideas que surgieron en las discusiones incluyen las siguientes... [ver </a:t>
            </a:r>
            <a:r>
              <a:rPr lang="es" sz="2400" baseline="0" dirty="0">
                <a:latin typeface="Lucida Grande"/>
                <a:ea typeface="Lucida Grande"/>
                <a:cs typeface="Lucida Grande"/>
                <a:sym typeface="Lucida Grande"/>
              </a:rPr>
              <a:t>diapositiva]</a:t>
            </a:r>
            <a:endParaRPr lang="en-US" sz="2400" dirty="0">
              <a:latin typeface="Lucida Grande"/>
              <a:ea typeface="Lucida Grande"/>
              <a:cs typeface="Lucida Grande"/>
              <a:sym typeface="Lucida Grande"/>
            </a:endParaRP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s" sz="2400" dirty="0">
                <a:latin typeface="Lucida Grande"/>
                <a:ea typeface="Lucida Grande"/>
                <a:cs typeface="Lucida Grande"/>
                <a:sym typeface="Lucida Grande"/>
              </a:rPr>
              <a:t>La junta no está necesariamente recomendando estas ideas específicas.</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s" sz="2400" dirty="0">
                <a:latin typeface="Lucida Grande"/>
                <a:ea typeface="Lucida Grande"/>
                <a:cs typeface="Lucida Grande"/>
                <a:sym typeface="Lucida Grande"/>
              </a:rPr>
              <a:t>Solo quieren darle una idea de la textura de las conversaciones y algo de lo que les emociona acerca de la idea de un ciclo de tres años.</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s" sz="2400" dirty="0">
                <a:latin typeface="Lucida Grande"/>
                <a:ea typeface="Lucida Grande"/>
                <a:cs typeface="Lucida Grande"/>
                <a:sym typeface="Lucida Grande"/>
              </a:rPr>
              <a:t>La junta cree que un ciclo más largo podría presentar oportunidades para aumentar el impacto de los participantes en el Plan Estratégico de los SMNA y el trabajo que surge de la CSM.</a:t>
            </a:r>
          </a:p>
          <a:p>
            <a:endParaRPr lang="en-US" dirty="0"/>
          </a:p>
        </p:txBody>
      </p:sp>
    </p:spTree>
    <p:extLst>
      <p:ext uri="{BB962C8B-B14F-4D97-AF65-F5344CB8AC3E}">
        <p14:creationId xmlns:p14="http://schemas.microsoft.com/office/powerpoint/2010/main" val="95225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rgbClr val="002060">
                <a:alpha val="90000"/>
              </a:srgbClr>
            </a:gs>
            <a:gs pos="22000">
              <a:srgbClr val="002060"/>
            </a:gs>
            <a:gs pos="80000">
              <a:srgbClr val="002060"/>
            </a:gs>
            <a:gs pos="100000">
              <a:srgbClr val="002060">
                <a:alpha val="90000"/>
              </a:srgbClr>
            </a:gs>
          </a:gsLst>
          <a:lin ang="7199999" scaled="0"/>
        </a:gra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2" name="Shape 22"/>
          <p:cNvSpPr>
            <a:spLocks noGrp="1"/>
          </p:cNvSpPr>
          <p:nvPr>
            <p:ph type="title"/>
          </p:nvPr>
        </p:nvSpPr>
        <p:spPr>
          <a:xfrm>
            <a:off x="1190625" y="2089547"/>
            <a:ext cx="9810750" cy="2678907"/>
          </a:xfrm>
          <a:prstGeom prst="rect">
            <a:avLst/>
          </a:prstGeom>
        </p:spPr>
        <p:txBody>
          <a:bodyPr/>
          <a:lstStyle/>
          <a:p>
            <a:pPr lvl="0">
              <a:defRPr sz="1800">
                <a:solidFill>
                  <a:srgbClr val="000000"/>
                </a:solidFill>
              </a:defRPr>
            </a:pPr>
            <a:r>
              <a:rPr sz="5900">
                <a:solidFill>
                  <a:srgbClr val="FFFFFF"/>
                </a:solidFill>
              </a:rPr>
              <a:t>Title Text</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5" name="Shape 25"/>
          <p:cNvSpPr>
            <a:spLocks noGrp="1"/>
          </p:cNvSpPr>
          <p:nvPr>
            <p:ph type="title"/>
          </p:nvPr>
        </p:nvSpPr>
        <p:spPr>
          <a:xfrm>
            <a:off x="1190625" y="5179219"/>
            <a:ext cx="9810750" cy="1196579"/>
          </a:xfrm>
          <a:prstGeom prst="rect">
            <a:avLst/>
          </a:prstGeom>
        </p:spPr>
        <p:txBody>
          <a:bodyPr/>
          <a:lstStyle/>
          <a:p>
            <a:pPr lvl="0">
              <a:defRPr sz="1800">
                <a:solidFill>
                  <a:srgbClr val="000000"/>
                </a:solidFill>
              </a:defRPr>
            </a:pPr>
            <a:r>
              <a:rPr sz="5900">
                <a:solidFill>
                  <a:srgbClr val="FFFFFF"/>
                </a:solidFill>
              </a:rPr>
              <a:t>Title Text</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1190625" y="5179219"/>
            <a:ext cx="9810750" cy="1196579"/>
          </a:xfrm>
          <a:prstGeom prst="rect">
            <a:avLst/>
          </a:prstGeom>
        </p:spPr>
        <p:txBody>
          <a:bodyPr/>
          <a:lstStyle/>
          <a:p>
            <a:pPr lvl="0">
              <a:defRPr sz="1800">
                <a:solidFill>
                  <a:srgbClr val="000000"/>
                </a:solidFill>
              </a:defRPr>
            </a:pPr>
            <a:r>
              <a:rPr sz="5900">
                <a:solidFill>
                  <a:srgbClr val="FFFFFF"/>
                </a:solidFill>
              </a:rPr>
              <a:t>Title Text</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1" name="Shape 31"/>
          <p:cNvSpPr>
            <a:spLocks noGrp="1"/>
          </p:cNvSpPr>
          <p:nvPr>
            <p:ph type="title"/>
          </p:nvPr>
        </p:nvSpPr>
        <p:spPr>
          <a:xfrm>
            <a:off x="595312" y="0"/>
            <a:ext cx="5500688" cy="3312915"/>
          </a:xfrm>
          <a:prstGeom prst="rect">
            <a:avLst/>
          </a:prstGeom>
        </p:spPr>
        <p:txBody>
          <a:bodyPr anchor="b"/>
          <a:lstStyle>
            <a:lvl1pPr>
              <a:defRPr sz="4900"/>
            </a:lvl1pPr>
          </a:lstStyle>
          <a:p>
            <a:pPr lvl="0">
              <a:defRPr sz="1800">
                <a:solidFill>
                  <a:srgbClr val="000000"/>
                </a:solidFill>
              </a:defRPr>
            </a:pPr>
            <a:r>
              <a:rPr sz="4900">
                <a:solidFill>
                  <a:srgbClr val="FFFFFF"/>
                </a:solidFill>
              </a:rPr>
              <a:t>Title Text</a:t>
            </a:r>
          </a:p>
        </p:txBody>
      </p:sp>
      <p:sp>
        <p:nvSpPr>
          <p:cNvPr id="32" name="Shape 32"/>
          <p:cNvSpPr>
            <a:spLocks noGrp="1"/>
          </p:cNvSpPr>
          <p:nvPr>
            <p:ph type="body" idx="1"/>
          </p:nvPr>
        </p:nvSpPr>
        <p:spPr>
          <a:xfrm>
            <a:off x="595312" y="3366492"/>
            <a:ext cx="5500688" cy="3491508"/>
          </a:xfrm>
          <a:prstGeom prst="rect">
            <a:avLst/>
          </a:prstGeom>
        </p:spPr>
        <p:txBody>
          <a:bodyPr numCol="1" spcCol="38100"/>
          <a:lstStyle>
            <a:lvl1pPr marL="0" indent="0" algn="ctr">
              <a:spcBef>
                <a:spcPts val="0"/>
              </a:spcBef>
              <a:buSzTx/>
              <a:buNone/>
              <a:defRPr sz="2300"/>
            </a:lvl1pPr>
            <a:lvl2pPr marL="0" indent="0" algn="ctr">
              <a:spcBef>
                <a:spcPts val="0"/>
              </a:spcBef>
              <a:buSzTx/>
              <a:buNone/>
              <a:defRPr sz="2300"/>
            </a:lvl2pPr>
            <a:lvl3pPr marL="0" indent="0" algn="ctr">
              <a:spcBef>
                <a:spcPts val="0"/>
              </a:spcBef>
              <a:buSzTx/>
              <a:buNone/>
              <a:defRPr sz="2300"/>
            </a:lvl3pPr>
            <a:lvl4pPr marL="0" indent="0" algn="ctr">
              <a:spcBef>
                <a:spcPts val="0"/>
              </a:spcBef>
              <a:buSzTx/>
              <a:buNone/>
              <a:defRPr sz="2300"/>
            </a:lvl4pPr>
            <a:lvl5pPr marL="0" indent="0" algn="ctr">
              <a:spcBef>
                <a:spcPts val="0"/>
              </a:spcBef>
              <a:buSzTx/>
              <a:buNone/>
              <a:defRPr sz="2300"/>
            </a:lvl5pPr>
          </a:lstStyle>
          <a:p>
            <a:pPr lvl="0">
              <a:defRPr sz="1800">
                <a:solidFill>
                  <a:srgbClr val="000000"/>
                </a:solidFill>
              </a:defRPr>
            </a:pPr>
            <a:r>
              <a:rPr sz="2300">
                <a:solidFill>
                  <a:srgbClr val="FFFFFF"/>
                </a:solidFill>
              </a:rPr>
              <a:t>Body Level One</a:t>
            </a:r>
          </a:p>
          <a:p>
            <a:pPr lvl="1">
              <a:defRPr sz="1800">
                <a:solidFill>
                  <a:srgbClr val="000000"/>
                </a:solidFill>
              </a:defRPr>
            </a:pPr>
            <a:r>
              <a:rPr sz="2300">
                <a:solidFill>
                  <a:srgbClr val="FFFFFF"/>
                </a:solidFill>
              </a:rPr>
              <a:t>Body Level Two</a:t>
            </a:r>
          </a:p>
          <a:p>
            <a:pPr lvl="2">
              <a:defRPr sz="1800">
                <a:solidFill>
                  <a:srgbClr val="000000"/>
                </a:solidFill>
              </a:defRPr>
            </a:pPr>
            <a:r>
              <a:rPr sz="2300">
                <a:solidFill>
                  <a:srgbClr val="FFFFFF"/>
                </a:solidFill>
              </a:rPr>
              <a:t>Body Level Three</a:t>
            </a:r>
          </a:p>
          <a:p>
            <a:pPr lvl="3">
              <a:defRPr sz="1800">
                <a:solidFill>
                  <a:srgbClr val="000000"/>
                </a:solidFill>
              </a:defRPr>
            </a:pPr>
            <a:r>
              <a:rPr sz="2300">
                <a:solidFill>
                  <a:srgbClr val="FFFFFF"/>
                </a:solidFill>
              </a:rPr>
              <a:t>Body Level Four</a:t>
            </a:r>
          </a:p>
          <a:p>
            <a:pPr lvl="4">
              <a:defRPr sz="1800">
                <a:solidFill>
                  <a:srgbClr val="000000"/>
                </a:solidFill>
              </a:defRPr>
            </a:pPr>
            <a:r>
              <a:rPr sz="2300">
                <a:solidFill>
                  <a:srgbClr val="FFFFFF"/>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35" name="Shape 35"/>
          <p:cNvSpPr>
            <a:spLocks noGrp="1"/>
          </p:cNvSpPr>
          <p:nvPr>
            <p:ph type="title"/>
          </p:nvPr>
        </p:nvSpPr>
        <p:spPr>
          <a:xfrm>
            <a:off x="595312" y="0"/>
            <a:ext cx="5500688" cy="3312915"/>
          </a:xfrm>
          <a:prstGeom prst="rect">
            <a:avLst/>
          </a:prstGeom>
        </p:spPr>
        <p:txBody>
          <a:bodyPr anchor="b"/>
          <a:lstStyle>
            <a:lvl1pPr>
              <a:defRPr sz="4900"/>
            </a:lvl1pPr>
          </a:lstStyle>
          <a:p>
            <a:pPr lvl="0">
              <a:defRPr sz="1800">
                <a:solidFill>
                  <a:srgbClr val="000000"/>
                </a:solidFill>
              </a:defRPr>
            </a:pPr>
            <a:r>
              <a:rPr sz="4900">
                <a:solidFill>
                  <a:srgbClr val="FFFFFF"/>
                </a:solidFill>
              </a:rPr>
              <a:t>Title Text</a:t>
            </a:r>
          </a:p>
        </p:txBody>
      </p:sp>
      <p:sp>
        <p:nvSpPr>
          <p:cNvPr id="36" name="Shape 36"/>
          <p:cNvSpPr>
            <a:spLocks noGrp="1"/>
          </p:cNvSpPr>
          <p:nvPr>
            <p:ph type="body" idx="1"/>
          </p:nvPr>
        </p:nvSpPr>
        <p:spPr>
          <a:xfrm>
            <a:off x="595312" y="3366492"/>
            <a:ext cx="5500688" cy="3491508"/>
          </a:xfrm>
          <a:prstGeom prst="rect">
            <a:avLst/>
          </a:prstGeom>
        </p:spPr>
        <p:txBody>
          <a:bodyPr numCol="1" spcCol="38100"/>
          <a:lstStyle>
            <a:lvl1pPr marL="0" indent="0" algn="ctr">
              <a:spcBef>
                <a:spcPts val="0"/>
              </a:spcBef>
              <a:buSzTx/>
              <a:buNone/>
              <a:defRPr sz="2300"/>
            </a:lvl1pPr>
            <a:lvl2pPr marL="0" indent="0" algn="ctr">
              <a:spcBef>
                <a:spcPts val="0"/>
              </a:spcBef>
              <a:buSzTx/>
              <a:buNone/>
              <a:defRPr sz="2300"/>
            </a:lvl2pPr>
            <a:lvl3pPr marL="0" indent="0" algn="ctr">
              <a:spcBef>
                <a:spcPts val="0"/>
              </a:spcBef>
              <a:buSzTx/>
              <a:buNone/>
              <a:defRPr sz="2300"/>
            </a:lvl3pPr>
            <a:lvl4pPr marL="0" indent="0" algn="ctr">
              <a:spcBef>
                <a:spcPts val="0"/>
              </a:spcBef>
              <a:buSzTx/>
              <a:buNone/>
              <a:defRPr sz="2300"/>
            </a:lvl4pPr>
            <a:lvl5pPr marL="0" indent="0" algn="ctr">
              <a:spcBef>
                <a:spcPts val="0"/>
              </a:spcBef>
              <a:buSzTx/>
              <a:buNone/>
              <a:defRPr sz="2300"/>
            </a:lvl5pPr>
          </a:lstStyle>
          <a:p>
            <a:pPr lvl="0">
              <a:defRPr sz="1800">
                <a:solidFill>
                  <a:srgbClr val="000000"/>
                </a:solidFill>
              </a:defRPr>
            </a:pPr>
            <a:r>
              <a:rPr sz="2300">
                <a:solidFill>
                  <a:srgbClr val="FFFFFF"/>
                </a:solidFill>
              </a:rPr>
              <a:t>Body Level One</a:t>
            </a:r>
          </a:p>
          <a:p>
            <a:pPr lvl="1">
              <a:defRPr sz="1800">
                <a:solidFill>
                  <a:srgbClr val="000000"/>
                </a:solidFill>
              </a:defRPr>
            </a:pPr>
            <a:r>
              <a:rPr sz="2300">
                <a:solidFill>
                  <a:srgbClr val="FFFFFF"/>
                </a:solidFill>
              </a:rPr>
              <a:t>Body Level Two</a:t>
            </a:r>
          </a:p>
          <a:p>
            <a:pPr lvl="2">
              <a:defRPr sz="1800">
                <a:solidFill>
                  <a:srgbClr val="000000"/>
                </a:solidFill>
              </a:defRPr>
            </a:pPr>
            <a:r>
              <a:rPr sz="2300">
                <a:solidFill>
                  <a:srgbClr val="FFFFFF"/>
                </a:solidFill>
              </a:rPr>
              <a:t>Body Level Three</a:t>
            </a:r>
          </a:p>
          <a:p>
            <a:pPr lvl="3">
              <a:defRPr sz="1800">
                <a:solidFill>
                  <a:srgbClr val="000000"/>
                </a:solidFill>
              </a:defRPr>
            </a:pPr>
            <a:r>
              <a:rPr sz="2300">
                <a:solidFill>
                  <a:srgbClr val="FFFFFF"/>
                </a:solidFill>
              </a:rPr>
              <a:t>Body Level Four</a:t>
            </a:r>
          </a:p>
          <a:p>
            <a:pPr lvl="4">
              <a:defRPr sz="1800">
                <a:solidFill>
                  <a:srgbClr val="000000"/>
                </a:solidFill>
              </a:defRPr>
            </a:pPr>
            <a:r>
              <a:rPr sz="2300">
                <a:solidFill>
                  <a:srgbClr val="FFFFFF"/>
                </a:solidFill>
              </a:rPr>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title"/>
          </p:nvPr>
        </p:nvSpPr>
        <p:spPr>
          <a:xfrm>
            <a:off x="1190625" y="169356"/>
            <a:ext cx="9810750" cy="1732976"/>
          </a:xfrm>
          <a:prstGeom prst="rect">
            <a:avLst/>
          </a:prstGeom>
        </p:spPr>
        <p:txBody>
          <a:bodyPr/>
          <a:lstStyle/>
          <a:p>
            <a:pPr lvl="0">
              <a:defRPr sz="1800">
                <a:solidFill>
                  <a:srgbClr val="000000"/>
                </a:solidFill>
              </a:defRPr>
            </a:pPr>
            <a:r>
              <a:rPr sz="5900">
                <a:solidFill>
                  <a:srgbClr val="FFFFFF"/>
                </a:solidFill>
              </a:rPr>
              <a:t>Title Text</a:t>
            </a:r>
          </a:p>
        </p:txBody>
      </p:sp>
      <p:sp>
        <p:nvSpPr>
          <p:cNvPr id="40" name="Shape 40"/>
          <p:cNvSpPr>
            <a:spLocks noGrp="1"/>
          </p:cNvSpPr>
          <p:nvPr>
            <p:ph type="body" idx="1"/>
          </p:nvPr>
        </p:nvSpPr>
        <p:spPr>
          <a:xfrm>
            <a:off x="1190625" y="1902331"/>
            <a:ext cx="4726781" cy="4107041"/>
          </a:xfrm>
          <a:prstGeom prst="rect">
            <a:avLst/>
          </a:prstGeom>
        </p:spPr>
        <p:txBody>
          <a:bodyPr numCol="1" spcCol="38100" anchor="ct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43" name="Shape 43"/>
          <p:cNvSpPr>
            <a:spLocks noGrp="1"/>
          </p:cNvSpPr>
          <p:nvPr>
            <p:ph type="title"/>
          </p:nvPr>
        </p:nvSpPr>
        <p:spPr>
          <a:xfrm>
            <a:off x="1190625" y="169356"/>
            <a:ext cx="9810750" cy="1732976"/>
          </a:xfrm>
          <a:prstGeom prst="rect">
            <a:avLst/>
          </a:prstGeom>
        </p:spPr>
        <p:txBody>
          <a:bodyPr/>
          <a:lstStyle/>
          <a:p>
            <a:pPr lvl="0">
              <a:defRPr sz="1800">
                <a:solidFill>
                  <a:srgbClr val="000000"/>
                </a:solidFill>
              </a:defRPr>
            </a:pPr>
            <a:r>
              <a:rPr sz="5900">
                <a:solidFill>
                  <a:srgbClr val="FFFFFF"/>
                </a:solidFill>
              </a:rPr>
              <a:t>Title Text</a:t>
            </a:r>
          </a:p>
        </p:txBody>
      </p:sp>
      <p:sp>
        <p:nvSpPr>
          <p:cNvPr id="44" name="Shape 44"/>
          <p:cNvSpPr>
            <a:spLocks noGrp="1"/>
          </p:cNvSpPr>
          <p:nvPr>
            <p:ph type="body" idx="1"/>
          </p:nvPr>
        </p:nvSpPr>
        <p:spPr>
          <a:xfrm>
            <a:off x="1190625" y="1902331"/>
            <a:ext cx="4726781" cy="4107041"/>
          </a:xfrm>
          <a:prstGeom prst="rect">
            <a:avLst/>
          </a:prstGeom>
        </p:spPr>
        <p:txBody>
          <a:bodyPr numCol="1" spcCol="38100" anchor="ct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47" name="Shape 47"/>
          <p:cNvSpPr>
            <a:spLocks noGrp="1"/>
          </p:cNvSpPr>
          <p:nvPr>
            <p:ph type="title"/>
          </p:nvPr>
        </p:nvSpPr>
        <p:spPr>
          <a:xfrm>
            <a:off x="1190625" y="169356"/>
            <a:ext cx="9810750" cy="1732976"/>
          </a:xfrm>
          <a:prstGeom prst="rect">
            <a:avLst/>
          </a:prstGeom>
        </p:spPr>
        <p:txBody>
          <a:bodyPr/>
          <a:lstStyle/>
          <a:p>
            <a:pPr lvl="0">
              <a:defRPr sz="1800">
                <a:solidFill>
                  <a:srgbClr val="000000"/>
                </a:solidFill>
              </a:defRPr>
            </a:pPr>
            <a:r>
              <a:rPr sz="5900">
                <a:solidFill>
                  <a:srgbClr val="FFFFFF"/>
                </a:solidFill>
              </a:rPr>
              <a:t>Title Text</a:t>
            </a:r>
          </a:p>
        </p:txBody>
      </p:sp>
      <p:sp>
        <p:nvSpPr>
          <p:cNvPr id="48" name="Shape 48"/>
          <p:cNvSpPr>
            <a:spLocks noGrp="1"/>
          </p:cNvSpPr>
          <p:nvPr>
            <p:ph type="body" idx="1"/>
          </p:nvPr>
        </p:nvSpPr>
        <p:spPr>
          <a:xfrm>
            <a:off x="7286625" y="1902331"/>
            <a:ext cx="3714750" cy="4107041"/>
          </a:xfrm>
          <a:prstGeom prst="rect">
            <a:avLst/>
          </a:prstGeom>
        </p:spPr>
        <p:txBody>
          <a:bodyPr numCol="1" spcCol="38100" anchor="ct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6_Blank">
    <p:bg>
      <p:bgPr>
        <a:gradFill flip="none" rotWithShape="1">
          <a:gsLst>
            <a:gs pos="0">
              <a:srgbClr val="002060">
                <a:alpha val="90000"/>
              </a:srgbClr>
            </a:gs>
            <a:gs pos="22000">
              <a:srgbClr val="002060"/>
            </a:gs>
            <a:gs pos="80000">
              <a:srgbClr val="002060"/>
            </a:gs>
            <a:gs pos="100000">
              <a:srgbClr val="002060">
                <a:alpha val="90000"/>
              </a:srgbClr>
            </a:gs>
          </a:gsLst>
          <a:lin ang="7199999"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34DA84-C14B-82AE-C6D9-9D6A5A954793}"/>
              </a:ext>
            </a:extLst>
          </p:cNvPr>
          <p:cNvPicPr>
            <a:picLocks noChangeAspect="1"/>
          </p:cNvPicPr>
          <p:nvPr userDrawn="1"/>
        </p:nvPicPr>
        <p:blipFill rotWithShape="1">
          <a:blip r:embed="rId2" cstate="print">
            <a:alphaModFix amt="30000"/>
            <a:extLst>
              <a:ext uri="{28A0092B-C50C-407E-A947-70E740481C1C}">
                <a14:useLocalDpi xmlns:a14="http://schemas.microsoft.com/office/drawing/2010/main" val="0"/>
              </a:ext>
            </a:extLst>
          </a:blip>
          <a:srcRect t="2020"/>
          <a:stretch/>
        </p:blipFill>
        <p:spPr>
          <a:xfrm>
            <a:off x="0" y="0"/>
            <a:ext cx="1587500" cy="6858000"/>
          </a:xfrm>
          <a:prstGeom prst="rect">
            <a:avLst/>
          </a:prstGeom>
        </p:spPr>
      </p:pic>
    </p:spTree>
    <p:extLst>
      <p:ext uri="{BB962C8B-B14F-4D97-AF65-F5344CB8AC3E}">
        <p14:creationId xmlns:p14="http://schemas.microsoft.com/office/powerpoint/2010/main" val="178557902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2_Blank">
    <p:bg>
      <p:bgPr>
        <a:gradFill flip="none" rotWithShape="1">
          <a:gsLst>
            <a:gs pos="0">
              <a:srgbClr val="55B948">
                <a:alpha val="75000"/>
              </a:srgbClr>
            </a:gs>
            <a:gs pos="21000">
              <a:srgbClr val="55B948"/>
            </a:gs>
            <a:gs pos="80000">
              <a:srgbClr val="55B948"/>
            </a:gs>
            <a:gs pos="100000">
              <a:srgbClr val="55B948">
                <a:alpha val="75000"/>
              </a:srgbClr>
            </a:gs>
          </a:gsLst>
          <a:lin ang="7199999"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20F2F-A926-B037-9EBF-892273FCA2C9}"/>
              </a:ext>
            </a:extLst>
          </p:cNvPr>
          <p:cNvPicPr>
            <a:picLocks noChangeAspect="1"/>
          </p:cNvPicPr>
          <p:nvPr userDrawn="1"/>
        </p:nvPicPr>
        <p:blipFill>
          <a:blip r:embed="rId2" cstate="print">
            <a:alphaModFix amt="68000"/>
            <a:extLst>
              <a:ext uri="{28A0092B-C50C-407E-A947-70E740481C1C}">
                <a14:useLocalDpi xmlns:a14="http://schemas.microsoft.com/office/drawing/2010/main" val="0"/>
              </a:ext>
            </a:extLst>
          </a:blip>
          <a:stretch>
            <a:fillRect/>
          </a:stretch>
        </p:blipFill>
        <p:spPr>
          <a:xfrm>
            <a:off x="0" y="0"/>
            <a:ext cx="1587500" cy="6832600"/>
          </a:xfrm>
          <a:prstGeom prst="rect">
            <a:avLst/>
          </a:prstGeom>
        </p:spPr>
      </p:pic>
    </p:spTree>
    <p:extLst>
      <p:ext uri="{BB962C8B-B14F-4D97-AF65-F5344CB8AC3E}">
        <p14:creationId xmlns:p14="http://schemas.microsoft.com/office/powerpoint/2010/main" val="1873226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7_Blank">
    <p:bg>
      <p:bgPr>
        <a:gradFill flip="none" rotWithShape="1">
          <a:gsLst>
            <a:gs pos="0">
              <a:srgbClr val="55B948">
                <a:alpha val="75000"/>
              </a:srgbClr>
            </a:gs>
            <a:gs pos="21000">
              <a:srgbClr val="55B948"/>
            </a:gs>
            <a:gs pos="80000">
              <a:srgbClr val="55B948"/>
            </a:gs>
            <a:gs pos="100000">
              <a:srgbClr val="55B948">
                <a:alpha val="75000"/>
              </a:srgbClr>
            </a:gs>
          </a:gsLst>
          <a:lin ang="7199999"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23983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3_Blank">
    <p:bg>
      <p:bgPr>
        <a:gradFill flip="none" rotWithShape="1">
          <a:gsLst>
            <a:gs pos="0">
              <a:srgbClr val="FAE232">
                <a:alpha val="70000"/>
              </a:srgbClr>
            </a:gs>
            <a:gs pos="22000">
              <a:srgbClr val="FAE232"/>
            </a:gs>
            <a:gs pos="80000">
              <a:srgbClr val="FAE232"/>
            </a:gs>
            <a:gs pos="100000">
              <a:srgbClr val="FAE232">
                <a:alpha val="70000"/>
              </a:srgbClr>
            </a:gs>
          </a:gsLst>
          <a:lin ang="144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C24B3B-F7F6-81A7-5320-423F29D4F0F3}"/>
              </a:ext>
            </a:extLst>
          </p:cNvPr>
          <p:cNvPicPr>
            <a:picLocks noChangeAspect="1"/>
          </p:cNvPicPr>
          <p:nvPr userDrawn="1"/>
        </p:nvPicPr>
        <p:blipFill>
          <a:blip r:embed="rId2" cstate="print">
            <a:alphaModFix amt="64000"/>
            <a:extLst>
              <a:ext uri="{28A0092B-C50C-407E-A947-70E740481C1C}">
                <a14:useLocalDpi xmlns:a14="http://schemas.microsoft.com/office/drawing/2010/main" val="0"/>
              </a:ext>
            </a:extLst>
          </a:blip>
          <a:stretch>
            <a:fillRect/>
          </a:stretch>
        </p:blipFill>
        <p:spPr>
          <a:xfrm>
            <a:off x="0" y="-65988"/>
            <a:ext cx="1587500" cy="6923988"/>
          </a:xfrm>
          <a:prstGeom prst="rect">
            <a:avLst/>
          </a:prstGeom>
        </p:spPr>
      </p:pic>
    </p:spTree>
    <p:extLst>
      <p:ext uri="{BB962C8B-B14F-4D97-AF65-F5344CB8AC3E}">
        <p14:creationId xmlns:p14="http://schemas.microsoft.com/office/powerpoint/2010/main" val="14692982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5_Blank">
    <p:bg>
      <p:bgPr>
        <a:gradFill flip="none" rotWithShape="1">
          <a:gsLst>
            <a:gs pos="0">
              <a:srgbClr val="FAE232">
                <a:alpha val="70000"/>
              </a:srgbClr>
            </a:gs>
            <a:gs pos="22000">
              <a:srgbClr val="FAE232"/>
            </a:gs>
            <a:gs pos="80000">
              <a:srgbClr val="FAE232"/>
            </a:gs>
            <a:gs pos="100000">
              <a:srgbClr val="FAE232">
                <a:alpha val="70000"/>
              </a:srgbClr>
            </a:gs>
          </a:gsLst>
          <a:lin ang="7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3455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solidFill>
                  <a:srgbClr val="000000"/>
                </a:solidFill>
              </a:defRPr>
            </a:pPr>
            <a:r>
              <a:rPr sz="5900">
                <a:solidFill>
                  <a:srgbClr val="FFFFFF"/>
                </a:solidFill>
              </a:rPr>
              <a:t>Title Text</a:t>
            </a:r>
          </a:p>
        </p:txBody>
      </p:sp>
      <p:sp>
        <p:nvSpPr>
          <p:cNvPr id="13" name="Shape 13"/>
          <p:cNvSpPr>
            <a:spLocks noGrp="1"/>
          </p:cNvSpPr>
          <p:nvPr>
            <p:ph type="body" idx="1"/>
          </p:nvPr>
        </p:nvSpPr>
        <p:spPr>
          <a:prstGeom prst="rect">
            <a:avLst/>
          </a:prstGeom>
        </p:spPr>
        <p:txBody>
          <a:body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6" name="Shape 16"/>
          <p:cNvSpPr>
            <a:spLocks noGrp="1"/>
          </p:cNvSpPr>
          <p:nvPr>
            <p:ph type="body" idx="1"/>
          </p:nvPr>
        </p:nvSpPr>
        <p:spPr>
          <a:xfrm>
            <a:off x="1190625" y="892969"/>
            <a:ext cx="9810750" cy="5072063"/>
          </a:xfrm>
          <a:prstGeom prst="rect">
            <a:avLst/>
          </a:prstGeom>
        </p:spPr>
        <p:txBody>
          <a:bodyPr numCol="1" spcCol="38100" anchor="ctr"/>
          <a:lstStyle>
            <a:lvl1pPr marL="625055" indent="-401822">
              <a:spcBef>
                <a:spcPts val="3300"/>
              </a:spcBef>
              <a:defRPr sz="2900"/>
            </a:lvl1pPr>
            <a:lvl2pPr marL="937583" indent="-401821">
              <a:spcBef>
                <a:spcPts val="3300"/>
              </a:spcBef>
              <a:defRPr sz="2900"/>
            </a:lvl2pPr>
            <a:lvl3pPr marL="1250111" indent="-401821">
              <a:spcBef>
                <a:spcPts val="3300"/>
              </a:spcBef>
              <a:defRPr sz="2900"/>
            </a:lvl3pPr>
            <a:lvl4pPr marL="1562639" indent="-401821">
              <a:spcBef>
                <a:spcPts val="3300"/>
              </a:spcBef>
              <a:defRPr sz="2900"/>
            </a:lvl4pPr>
            <a:lvl5pPr marL="1875167" indent="-401821">
              <a:spcBef>
                <a:spcPts val="3300"/>
              </a:spcBef>
              <a:defRPr sz="2900"/>
            </a:lvl5pPr>
          </a:lstStyle>
          <a:p>
            <a:pPr lvl="0">
              <a:defRPr sz="1800">
                <a:solidFill>
                  <a:srgbClr val="000000"/>
                </a:solidFill>
              </a:defRPr>
            </a:pPr>
            <a:r>
              <a:rPr sz="2900">
                <a:solidFill>
                  <a:srgbClr val="FFFFFF"/>
                </a:solidFill>
              </a:rPr>
              <a:t>Body Level One</a:t>
            </a:r>
          </a:p>
          <a:p>
            <a:pPr lvl="1">
              <a:defRPr sz="1800">
                <a:solidFill>
                  <a:srgbClr val="000000"/>
                </a:solidFill>
              </a:defRPr>
            </a:pPr>
            <a:r>
              <a:rPr sz="2900">
                <a:solidFill>
                  <a:srgbClr val="FFFFFF"/>
                </a:solidFill>
              </a:rPr>
              <a:t>Body Level Two</a:t>
            </a:r>
          </a:p>
          <a:p>
            <a:pPr lvl="2">
              <a:defRPr sz="1800">
                <a:solidFill>
                  <a:srgbClr val="000000"/>
                </a:solidFill>
              </a:defRPr>
            </a:pPr>
            <a:r>
              <a:rPr sz="2900">
                <a:solidFill>
                  <a:srgbClr val="FFFFFF"/>
                </a:solidFill>
              </a:rPr>
              <a:t>Body Level Three</a:t>
            </a:r>
          </a:p>
          <a:p>
            <a:pPr lvl="3">
              <a:defRPr sz="1800">
                <a:solidFill>
                  <a:srgbClr val="000000"/>
                </a:solidFill>
              </a:defRPr>
            </a:pPr>
            <a:r>
              <a:rPr sz="2900">
                <a:solidFill>
                  <a:srgbClr val="FFFFFF"/>
                </a:solidFill>
              </a:rPr>
              <a:t>Body Level Four</a:t>
            </a:r>
          </a:p>
          <a:p>
            <a:pPr lvl="4">
              <a:defRPr sz="1800">
                <a:solidFill>
                  <a:srgbClr val="000000"/>
                </a:solidFill>
              </a:defRPr>
            </a:pPr>
            <a:r>
              <a:rPr sz="2900">
                <a:solidFill>
                  <a:srgbClr val="FFFFFF"/>
                </a:solidFill>
              </a:rPr>
              <a:t>Body Level Five</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xfrm>
            <a:off x="1190625" y="25417"/>
            <a:ext cx="9810750" cy="2020854"/>
          </a:xfrm>
          <a:prstGeom prst="rect">
            <a:avLst/>
          </a:prstGeom>
        </p:spPr>
        <p:txBody>
          <a:bodyPr/>
          <a:lstStyle/>
          <a:p>
            <a:pPr lvl="0">
              <a:defRPr sz="1800">
                <a:solidFill>
                  <a:srgbClr val="000000"/>
                </a:solidFill>
              </a:defRPr>
            </a:pPr>
            <a:r>
              <a:rPr sz="5900">
                <a:solidFill>
                  <a:srgbClr val="FFFFFF"/>
                </a:solidFill>
              </a:rPr>
              <a:t>Title Text</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90625" y="125015"/>
            <a:ext cx="9810750" cy="18216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solidFill>
                  <a:srgbClr val="000000"/>
                </a:solidFill>
              </a:defRPr>
            </a:pPr>
            <a:r>
              <a:rPr sz="5900">
                <a:solidFill>
                  <a:srgbClr val="FFFFFF"/>
                </a:solidFill>
              </a:rPr>
              <a:t>Texto del título</a:t>
            </a:r>
          </a:p>
        </p:txBody>
      </p:sp>
      <p:sp>
        <p:nvSpPr>
          <p:cNvPr id="3" name="Shape 3"/>
          <p:cNvSpPr>
            <a:spLocks noGrp="1"/>
          </p:cNvSpPr>
          <p:nvPr>
            <p:ph type="body" idx="1"/>
          </p:nvPr>
        </p:nvSpPr>
        <p:spPr>
          <a:xfrm>
            <a:off x="1190625" y="1946672"/>
            <a:ext cx="9810750" cy="4911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2" spcCol="523240"/>
          <a:lstStyle/>
          <a:p>
            <a:pPr lvl="0">
              <a:defRPr sz="1800">
                <a:solidFill>
                  <a:srgbClr val="000000"/>
                </a:solidFill>
              </a:defRPr>
            </a:pPr>
            <a:r>
              <a:rPr sz="2200">
                <a:solidFill>
                  <a:srgbClr val="FFFFFF"/>
                </a:solidFill>
              </a:rPr>
              <a:t>Cuerpo Nivel Uno</a:t>
            </a:r>
          </a:p>
          <a:p>
            <a:pPr lvl="1">
              <a:defRPr sz="1800">
                <a:solidFill>
                  <a:srgbClr val="000000"/>
                </a:solidFill>
              </a:defRPr>
            </a:pPr>
            <a:r>
              <a:rPr sz="2200">
                <a:solidFill>
                  <a:srgbClr val="FFFFFF"/>
                </a:solidFill>
              </a:rPr>
              <a:t>Cuerpo nivel dos</a:t>
            </a:r>
          </a:p>
          <a:p>
            <a:pPr lvl="2">
              <a:defRPr sz="1800">
                <a:solidFill>
                  <a:srgbClr val="000000"/>
                </a:solidFill>
              </a:defRPr>
            </a:pPr>
            <a:r>
              <a:rPr sz="2200">
                <a:solidFill>
                  <a:srgbClr val="FFFFFF"/>
                </a:solidFill>
              </a:rPr>
              <a:t>Cuerpo Nivel Tres</a:t>
            </a:r>
          </a:p>
          <a:p>
            <a:pPr lvl="3">
              <a:defRPr sz="1800">
                <a:solidFill>
                  <a:srgbClr val="000000"/>
                </a:solidFill>
              </a:defRPr>
            </a:pPr>
            <a:r>
              <a:rPr sz="2200">
                <a:solidFill>
                  <a:srgbClr val="FFFFFF"/>
                </a:solidFill>
              </a:rPr>
              <a:t>Cuerpo nivel cuatro</a:t>
            </a:r>
          </a:p>
          <a:p>
            <a:pPr lvl="4">
              <a:defRPr sz="1800">
                <a:solidFill>
                  <a:srgbClr val="000000"/>
                </a:solidFill>
              </a:defRPr>
            </a:pPr>
            <a:r>
              <a:rPr sz="2200">
                <a:solidFill>
                  <a:srgbClr val="FFFFFF"/>
                </a:solidFill>
              </a:rPr>
              <a:t>Nivel corporal cinco</a:t>
            </a:r>
          </a:p>
        </p:txBody>
      </p:sp>
      <p:sp>
        <p:nvSpPr>
          <p:cNvPr id="4" name="Shape 4"/>
          <p:cNvSpPr>
            <a:spLocks noGrp="1"/>
          </p:cNvSpPr>
          <p:nvPr>
            <p:ph type="sldNum" sz="quarter" idx="2"/>
          </p:nvPr>
        </p:nvSpPr>
        <p:spPr>
          <a:xfrm>
            <a:off x="5948138" y="6489303"/>
            <a:ext cx="283817" cy="279401"/>
          </a:xfrm>
          <a:prstGeom prst="rect">
            <a:avLst/>
          </a:prstGeom>
          <a:ln w="12700">
            <a:miter lim="400000"/>
          </a:ln>
        </p:spPr>
        <p:txBody>
          <a:bodyPr wrap="none" lIns="50800" tIns="50800" rIns="50800" bIns="50800" anchor="b">
            <a:spAutoFit/>
          </a:bodyPr>
          <a:lstStyle>
            <a:lvl1pPr>
              <a:defRPr sz="12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63" r:id="rId3"/>
    <p:sldLayoutId id="2147483668" r:id="rId4"/>
    <p:sldLayoutId id="2147483664" r:id="rId5"/>
    <p:sldLayoutId id="2147483666"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spd="med"/>
  <p:txStyles>
    <p:titleStyle>
      <a:lvl1pPr algn="ctr" defTabSz="410750">
        <a:defRPr sz="5900">
          <a:solidFill>
            <a:srgbClr val="FFFFFF"/>
          </a:solidFill>
          <a:latin typeface="Arial Narrow Bold"/>
          <a:ea typeface="Arial Narrow Bold"/>
          <a:cs typeface="Arial Narrow Bold"/>
          <a:sym typeface="Arial Narrow Bold"/>
        </a:defRPr>
      </a:lvl1pPr>
      <a:lvl2pPr algn="ctr" defTabSz="410750">
        <a:defRPr sz="5900">
          <a:solidFill>
            <a:srgbClr val="FFFFFF"/>
          </a:solidFill>
          <a:latin typeface="Arial Narrow Bold"/>
          <a:ea typeface="Arial Narrow Bold"/>
          <a:cs typeface="Arial Narrow Bold"/>
          <a:sym typeface="Arial Narrow Bold"/>
        </a:defRPr>
      </a:lvl2pPr>
      <a:lvl3pPr algn="ctr" defTabSz="410750">
        <a:defRPr sz="5900">
          <a:solidFill>
            <a:srgbClr val="FFFFFF"/>
          </a:solidFill>
          <a:latin typeface="Arial Narrow Bold"/>
          <a:ea typeface="Arial Narrow Bold"/>
          <a:cs typeface="Arial Narrow Bold"/>
          <a:sym typeface="Arial Narrow Bold"/>
        </a:defRPr>
      </a:lvl3pPr>
      <a:lvl4pPr algn="ctr" defTabSz="410750">
        <a:defRPr sz="5900">
          <a:solidFill>
            <a:srgbClr val="FFFFFF"/>
          </a:solidFill>
          <a:latin typeface="Arial Narrow Bold"/>
          <a:ea typeface="Arial Narrow Bold"/>
          <a:cs typeface="Arial Narrow Bold"/>
          <a:sym typeface="Arial Narrow Bold"/>
        </a:defRPr>
      </a:lvl4pPr>
      <a:lvl5pPr algn="ctr" defTabSz="410750">
        <a:defRPr sz="5900">
          <a:solidFill>
            <a:srgbClr val="FFFFFF"/>
          </a:solidFill>
          <a:latin typeface="Arial Narrow Bold"/>
          <a:ea typeface="Arial Narrow Bold"/>
          <a:cs typeface="Arial Narrow Bold"/>
          <a:sym typeface="Arial Narrow Bold"/>
        </a:defRPr>
      </a:lvl5pPr>
      <a:lvl6pPr algn="ctr" defTabSz="410750">
        <a:defRPr sz="5900">
          <a:solidFill>
            <a:srgbClr val="FFFFFF"/>
          </a:solidFill>
          <a:latin typeface="Arial Narrow Bold"/>
          <a:ea typeface="Arial Narrow Bold"/>
          <a:cs typeface="Arial Narrow Bold"/>
          <a:sym typeface="Arial Narrow Bold"/>
        </a:defRPr>
      </a:lvl6pPr>
      <a:lvl7pPr algn="ctr" defTabSz="410750">
        <a:defRPr sz="5900">
          <a:solidFill>
            <a:srgbClr val="FFFFFF"/>
          </a:solidFill>
          <a:latin typeface="Arial Narrow Bold"/>
          <a:ea typeface="Arial Narrow Bold"/>
          <a:cs typeface="Arial Narrow Bold"/>
          <a:sym typeface="Arial Narrow Bold"/>
        </a:defRPr>
      </a:lvl7pPr>
      <a:lvl8pPr algn="ctr" defTabSz="410750">
        <a:defRPr sz="5900">
          <a:solidFill>
            <a:srgbClr val="FFFFFF"/>
          </a:solidFill>
          <a:latin typeface="Arial Narrow Bold"/>
          <a:ea typeface="Arial Narrow Bold"/>
          <a:cs typeface="Arial Narrow Bold"/>
          <a:sym typeface="Arial Narrow Bold"/>
        </a:defRPr>
      </a:lvl8pPr>
      <a:lvl9pPr algn="ctr" defTabSz="410750">
        <a:defRPr sz="5900">
          <a:solidFill>
            <a:srgbClr val="FFFFFF"/>
          </a:solidFill>
          <a:latin typeface="Arial Narrow Bold"/>
          <a:ea typeface="Arial Narrow Bold"/>
          <a:cs typeface="Arial Narrow Bold"/>
          <a:sym typeface="Arial Narrow Bold"/>
        </a:defRPr>
      </a:lvl9pPr>
    </p:titleStyle>
    <p:bodyStyle>
      <a:lvl1pPr marL="571002" indent="-347766" defTabSz="410750">
        <a:spcBef>
          <a:spcPts val="2600"/>
        </a:spcBef>
        <a:buSzPct val="171000"/>
        <a:buChar char="•"/>
        <a:defRPr sz="2200">
          <a:solidFill>
            <a:srgbClr val="FFFFFF"/>
          </a:solidFill>
          <a:latin typeface="Arial Narrow"/>
          <a:ea typeface="Arial Narrow"/>
          <a:cs typeface="Arial Narrow"/>
          <a:sym typeface="Arial Narrow"/>
        </a:defRPr>
      </a:lvl1pPr>
      <a:lvl2pPr marL="883529" indent="-347766" defTabSz="410750">
        <a:spcBef>
          <a:spcPts val="2600"/>
        </a:spcBef>
        <a:buSzPct val="171000"/>
        <a:buChar char="•"/>
        <a:defRPr sz="2200">
          <a:solidFill>
            <a:srgbClr val="FFFFFF"/>
          </a:solidFill>
          <a:latin typeface="Arial Narrow"/>
          <a:ea typeface="Arial Narrow"/>
          <a:cs typeface="Arial Narrow"/>
          <a:sym typeface="Arial Narrow"/>
        </a:defRPr>
      </a:lvl2pPr>
      <a:lvl3pPr marL="1196057" indent="-347766" defTabSz="410750">
        <a:spcBef>
          <a:spcPts val="2600"/>
        </a:spcBef>
        <a:buSzPct val="171000"/>
        <a:buChar char="•"/>
        <a:defRPr sz="2200">
          <a:solidFill>
            <a:srgbClr val="FFFFFF"/>
          </a:solidFill>
          <a:latin typeface="Arial Narrow"/>
          <a:ea typeface="Arial Narrow"/>
          <a:cs typeface="Arial Narrow"/>
          <a:sym typeface="Arial Narrow"/>
        </a:defRPr>
      </a:lvl3pPr>
      <a:lvl4pPr marL="1508584" indent="-347767" defTabSz="410750">
        <a:spcBef>
          <a:spcPts val="2600"/>
        </a:spcBef>
        <a:buSzPct val="171000"/>
        <a:buChar char="•"/>
        <a:defRPr sz="2200">
          <a:solidFill>
            <a:srgbClr val="FFFFFF"/>
          </a:solidFill>
          <a:latin typeface="Arial Narrow"/>
          <a:ea typeface="Arial Narrow"/>
          <a:cs typeface="Arial Narrow"/>
          <a:sym typeface="Arial Narrow"/>
        </a:defRPr>
      </a:lvl4pPr>
      <a:lvl5pPr marL="1821113" indent="-347766" defTabSz="410750">
        <a:spcBef>
          <a:spcPts val="2600"/>
        </a:spcBef>
        <a:buSzPct val="171000"/>
        <a:buChar char="•"/>
        <a:defRPr sz="2200">
          <a:solidFill>
            <a:srgbClr val="FFFFFF"/>
          </a:solidFill>
          <a:latin typeface="Arial Narrow"/>
          <a:ea typeface="Arial Narrow"/>
          <a:cs typeface="Arial Narrow"/>
          <a:sym typeface="Arial Narrow"/>
        </a:defRPr>
      </a:lvl5pPr>
      <a:lvl6pPr marL="2028198" indent="-304830" defTabSz="410750">
        <a:spcBef>
          <a:spcPts val="2600"/>
        </a:spcBef>
        <a:buSzPct val="171000"/>
        <a:buChar char="•"/>
        <a:defRPr sz="2200">
          <a:solidFill>
            <a:srgbClr val="FFFFFF"/>
          </a:solidFill>
          <a:latin typeface="Arial Narrow"/>
          <a:ea typeface="Arial Narrow"/>
          <a:cs typeface="Arial Narrow"/>
          <a:sym typeface="Arial Narrow"/>
        </a:defRPr>
      </a:lvl6pPr>
      <a:lvl7pPr marL="2278220" indent="-304830" defTabSz="410750">
        <a:spcBef>
          <a:spcPts val="2600"/>
        </a:spcBef>
        <a:buSzPct val="171000"/>
        <a:buChar char="•"/>
        <a:defRPr sz="2200">
          <a:solidFill>
            <a:srgbClr val="FFFFFF"/>
          </a:solidFill>
          <a:latin typeface="Arial Narrow"/>
          <a:ea typeface="Arial Narrow"/>
          <a:cs typeface="Arial Narrow"/>
          <a:sym typeface="Arial Narrow"/>
        </a:defRPr>
      </a:lvl7pPr>
      <a:lvl8pPr marL="2528243" indent="-304830" defTabSz="410750">
        <a:spcBef>
          <a:spcPts val="2600"/>
        </a:spcBef>
        <a:buSzPct val="171000"/>
        <a:buChar char="•"/>
        <a:defRPr sz="2200">
          <a:solidFill>
            <a:srgbClr val="FFFFFF"/>
          </a:solidFill>
          <a:latin typeface="Arial Narrow"/>
          <a:ea typeface="Arial Narrow"/>
          <a:cs typeface="Arial Narrow"/>
          <a:sym typeface="Arial Narrow"/>
        </a:defRPr>
      </a:lvl8pPr>
      <a:lvl9pPr marL="2778265" indent="-304830" defTabSz="410750">
        <a:spcBef>
          <a:spcPts val="2600"/>
        </a:spcBef>
        <a:buSzPct val="171000"/>
        <a:buChar char="•"/>
        <a:defRPr sz="2200">
          <a:solidFill>
            <a:srgbClr val="FFFFFF"/>
          </a:solidFill>
          <a:latin typeface="Arial Narrow"/>
          <a:ea typeface="Arial Narrow"/>
          <a:cs typeface="Arial Narrow"/>
          <a:sym typeface="Arial Narrow"/>
        </a:defRPr>
      </a:lvl9pPr>
    </p:bodyStyle>
    <p:otherStyle>
      <a:lvl1pPr algn="ctr" defTabSz="488974">
        <a:defRPr sz="1200">
          <a:solidFill>
            <a:schemeClr val="tx1"/>
          </a:solidFill>
          <a:latin typeface="+mn-lt"/>
          <a:ea typeface="+mn-ea"/>
          <a:cs typeface="+mn-cs"/>
          <a:sym typeface="Gill Sans"/>
        </a:defRPr>
      </a:lvl1pPr>
      <a:lvl2pPr algn="ctr" defTabSz="488974">
        <a:defRPr sz="1200">
          <a:solidFill>
            <a:schemeClr val="tx1"/>
          </a:solidFill>
          <a:latin typeface="+mn-lt"/>
          <a:ea typeface="+mn-ea"/>
          <a:cs typeface="+mn-cs"/>
          <a:sym typeface="Gill Sans"/>
        </a:defRPr>
      </a:lvl2pPr>
      <a:lvl3pPr algn="ctr" defTabSz="488974">
        <a:defRPr sz="1200">
          <a:solidFill>
            <a:schemeClr val="tx1"/>
          </a:solidFill>
          <a:latin typeface="+mn-lt"/>
          <a:ea typeface="+mn-ea"/>
          <a:cs typeface="+mn-cs"/>
          <a:sym typeface="Gill Sans"/>
        </a:defRPr>
      </a:lvl3pPr>
      <a:lvl4pPr algn="ctr" defTabSz="488974">
        <a:defRPr sz="1200">
          <a:solidFill>
            <a:schemeClr val="tx1"/>
          </a:solidFill>
          <a:latin typeface="+mn-lt"/>
          <a:ea typeface="+mn-ea"/>
          <a:cs typeface="+mn-cs"/>
          <a:sym typeface="Gill Sans"/>
        </a:defRPr>
      </a:lvl4pPr>
      <a:lvl5pPr algn="ctr" defTabSz="488974">
        <a:defRPr sz="1200">
          <a:solidFill>
            <a:schemeClr val="tx1"/>
          </a:solidFill>
          <a:latin typeface="+mn-lt"/>
          <a:ea typeface="+mn-ea"/>
          <a:cs typeface="+mn-cs"/>
          <a:sym typeface="Gill Sans"/>
        </a:defRPr>
      </a:lvl5pPr>
      <a:lvl6pPr algn="ctr" defTabSz="488974">
        <a:defRPr sz="1200">
          <a:solidFill>
            <a:schemeClr val="tx1"/>
          </a:solidFill>
          <a:latin typeface="+mn-lt"/>
          <a:ea typeface="+mn-ea"/>
          <a:cs typeface="+mn-cs"/>
          <a:sym typeface="Gill Sans"/>
        </a:defRPr>
      </a:lvl6pPr>
      <a:lvl7pPr algn="ctr" defTabSz="488974">
        <a:defRPr sz="1200">
          <a:solidFill>
            <a:schemeClr val="tx1"/>
          </a:solidFill>
          <a:latin typeface="+mn-lt"/>
          <a:ea typeface="+mn-ea"/>
          <a:cs typeface="+mn-cs"/>
          <a:sym typeface="Gill Sans"/>
        </a:defRPr>
      </a:lvl7pPr>
      <a:lvl8pPr algn="ctr" defTabSz="488974">
        <a:defRPr sz="1200">
          <a:solidFill>
            <a:schemeClr val="tx1"/>
          </a:solidFill>
          <a:latin typeface="+mn-lt"/>
          <a:ea typeface="+mn-ea"/>
          <a:cs typeface="+mn-cs"/>
          <a:sym typeface="Gill Sans"/>
        </a:defRPr>
      </a:lvl8pPr>
      <a:lvl9pPr algn="ctr" defTabSz="488974">
        <a:defRPr sz="12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4947139" y="214705"/>
            <a:ext cx="6572096" cy="304698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defTabSz="410750">
              <a:defRPr sz="1800"/>
            </a:pPr>
            <a:r>
              <a:rPr sz="6400" dirty="0">
                <a:solidFill>
                  <a:srgbClr val="FAE232"/>
                </a:solidFill>
                <a:latin typeface="Arial Narrow Bold"/>
                <a:ea typeface="Arial Narrow Bold"/>
                <a:cs typeface="Arial Narrow Bold"/>
                <a:sym typeface="Arial Narrow Bold"/>
              </a:rPr>
              <a:t>Futuro </a:t>
            </a:r>
            <a:br>
              <a:rPr sz="6400" dirty="0">
                <a:solidFill>
                  <a:srgbClr val="FAE232"/>
                </a:solidFill>
                <a:latin typeface="Arial Narrow Bold"/>
                <a:ea typeface="Arial Narrow Bold"/>
                <a:cs typeface="Arial Narrow Bold"/>
                <a:sym typeface="Arial Narrow Bold"/>
              </a:rPr>
            </a:br>
            <a:r>
              <a:rPr sz="6400" dirty="0">
                <a:solidFill>
                  <a:srgbClr val="FAE232"/>
                </a:solidFill>
                <a:latin typeface="Arial Narrow Bold"/>
                <a:ea typeface="Arial Narrow Bold"/>
                <a:cs typeface="Arial Narrow Bold"/>
                <a:sym typeface="Arial Narrow Bold"/>
              </a:rPr>
              <a:t>de la Conferencia de Servicio Mundial</a:t>
            </a:r>
          </a:p>
        </p:txBody>
      </p:sp>
      <p:sp>
        <p:nvSpPr>
          <p:cNvPr id="54" name="Shape 54"/>
          <p:cNvSpPr/>
          <p:nvPr/>
        </p:nvSpPr>
        <p:spPr>
          <a:xfrm>
            <a:off x="4947139" y="3577083"/>
            <a:ext cx="5627963" cy="20621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3234" algn="l" defTabSz="410750">
              <a:spcBef>
                <a:spcPts val="3300"/>
              </a:spcBef>
              <a:defRPr sz="3200">
                <a:solidFill>
                  <a:srgbClr val="FFFFFF"/>
                </a:solidFill>
                <a:latin typeface="Arial Narrow"/>
                <a:ea typeface="Arial Narrow"/>
                <a:cs typeface="Arial Narrow"/>
                <a:sym typeface="Arial Narrow"/>
              </a:defRPr>
            </a:lvl1pPr>
          </a:lstStyle>
          <a:p>
            <a:pPr lvl="0" indent="0">
              <a:defRPr sz="1800">
                <a:solidFill>
                  <a:srgbClr val="000000"/>
                </a:solidFill>
              </a:defRPr>
            </a:pPr>
            <a:r>
              <a:rPr sz="3200" dirty="0">
                <a:solidFill>
                  <a:srgbClr val="FFFFFF"/>
                </a:solidFill>
              </a:rPr>
              <a:t>La Junta Mundial está recomendando las primeras piezas del camino hacia una </a:t>
            </a:r>
            <a:r>
              <a:rPr lang="es" sz="3200" dirty="0">
                <a:solidFill>
                  <a:srgbClr val="FFFFFF"/>
                </a:solidFill>
              </a:rPr>
              <a:t>conferencia </a:t>
            </a:r>
            <a:r>
              <a:rPr sz="3200" dirty="0">
                <a:solidFill>
                  <a:srgbClr val="FFFFFF"/>
                </a:solidFill>
              </a:rPr>
              <a:t>que sea más eficaz </a:t>
            </a:r>
            <a:br>
              <a:rPr lang="en-US" sz="3200" dirty="0">
                <a:solidFill>
                  <a:srgbClr val="FFFFFF"/>
                </a:solidFill>
              </a:rPr>
            </a:br>
            <a:r>
              <a:rPr sz="3200" dirty="0">
                <a:solidFill>
                  <a:srgbClr val="FFFFFF"/>
                </a:solidFill>
              </a:rPr>
              <a:t>y sostenible.</a:t>
            </a:r>
          </a:p>
        </p:txBody>
      </p:sp>
      <p:pic>
        <p:nvPicPr>
          <p:cNvPr id="55" name="image1.png"/>
          <p:cNvPicPr/>
          <p:nvPr/>
        </p:nvPicPr>
        <p:blipFill>
          <a:blip r:embed="rId3">
            <a:alphaModFix amt="43000"/>
          </a:blip>
          <a:stretch>
            <a:fillRect/>
          </a:stretch>
        </p:blipFill>
        <p:spPr>
          <a:xfrm>
            <a:off x="9982200" y="4638754"/>
            <a:ext cx="2123343" cy="2123343"/>
          </a:xfrm>
          <a:prstGeom prst="rect">
            <a:avLst/>
          </a:prstGeom>
          <a:ln w="12700">
            <a:miter lim="400000"/>
          </a:ln>
        </p:spPr>
      </p:pic>
      <p:pic>
        <p:nvPicPr>
          <p:cNvPr id="2" name="Picture 1">
            <a:extLst>
              <a:ext uri="{FF2B5EF4-FFF2-40B4-BE49-F238E27FC236}">
                <a16:creationId xmlns:a16="http://schemas.microsoft.com/office/drawing/2014/main" id="{392A23A5-0D4A-3F7B-31E1-60E0EAF44ABA}"/>
              </a:ext>
            </a:extLst>
          </p:cNvPr>
          <p:cNvPicPr>
            <a:picLocks noChangeAspect="1"/>
          </p:cNvPicPr>
          <p:nvPr/>
        </p:nvPicPr>
        <p:blipFill rotWithShape="1">
          <a:blip r:embed="rId4">
            <a:extLst>
              <a:ext uri="{28A0092B-C50C-407E-A947-70E740481C1C}">
                <a14:useLocalDpi xmlns:a14="http://schemas.microsoft.com/office/drawing/2010/main" val="0"/>
              </a:ext>
            </a:extLst>
          </a:blip>
          <a:srcRect l="8203" t="6833" r="6011"/>
          <a:stretch/>
        </p:blipFill>
        <p:spPr>
          <a:xfrm>
            <a:off x="0" y="0"/>
            <a:ext cx="4360496" cy="687551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0">
            <a:extLst>
              <a:ext uri="{FF2B5EF4-FFF2-40B4-BE49-F238E27FC236}">
                <a16:creationId xmlns:a16="http://schemas.microsoft.com/office/drawing/2014/main" id="{7C2F698B-C2C7-921A-84CC-FA12146C5BFD}"/>
              </a:ext>
            </a:extLst>
          </p:cNvPr>
          <p:cNvSpPr/>
          <p:nvPr/>
        </p:nvSpPr>
        <p:spPr>
          <a:xfrm>
            <a:off x="870856" y="653704"/>
            <a:ext cx="11301105" cy="62478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Incorporar la CMNA en el trabajo del ciclo de conferencias de alguna manera, ya que los dos eventos, la conferencia y la convención, tendrían ciclos de tres años.</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Conc</a:t>
            </a:r>
            <a:r>
              <a:rPr lang="es-CO" sz="2500" dirty="0">
                <a:solidFill>
                  <a:srgbClr val="FFFFFF"/>
                </a:solidFill>
                <a:latin typeface="Arial Narrow"/>
                <a:ea typeface="Arial Narrow"/>
                <a:cs typeface="Arial Narrow"/>
                <a:sym typeface="Arial Narrow"/>
              </a:rPr>
              <a:t>entrarnos</a:t>
            </a:r>
            <a:r>
              <a:rPr sz="2500" dirty="0">
                <a:solidFill>
                  <a:srgbClr val="FFFFFF"/>
                </a:solidFill>
                <a:latin typeface="Arial Narrow"/>
                <a:ea typeface="Arial Narrow"/>
                <a:cs typeface="Arial Narrow"/>
                <a:sym typeface="Arial Narrow"/>
              </a:rPr>
              <a:t> en lo que se debe hacer en persona y lo que se puede hacer virtualmente de manera efectiva.</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Trabajar hacia un mejor manejo y procesamiento de l</a:t>
            </a:r>
            <a:r>
              <a:rPr lang="es-CO" sz="2500" dirty="0">
                <a:solidFill>
                  <a:srgbClr val="FFFFFF"/>
                </a:solidFill>
                <a:latin typeface="Arial Narrow"/>
                <a:ea typeface="Arial Narrow"/>
                <a:cs typeface="Arial Narrow"/>
                <a:sym typeface="Arial Narrow"/>
              </a:rPr>
              <a:t>as Mociones</a:t>
            </a:r>
            <a:r>
              <a:rPr sz="2500" dirty="0">
                <a:solidFill>
                  <a:srgbClr val="FFFFFF"/>
                </a:solidFill>
                <a:latin typeface="Arial Narrow"/>
                <a:ea typeface="Arial Narrow"/>
                <a:cs typeface="Arial Narrow"/>
                <a:sym typeface="Arial Narrow"/>
              </a:rPr>
              <a:t> </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Desarrollar procesos para que el organismo construya el </a:t>
            </a:r>
            <a:r>
              <a:rPr sz="2500" i="1" dirty="0">
                <a:solidFill>
                  <a:srgbClr val="FFFFFF"/>
                </a:solidFill>
                <a:latin typeface="Arial Narrow"/>
                <a:ea typeface="Arial Narrow"/>
                <a:cs typeface="Arial Narrow"/>
                <a:sym typeface="Arial Narrow"/>
              </a:rPr>
              <a:t>IAC </a:t>
            </a:r>
            <a:r>
              <a:rPr sz="2500" dirty="0">
                <a:solidFill>
                  <a:srgbClr val="FFFFFF"/>
                </a:solidFill>
                <a:latin typeface="Arial Narrow"/>
                <a:ea typeface="Arial Narrow"/>
                <a:cs typeface="Arial Narrow"/>
                <a:sym typeface="Arial Narrow"/>
              </a:rPr>
              <a:t>en conjunto, incluidos mecanismos para que los delegados prioricen, procesen o examinen las mociones.</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Tome decisiones sobre algunos "asuntos antiguos" virtualmente antes de la reunión presencial de la CSM para que el tiempo juntos se pueda centrar en el ciclo que se avecina.</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Convertir la CSM en una conferencia de planificación con más capacitación, tutoría y conversación.</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err="1">
                <a:solidFill>
                  <a:srgbClr val="FFFFFF"/>
                </a:solidFill>
                <a:latin typeface="Arial Narrow"/>
                <a:ea typeface="Arial Narrow"/>
                <a:cs typeface="Arial Narrow"/>
                <a:sym typeface="Arial Narrow"/>
              </a:rPr>
              <a:t>Ayud</a:t>
            </a:r>
            <a:r>
              <a:rPr lang="es-CO" sz="2500" dirty="0">
                <a:solidFill>
                  <a:srgbClr val="FFFFFF"/>
                </a:solidFill>
                <a:latin typeface="Arial Narrow"/>
                <a:ea typeface="Arial Narrow"/>
                <a:cs typeface="Arial Narrow"/>
                <a:sym typeface="Arial Narrow"/>
              </a:rPr>
              <a:t>ar</a:t>
            </a:r>
            <a:r>
              <a:rPr sz="2500" dirty="0">
                <a:solidFill>
                  <a:srgbClr val="FFFFFF"/>
                </a:solidFill>
                <a:latin typeface="Arial Narrow"/>
                <a:ea typeface="Arial Narrow"/>
                <a:cs typeface="Arial Narrow"/>
                <a:sym typeface="Arial Narrow"/>
              </a:rPr>
              <a:t> a los participantes a difundir información y construir relaciones dentro de sus regiones y zonas.</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Fortalecer el “ciclo de retroalimentación” del plan estratégico para ayudar a amplificar las voces, el rol y la participación de los participantes y miembros.</a:t>
            </a:r>
            <a:endParaRPr sz="25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500" dirty="0">
                <a:solidFill>
                  <a:srgbClr val="FFFFFF"/>
                </a:solidFill>
                <a:latin typeface="Arial Narrow"/>
                <a:ea typeface="Arial Narrow"/>
                <a:cs typeface="Arial Narrow"/>
                <a:sym typeface="Arial Narrow"/>
              </a:rPr>
              <a:t>Construir procesos de planificación más colaborativos.</a:t>
            </a:r>
          </a:p>
        </p:txBody>
      </p:sp>
      <p:sp>
        <p:nvSpPr>
          <p:cNvPr id="3" name="Shape 91">
            <a:extLst>
              <a:ext uri="{FF2B5EF4-FFF2-40B4-BE49-F238E27FC236}">
                <a16:creationId xmlns:a16="http://schemas.microsoft.com/office/drawing/2014/main" id="{098A73D3-93EF-3079-97F9-0D042E6AEFC8}"/>
              </a:ext>
            </a:extLst>
          </p:cNvPr>
          <p:cNvSpPr/>
          <p:nvPr/>
        </p:nvSpPr>
        <p:spPr>
          <a:xfrm>
            <a:off x="1025736" y="71321"/>
            <a:ext cx="10774496" cy="5488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584200">
              <a:defRPr sz="29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2900" dirty="0">
                <a:solidFill>
                  <a:srgbClr val="002060"/>
                </a:solidFill>
              </a:rPr>
              <a:t>Algunas de las otras ideas que surgieron en las discusiones:</a:t>
            </a:r>
          </a:p>
        </p:txBody>
      </p:sp>
    </p:spTree>
    <p:extLst>
      <p:ext uri="{BB962C8B-B14F-4D97-AF65-F5344CB8AC3E}">
        <p14:creationId xmlns:p14="http://schemas.microsoft.com/office/powerpoint/2010/main" val="13128553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9">
            <a:extLst>
              <a:ext uri="{FF2B5EF4-FFF2-40B4-BE49-F238E27FC236}">
                <a16:creationId xmlns:a16="http://schemas.microsoft.com/office/drawing/2014/main" id="{6102D921-7E10-4050-FBC0-53465D897E6C}"/>
              </a:ext>
            </a:extLst>
          </p:cNvPr>
          <p:cNvSpPr txBox="1">
            <a:spLocks/>
          </p:cNvSpPr>
          <p:nvPr/>
        </p:nvSpPr>
        <p:spPr>
          <a:xfrm>
            <a:off x="250459" y="797509"/>
            <a:ext cx="11691082" cy="5062616"/>
          </a:xfrm>
          <a:prstGeom prst="rect">
            <a:avLst/>
          </a:prstGeom>
        </p:spPr>
        <p:txBody>
          <a:bodyPr lIns="0" tIns="0" rIns="0" bIns="0" anchor="t">
            <a:normAutofit fontScale="97500"/>
          </a:bodyPr>
          <a:lstStyle>
            <a:lvl1pPr algn="ctr" defTabSz="410750">
              <a:defRPr sz="5900">
                <a:solidFill>
                  <a:srgbClr val="FFFFFF"/>
                </a:solidFill>
                <a:latin typeface="Arial Narrow Bold"/>
                <a:ea typeface="Arial Narrow Bold"/>
                <a:cs typeface="Arial Narrow Bold"/>
                <a:sym typeface="Arial Narrow Bold"/>
              </a:defRPr>
            </a:lvl1pPr>
            <a:lvl2pPr algn="ctr" defTabSz="410750">
              <a:defRPr sz="5900">
                <a:solidFill>
                  <a:srgbClr val="FFFFFF"/>
                </a:solidFill>
                <a:latin typeface="Arial Narrow Bold"/>
                <a:ea typeface="Arial Narrow Bold"/>
                <a:cs typeface="Arial Narrow Bold"/>
                <a:sym typeface="Arial Narrow Bold"/>
              </a:defRPr>
            </a:lvl2pPr>
            <a:lvl3pPr algn="ctr" defTabSz="410750">
              <a:defRPr sz="5900">
                <a:solidFill>
                  <a:srgbClr val="FFFFFF"/>
                </a:solidFill>
                <a:latin typeface="Arial Narrow Bold"/>
                <a:ea typeface="Arial Narrow Bold"/>
                <a:cs typeface="Arial Narrow Bold"/>
                <a:sym typeface="Arial Narrow Bold"/>
              </a:defRPr>
            </a:lvl3pPr>
            <a:lvl4pPr algn="ctr" defTabSz="410750">
              <a:defRPr sz="5900">
                <a:solidFill>
                  <a:srgbClr val="FFFFFF"/>
                </a:solidFill>
                <a:latin typeface="Arial Narrow Bold"/>
                <a:ea typeface="Arial Narrow Bold"/>
                <a:cs typeface="Arial Narrow Bold"/>
                <a:sym typeface="Arial Narrow Bold"/>
              </a:defRPr>
            </a:lvl4pPr>
            <a:lvl5pPr algn="ctr" defTabSz="410750">
              <a:defRPr sz="5900">
                <a:solidFill>
                  <a:srgbClr val="FFFFFF"/>
                </a:solidFill>
                <a:latin typeface="Arial Narrow Bold"/>
                <a:ea typeface="Arial Narrow Bold"/>
                <a:cs typeface="Arial Narrow Bold"/>
                <a:sym typeface="Arial Narrow Bold"/>
              </a:defRPr>
            </a:lvl5pPr>
            <a:lvl6pPr algn="ctr" defTabSz="410750">
              <a:defRPr sz="5900">
                <a:solidFill>
                  <a:srgbClr val="FFFFFF"/>
                </a:solidFill>
                <a:latin typeface="Arial Narrow Bold"/>
                <a:ea typeface="Arial Narrow Bold"/>
                <a:cs typeface="Arial Narrow Bold"/>
                <a:sym typeface="Arial Narrow Bold"/>
              </a:defRPr>
            </a:lvl6pPr>
            <a:lvl7pPr algn="ctr" defTabSz="410750">
              <a:defRPr sz="5900">
                <a:solidFill>
                  <a:srgbClr val="FFFFFF"/>
                </a:solidFill>
                <a:latin typeface="Arial Narrow Bold"/>
                <a:ea typeface="Arial Narrow Bold"/>
                <a:cs typeface="Arial Narrow Bold"/>
                <a:sym typeface="Arial Narrow Bold"/>
              </a:defRPr>
            </a:lvl7pPr>
            <a:lvl8pPr algn="ctr" defTabSz="410750">
              <a:defRPr sz="5900">
                <a:solidFill>
                  <a:srgbClr val="FFFFFF"/>
                </a:solidFill>
                <a:latin typeface="Arial Narrow Bold"/>
                <a:ea typeface="Arial Narrow Bold"/>
                <a:cs typeface="Arial Narrow Bold"/>
                <a:sym typeface="Arial Narrow Bold"/>
              </a:defRPr>
            </a:lvl8pPr>
            <a:lvl9pPr algn="ctr" defTabSz="410750">
              <a:defRPr sz="5900">
                <a:solidFill>
                  <a:srgbClr val="FFFFFF"/>
                </a:solidFill>
                <a:latin typeface="Arial Narrow Bold"/>
                <a:ea typeface="Arial Narrow Bold"/>
                <a:cs typeface="Arial Narrow Bold"/>
                <a:sym typeface="Arial Narrow Bold"/>
              </a:defRPr>
            </a:lvl9pPr>
          </a:lstStyle>
          <a:p>
            <a:pPr algn="l" defTabSz="221805">
              <a:defRPr sz="1800">
                <a:solidFill>
                  <a:srgbClr val="000000"/>
                </a:solidFill>
              </a:defRPr>
            </a:pPr>
            <a:r>
              <a:rPr lang="es" sz="3300" b="1" i="1" dirty="0">
                <a:solidFill>
                  <a:srgbClr val="FFFF00"/>
                </a:solidFill>
                <a:latin typeface="Arial Narrow"/>
                <a:ea typeface="Arial Narrow"/>
                <a:cs typeface="Arial Narrow"/>
                <a:sym typeface="Arial Narrow"/>
              </a:rPr>
              <a:t>¿No necesitamos saber más sobre cómo será un ciclo de tres años para tomar una decisión?</a:t>
            </a:r>
            <a:endParaRPr lang="en-US" sz="3300" dirty="0">
              <a:solidFill>
                <a:srgbClr val="FFFF00"/>
              </a:solidFill>
            </a:endParaRPr>
          </a:p>
          <a:p>
            <a:pPr algn="l" defTabSz="221805">
              <a:defRPr sz="1800">
                <a:solidFill>
                  <a:srgbClr val="000000"/>
                </a:solidFill>
              </a:defRPr>
            </a:pPr>
            <a:endParaRPr lang="en-US" sz="1200" dirty="0"/>
          </a:p>
          <a:p>
            <a:pPr algn="l" defTabSz="221805">
              <a:defRPr sz="1800">
                <a:solidFill>
                  <a:srgbClr val="000000"/>
                </a:solidFill>
              </a:defRPr>
            </a:pPr>
            <a:r>
              <a:rPr lang="es" sz="2700" dirty="0">
                <a:solidFill>
                  <a:schemeClr val="bg1"/>
                </a:solidFill>
                <a:latin typeface="Arial Narrow"/>
                <a:ea typeface="Arial Narrow"/>
                <a:cs typeface="Arial Narrow"/>
                <a:sym typeface="Arial Narrow"/>
              </a:rPr>
              <a:t>La junta, los participantes de la conferencia y, hasta cierto punto, la Confraternidad han hablado durante muchos años antes de la pandemia sobre cómo mejorar la eficacia de la CSM y utilizar nuestros recursos limitados de manera más estratégica. Si nuestra experiencia histórica sirve de medida, la discusión por sí sola no dejaría a la conferencia en un lugar sustancialmente diferente en 2025. En NA, a menudo aprendemos haciendo. En recuperación, estamos acostumbrados a dar un paso a la vez.</a:t>
            </a:r>
            <a:endParaRPr lang="en-US" sz="2700" dirty="0">
              <a:solidFill>
                <a:schemeClr val="bg1"/>
              </a:solidFill>
            </a:endParaRPr>
          </a:p>
          <a:p>
            <a:pPr algn="l" defTabSz="221805">
              <a:defRPr sz="1800">
                <a:solidFill>
                  <a:srgbClr val="000000"/>
                </a:solidFill>
              </a:defRPr>
            </a:pPr>
            <a:endParaRPr lang="en-US" sz="1200" dirty="0">
              <a:solidFill>
                <a:schemeClr val="bg1"/>
              </a:solidFill>
              <a:latin typeface="Arial Narrow"/>
              <a:ea typeface="Arial Narrow"/>
              <a:cs typeface="Arial Narrow"/>
              <a:sym typeface="Arial Narrow"/>
            </a:endParaRPr>
          </a:p>
          <a:p>
            <a:pPr algn="l" defTabSz="221805">
              <a:defRPr sz="1800">
                <a:solidFill>
                  <a:srgbClr val="000000"/>
                </a:solidFill>
              </a:defRPr>
            </a:pPr>
            <a:r>
              <a:rPr lang="es" sz="2700" dirty="0">
                <a:solidFill>
                  <a:schemeClr val="bg1"/>
                </a:solidFill>
                <a:latin typeface="Arial Narrow"/>
                <a:ea typeface="Arial Narrow"/>
                <a:cs typeface="Arial Narrow"/>
                <a:sym typeface="Arial Narrow"/>
              </a:rPr>
              <a:t>La CSM se encuentra actualmente en medio de un ciclo de tres años debido a las circunstancias económicas y de salud mundial. Adaptarse a las condiciones de la pandemia muchas veces ha sido muy difícil, pero también ha aumentado nuestra capacidad de imaginar un futuro diferente.</a:t>
            </a:r>
          </a:p>
        </p:txBody>
      </p:sp>
      <p:sp>
        <p:nvSpPr>
          <p:cNvPr id="4" name="Rectangle 3">
            <a:extLst>
              <a:ext uri="{FF2B5EF4-FFF2-40B4-BE49-F238E27FC236}">
                <a16:creationId xmlns:a16="http://schemas.microsoft.com/office/drawing/2014/main" id="{9F713EB9-FC1F-7CF4-06B1-C79EC2CE0F8A}"/>
              </a:ext>
            </a:extLst>
          </p:cNvPr>
          <p:cNvSpPr/>
          <p:nvPr/>
        </p:nvSpPr>
        <p:spPr>
          <a:xfrm>
            <a:off x="174703" y="5878024"/>
            <a:ext cx="11842594" cy="927873"/>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88974" rtl="0" fontAlgn="auto" latinLnBrk="1"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3" name="Shape 100">
            <a:extLst>
              <a:ext uri="{FF2B5EF4-FFF2-40B4-BE49-F238E27FC236}">
                <a16:creationId xmlns:a16="http://schemas.microsoft.com/office/drawing/2014/main" id="{0F36AF64-30BB-130D-EADF-6D0F9EF361A2}"/>
              </a:ext>
            </a:extLst>
          </p:cNvPr>
          <p:cNvSpPr/>
          <p:nvPr/>
        </p:nvSpPr>
        <p:spPr>
          <a:xfrm>
            <a:off x="1" y="5872308"/>
            <a:ext cx="12192000" cy="9335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defTabSz="584200">
              <a:defRPr sz="1800"/>
            </a:pPr>
            <a:r>
              <a:rPr lang="es" sz="2700" dirty="0">
                <a:solidFill>
                  <a:schemeClr val="accent1"/>
                </a:solidFill>
                <a:latin typeface="Arial Narrow" panose="020B0604020202020204" pitchFamily="34" charset="0"/>
                <a:ea typeface="Arial Narrow"/>
                <a:cs typeface="Arial Narrow" panose="020B0604020202020204" pitchFamily="34" charset="0"/>
                <a:sym typeface="Arial Narrow"/>
              </a:rPr>
              <a:t>El informe El futuro de la CSM de junio de 2022 que se encuentra en </a:t>
            </a:r>
            <a:r>
              <a:rPr lang="es" sz="2700" u="sng" dirty="0">
                <a:solidFill>
                  <a:schemeClr val="accent1"/>
                </a:solidFill>
                <a:latin typeface="Arial Narrow" panose="020B0604020202020204" pitchFamily="34" charset="0"/>
                <a:ea typeface="Arial Narrow"/>
                <a:cs typeface="Arial Narrow" panose="020B0604020202020204" pitchFamily="34" charset="0"/>
                <a:sym typeface="Arial Narrow"/>
              </a:rPr>
              <a:t>www.na.org/conference </a:t>
            </a:r>
            <a:r>
              <a:rPr lang="es" sz="2700" dirty="0">
                <a:solidFill>
                  <a:schemeClr val="accent1"/>
                </a:solidFill>
                <a:latin typeface="Arial Narrow" panose="020B0604020202020204" pitchFamily="34" charset="0"/>
                <a:ea typeface="Arial Narrow"/>
                <a:cs typeface="Arial Narrow" panose="020B0604020202020204" pitchFamily="34" charset="0"/>
                <a:sym typeface="Arial Narrow"/>
              </a:rPr>
              <a:t>responde muchas de las preguntas que se le han hecho a la Junta hasta ahora.</a:t>
            </a:r>
            <a:endParaRPr sz="2700" dirty="0">
              <a:solidFill>
                <a:schemeClr val="accent1"/>
              </a:solidFill>
              <a:latin typeface="Arial Narrow" panose="020B0604020202020204" pitchFamily="34" charset="0"/>
              <a:ea typeface="Arial Narrow"/>
              <a:cs typeface="Arial Narrow" panose="020B0604020202020204" pitchFamily="34" charset="0"/>
              <a:sym typeface="Arial Narrow"/>
            </a:endParaRPr>
          </a:p>
        </p:txBody>
      </p:sp>
      <p:sp>
        <p:nvSpPr>
          <p:cNvPr id="5" name="TextBox 4">
            <a:extLst>
              <a:ext uri="{FF2B5EF4-FFF2-40B4-BE49-F238E27FC236}">
                <a16:creationId xmlns:a16="http://schemas.microsoft.com/office/drawing/2014/main" id="{AB219132-4B32-295F-92B3-D3EA1A9BBDAC}"/>
              </a:ext>
            </a:extLst>
          </p:cNvPr>
          <p:cNvSpPr txBox="1"/>
          <p:nvPr/>
        </p:nvSpPr>
        <p:spPr>
          <a:xfrm>
            <a:off x="616857" y="69244"/>
            <a:ext cx="10958286" cy="6412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s" b="1" dirty="0">
                <a:solidFill>
                  <a:srgbClr val="0070C0"/>
                </a:solidFill>
                <a:latin typeface="Arial Narrow" panose="020B0604020202020204" pitchFamily="34" charset="0"/>
                <a:cs typeface="Arial Narrow" panose="020B0604020202020204" pitchFamily="34" charset="0"/>
              </a:rPr>
              <a:t>Una pregunta que se le ha hecho mucho a la junta es...</a:t>
            </a:r>
            <a:endParaRPr kumimoji="0" lang="en-US" sz="3500" b="1" u="none" strike="noStrike" cap="none" spc="0" normalizeH="0" baseline="0" dirty="0">
              <a:ln>
                <a:noFill/>
              </a:ln>
              <a:solidFill>
                <a:srgbClr val="0070C0"/>
              </a:solidFill>
              <a:effectLst/>
              <a:uFillTx/>
              <a:latin typeface="Arial Narrow" panose="020B0604020202020204" pitchFamily="34" charset="0"/>
              <a:cs typeface="Arial Narrow" panose="020B0604020202020204" pitchFamily="34" charset="0"/>
              <a:sym typeface="Gill Sans"/>
            </a:endParaRPr>
          </a:p>
        </p:txBody>
      </p:sp>
    </p:spTree>
    <p:extLst>
      <p:ext uri="{BB962C8B-B14F-4D97-AF65-F5344CB8AC3E}">
        <p14:creationId xmlns:p14="http://schemas.microsoft.com/office/powerpoint/2010/main" val="36322905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9">
            <a:extLst>
              <a:ext uri="{FF2B5EF4-FFF2-40B4-BE49-F238E27FC236}">
                <a16:creationId xmlns:a16="http://schemas.microsoft.com/office/drawing/2014/main" id="{6102D921-7E10-4050-FBC0-53465D897E6C}"/>
              </a:ext>
            </a:extLst>
          </p:cNvPr>
          <p:cNvSpPr txBox="1">
            <a:spLocks/>
          </p:cNvSpPr>
          <p:nvPr/>
        </p:nvSpPr>
        <p:spPr>
          <a:xfrm>
            <a:off x="252230" y="740134"/>
            <a:ext cx="11687540" cy="5062616"/>
          </a:xfrm>
          <a:prstGeom prst="rect">
            <a:avLst/>
          </a:prstGeom>
        </p:spPr>
        <p:txBody>
          <a:bodyPr lIns="0" tIns="0" rIns="0" bIns="0" anchor="t">
            <a:normAutofit fontScale="97500"/>
          </a:bodyPr>
          <a:lstStyle>
            <a:lvl1pPr algn="ctr" defTabSz="410750">
              <a:defRPr sz="5900">
                <a:solidFill>
                  <a:srgbClr val="FFFFFF"/>
                </a:solidFill>
                <a:latin typeface="Arial Narrow Bold"/>
                <a:ea typeface="Arial Narrow Bold"/>
                <a:cs typeface="Arial Narrow Bold"/>
                <a:sym typeface="Arial Narrow Bold"/>
              </a:defRPr>
            </a:lvl1pPr>
            <a:lvl2pPr algn="ctr" defTabSz="410750">
              <a:defRPr sz="5900">
                <a:solidFill>
                  <a:srgbClr val="FFFFFF"/>
                </a:solidFill>
                <a:latin typeface="Arial Narrow Bold"/>
                <a:ea typeface="Arial Narrow Bold"/>
                <a:cs typeface="Arial Narrow Bold"/>
                <a:sym typeface="Arial Narrow Bold"/>
              </a:defRPr>
            </a:lvl2pPr>
            <a:lvl3pPr algn="ctr" defTabSz="410750">
              <a:defRPr sz="5900">
                <a:solidFill>
                  <a:srgbClr val="FFFFFF"/>
                </a:solidFill>
                <a:latin typeface="Arial Narrow Bold"/>
                <a:ea typeface="Arial Narrow Bold"/>
                <a:cs typeface="Arial Narrow Bold"/>
                <a:sym typeface="Arial Narrow Bold"/>
              </a:defRPr>
            </a:lvl3pPr>
            <a:lvl4pPr algn="ctr" defTabSz="410750">
              <a:defRPr sz="5900">
                <a:solidFill>
                  <a:srgbClr val="FFFFFF"/>
                </a:solidFill>
                <a:latin typeface="Arial Narrow Bold"/>
                <a:ea typeface="Arial Narrow Bold"/>
                <a:cs typeface="Arial Narrow Bold"/>
                <a:sym typeface="Arial Narrow Bold"/>
              </a:defRPr>
            </a:lvl4pPr>
            <a:lvl5pPr algn="ctr" defTabSz="410750">
              <a:defRPr sz="5900">
                <a:solidFill>
                  <a:srgbClr val="FFFFFF"/>
                </a:solidFill>
                <a:latin typeface="Arial Narrow Bold"/>
                <a:ea typeface="Arial Narrow Bold"/>
                <a:cs typeface="Arial Narrow Bold"/>
                <a:sym typeface="Arial Narrow Bold"/>
              </a:defRPr>
            </a:lvl5pPr>
            <a:lvl6pPr algn="ctr" defTabSz="410750">
              <a:defRPr sz="5900">
                <a:solidFill>
                  <a:srgbClr val="FFFFFF"/>
                </a:solidFill>
                <a:latin typeface="Arial Narrow Bold"/>
                <a:ea typeface="Arial Narrow Bold"/>
                <a:cs typeface="Arial Narrow Bold"/>
                <a:sym typeface="Arial Narrow Bold"/>
              </a:defRPr>
            </a:lvl6pPr>
            <a:lvl7pPr algn="ctr" defTabSz="410750">
              <a:defRPr sz="5900">
                <a:solidFill>
                  <a:srgbClr val="FFFFFF"/>
                </a:solidFill>
                <a:latin typeface="Arial Narrow Bold"/>
                <a:ea typeface="Arial Narrow Bold"/>
                <a:cs typeface="Arial Narrow Bold"/>
                <a:sym typeface="Arial Narrow Bold"/>
              </a:defRPr>
            </a:lvl7pPr>
            <a:lvl8pPr algn="ctr" defTabSz="410750">
              <a:defRPr sz="5900">
                <a:solidFill>
                  <a:srgbClr val="FFFFFF"/>
                </a:solidFill>
                <a:latin typeface="Arial Narrow Bold"/>
                <a:ea typeface="Arial Narrow Bold"/>
                <a:cs typeface="Arial Narrow Bold"/>
                <a:sym typeface="Arial Narrow Bold"/>
              </a:defRPr>
            </a:lvl8pPr>
            <a:lvl9pPr algn="ctr" defTabSz="410750">
              <a:defRPr sz="5900">
                <a:solidFill>
                  <a:srgbClr val="FFFFFF"/>
                </a:solidFill>
                <a:latin typeface="Arial Narrow Bold"/>
                <a:ea typeface="Arial Narrow Bold"/>
                <a:cs typeface="Arial Narrow Bold"/>
                <a:sym typeface="Arial Narrow Bold"/>
              </a:defRPr>
            </a:lvl9pPr>
          </a:lstStyle>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Reunirnos en línea como una conferencia y tomar decisiones virtualmente</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Utilizar encuestas y sondeos electrónicos</a:t>
            </a:r>
            <a:endParaRPr lang="en-US" sz="2700" dirty="0">
              <a:solidFill>
                <a:schemeClr val="bg1"/>
              </a:solidFill>
              <a:latin typeface="Arial Narrow"/>
              <a:ea typeface="Arial Narrow"/>
              <a:cs typeface="Arial Narrow"/>
              <a:sym typeface="Arial Narrow"/>
            </a:endParaRP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Comunicarnos más que nunca</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Realizar seminarios web abiertos trimestrales sobre temas importantes para NA</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Publicar más material traducido que nunca</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Terminar un proyecto de libro</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Lanzar dos cuentas de Instagram</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Actualizar nuestra base de datos</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Generar consenso acerca de ideas sobre reuniones virtuales y material para apoyarlas</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Forjar acuerdos para cargar literatura de NA en las tabletas de los reclusos</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Realizar una revisión de la  Confraternidad de seis meses para el primer cambio en el </a:t>
            </a:r>
            <a:r>
              <a:rPr lang="es" sz="2700" i="1" dirty="0">
                <a:solidFill>
                  <a:schemeClr val="bg1"/>
                </a:solidFill>
                <a:latin typeface="Arial Narrow"/>
                <a:ea typeface="Arial Narrow"/>
                <a:cs typeface="Arial Narrow"/>
                <a:sym typeface="Arial Narrow"/>
              </a:rPr>
              <a:t>FIPT</a:t>
            </a:r>
          </a:p>
          <a:p>
            <a:pPr marL="457200" indent="-457200" algn="l" defTabSz="221805">
              <a:buFont typeface="Arial" panose="020B0604020202020204" pitchFamily="34" charset="0"/>
              <a:buChar char="•"/>
              <a:defRPr sz="1800">
                <a:solidFill>
                  <a:srgbClr val="000000"/>
                </a:solidFill>
              </a:defRPr>
            </a:pPr>
            <a:r>
              <a:rPr lang="es" sz="2700" dirty="0">
                <a:solidFill>
                  <a:schemeClr val="bg1"/>
                </a:solidFill>
                <a:latin typeface="Arial Narrow"/>
                <a:ea typeface="Arial Narrow"/>
                <a:cs typeface="Arial Narrow"/>
                <a:sym typeface="Arial Narrow"/>
              </a:rPr>
              <a:t>Publicar versiones de audio del Texto Básico para transmisión gratuita</a:t>
            </a:r>
          </a:p>
          <a:p>
            <a:pPr marL="457200" indent="-457200" algn="l" defTabSz="221805">
              <a:buFont typeface="Arial" panose="020B0604020202020204" pitchFamily="34" charset="0"/>
              <a:buChar char="•"/>
              <a:defRPr sz="1800">
                <a:solidFill>
                  <a:srgbClr val="000000"/>
                </a:solidFill>
              </a:defRPr>
            </a:pPr>
            <a:endParaRPr lang="en-US" sz="2700" dirty="0">
              <a:solidFill>
                <a:schemeClr val="bg1"/>
              </a:solidFill>
              <a:latin typeface="Arial Narrow"/>
              <a:ea typeface="Arial Narrow"/>
              <a:cs typeface="Arial Narrow"/>
              <a:sym typeface="Arial Narrow"/>
            </a:endParaRPr>
          </a:p>
        </p:txBody>
      </p:sp>
      <p:sp>
        <p:nvSpPr>
          <p:cNvPr id="6" name="TextBox 5">
            <a:extLst>
              <a:ext uri="{FF2B5EF4-FFF2-40B4-BE49-F238E27FC236}">
                <a16:creationId xmlns:a16="http://schemas.microsoft.com/office/drawing/2014/main" id="{BED9AA1A-463B-D67C-8D4C-8E313E5FA425}"/>
              </a:ext>
            </a:extLst>
          </p:cNvPr>
          <p:cNvSpPr txBox="1"/>
          <p:nvPr/>
        </p:nvSpPr>
        <p:spPr>
          <a:xfrm>
            <a:off x="0" y="5862855"/>
            <a:ext cx="1219200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s" sz="2800" b="1" dirty="0">
                <a:solidFill>
                  <a:srgbClr val="FAE232"/>
                </a:solidFill>
                <a:latin typeface="Arial Narrow" panose="020B0604020202020204" pitchFamily="34" charset="0"/>
                <a:cs typeface="Arial Narrow" panose="020B0604020202020204" pitchFamily="34" charset="0"/>
              </a:rPr>
              <a:t>Debido al tiempo prolongado entre las CSM presenciales, hemos podido centrar </a:t>
            </a:r>
            <a:br>
              <a:rPr lang="en-US" sz="2800" b="1" dirty="0">
                <a:solidFill>
                  <a:srgbClr val="FAE232"/>
                </a:solidFill>
                <a:latin typeface="Arial Narrow" panose="020B0604020202020204" pitchFamily="34" charset="0"/>
                <a:cs typeface="Arial Narrow" panose="020B0604020202020204" pitchFamily="34" charset="0"/>
              </a:rPr>
            </a:br>
            <a:r>
              <a:rPr lang="es" sz="2800" b="1" dirty="0">
                <a:solidFill>
                  <a:srgbClr val="FAE232"/>
                </a:solidFill>
                <a:latin typeface="Arial Narrow" panose="020B0604020202020204" pitchFamily="34" charset="0"/>
                <a:cs typeface="Arial Narrow" panose="020B0604020202020204" pitchFamily="34" charset="0"/>
              </a:rPr>
              <a:t>más la atención en el trabajo que lleva directamente el mensaje al adicto que aún sufre.</a:t>
            </a:r>
            <a:endParaRPr kumimoji="0" lang="en-US" sz="2800" b="1" u="none" strike="noStrike" cap="none" spc="0" normalizeH="0" baseline="0" dirty="0">
              <a:ln>
                <a:noFill/>
              </a:ln>
              <a:solidFill>
                <a:srgbClr val="FAE232"/>
              </a:solidFill>
              <a:effectLst/>
              <a:uFillTx/>
              <a:latin typeface="Arial Narrow" panose="020B0604020202020204" pitchFamily="34" charset="0"/>
              <a:cs typeface="Arial Narrow" panose="020B0604020202020204" pitchFamily="34" charset="0"/>
              <a:sym typeface="Gill Sans"/>
            </a:endParaRPr>
          </a:p>
        </p:txBody>
      </p:sp>
      <p:pic>
        <p:nvPicPr>
          <p:cNvPr id="8" name="Picture 7">
            <a:extLst>
              <a:ext uri="{FF2B5EF4-FFF2-40B4-BE49-F238E27FC236}">
                <a16:creationId xmlns:a16="http://schemas.microsoft.com/office/drawing/2014/main" id="{58F83AA0-27FE-0D41-60BF-E0501D405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76" y="680029"/>
            <a:ext cx="2087223" cy="3097170"/>
          </a:xfrm>
          <a:prstGeom prst="rect">
            <a:avLst/>
          </a:prstGeom>
        </p:spPr>
      </p:pic>
      <p:sp>
        <p:nvSpPr>
          <p:cNvPr id="5" name="TextBox 4">
            <a:extLst>
              <a:ext uri="{FF2B5EF4-FFF2-40B4-BE49-F238E27FC236}">
                <a16:creationId xmlns:a16="http://schemas.microsoft.com/office/drawing/2014/main" id="{AB219132-4B32-295F-92B3-D3EA1A9BBDAC}"/>
              </a:ext>
            </a:extLst>
          </p:cNvPr>
          <p:cNvSpPr txBox="1"/>
          <p:nvPr/>
        </p:nvSpPr>
        <p:spPr>
          <a:xfrm>
            <a:off x="1" y="142974"/>
            <a:ext cx="12041370"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s" sz="3200" b="1" dirty="0">
                <a:solidFill>
                  <a:srgbClr val="002060"/>
                </a:solidFill>
                <a:latin typeface="Arial Narrow" panose="020B0604020202020204" pitchFamily="34" charset="0"/>
                <a:cs typeface="Arial Narrow" panose="020B0604020202020204" pitchFamily="34" charset="0"/>
              </a:rPr>
              <a:t>Nunca imaginamos poder hacer lo que hemos hecho en los últimos 3 años</a:t>
            </a:r>
            <a:endParaRPr kumimoji="0" lang="en-US" sz="3200" b="1" u="none" strike="noStrike" cap="none" spc="0" normalizeH="0" baseline="0" dirty="0">
              <a:ln>
                <a:noFill/>
              </a:ln>
              <a:solidFill>
                <a:srgbClr val="002060"/>
              </a:solidFill>
              <a:effectLst/>
              <a:uFillTx/>
              <a:latin typeface="Arial Narrow" panose="020B0604020202020204" pitchFamily="34" charset="0"/>
              <a:cs typeface="Arial Narrow" panose="020B0604020202020204" pitchFamily="34" charset="0"/>
              <a:sym typeface="Gill Sans"/>
            </a:endParaRPr>
          </a:p>
        </p:txBody>
      </p:sp>
    </p:spTree>
    <p:extLst>
      <p:ext uri="{BB962C8B-B14F-4D97-AF65-F5344CB8AC3E}">
        <p14:creationId xmlns:p14="http://schemas.microsoft.com/office/powerpoint/2010/main" val="7964177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4">
            <a:extLst>
              <a:ext uri="{FF2B5EF4-FFF2-40B4-BE49-F238E27FC236}">
                <a16:creationId xmlns:a16="http://schemas.microsoft.com/office/drawing/2014/main" id="{9FB24BD5-1BF1-49DD-A852-77D5B5074323}"/>
              </a:ext>
            </a:extLst>
          </p:cNvPr>
          <p:cNvSpPr/>
          <p:nvPr/>
        </p:nvSpPr>
        <p:spPr>
          <a:xfrm>
            <a:off x="115005" y="160143"/>
            <a:ext cx="11961990" cy="113877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defTabSz="410750">
              <a:defRPr sz="1800"/>
            </a:pPr>
            <a:r>
              <a:rPr sz="3400" dirty="0">
                <a:solidFill>
                  <a:srgbClr val="002060"/>
                </a:solidFill>
                <a:latin typeface="Arial Narrow Bold"/>
                <a:ea typeface="Arial Narrow Bold"/>
                <a:cs typeface="Arial Narrow Bold"/>
                <a:sym typeface="Arial Narrow Bold"/>
              </a:rPr>
              <a:t>Al reunir cifras sobre la </a:t>
            </a:r>
            <a:r>
              <a:rPr sz="3400" dirty="0" err="1">
                <a:solidFill>
                  <a:srgbClr val="002060"/>
                </a:solidFill>
                <a:latin typeface="Arial Narrow Bold"/>
                <a:ea typeface="Arial Narrow Bold"/>
                <a:cs typeface="Arial Narrow Bold"/>
                <a:sym typeface="Arial Narrow Bold"/>
              </a:rPr>
              <a:t>Conferencia</a:t>
            </a:r>
            <a:r>
              <a:rPr sz="3400" dirty="0">
                <a:solidFill>
                  <a:srgbClr val="002060"/>
                </a:solidFill>
                <a:latin typeface="Arial Narrow Bold"/>
                <a:ea typeface="Arial Narrow Bold"/>
                <a:cs typeface="Arial Narrow Bold"/>
                <a:sym typeface="Arial Narrow Bold"/>
              </a:rPr>
              <a:t> de Servicio Mundial, </a:t>
            </a:r>
            <a:br>
              <a:rPr lang="en-US" sz="3400" dirty="0">
                <a:solidFill>
                  <a:srgbClr val="002060"/>
                </a:solidFill>
                <a:latin typeface="Arial Narrow Bold"/>
                <a:ea typeface="Arial Narrow Bold"/>
                <a:cs typeface="Arial Narrow Bold"/>
                <a:sym typeface="Arial Narrow Bold"/>
              </a:rPr>
            </a:br>
            <a:r>
              <a:rPr sz="3400" dirty="0" err="1">
                <a:solidFill>
                  <a:srgbClr val="002060"/>
                </a:solidFill>
                <a:latin typeface="Arial Narrow Bold"/>
                <a:ea typeface="Arial Narrow Bold"/>
                <a:cs typeface="Arial Narrow Bold"/>
                <a:sym typeface="Arial Narrow Bold"/>
              </a:rPr>
              <a:t>hubo</a:t>
            </a:r>
            <a:r>
              <a:rPr sz="3400" dirty="0">
                <a:solidFill>
                  <a:srgbClr val="002060"/>
                </a:solidFill>
                <a:latin typeface="Arial Narrow Bold"/>
                <a:ea typeface="Arial Narrow Bold"/>
                <a:cs typeface="Arial Narrow Bold"/>
                <a:sym typeface="Arial Narrow Bold"/>
              </a:rPr>
              <a:t> una clara tendencia</a:t>
            </a:r>
          </a:p>
        </p:txBody>
      </p:sp>
      <p:sp>
        <p:nvSpPr>
          <p:cNvPr id="3" name="Shape 105">
            <a:extLst>
              <a:ext uri="{FF2B5EF4-FFF2-40B4-BE49-F238E27FC236}">
                <a16:creationId xmlns:a16="http://schemas.microsoft.com/office/drawing/2014/main" id="{01900FD6-3BAF-9999-238B-2F09BBA7E0F8}"/>
              </a:ext>
            </a:extLst>
          </p:cNvPr>
          <p:cNvSpPr/>
          <p:nvPr/>
        </p:nvSpPr>
        <p:spPr>
          <a:xfrm>
            <a:off x="8646845" y="840110"/>
            <a:ext cx="3545155" cy="58275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lvl="0" algn="l">
              <a:spcBef>
                <a:spcPts val="1200"/>
              </a:spcBef>
              <a:defRPr sz="1800"/>
            </a:pPr>
            <a:r>
              <a:rPr sz="2800" dirty="0">
                <a:solidFill>
                  <a:srgbClr val="FFFFFF"/>
                </a:solidFill>
                <a:latin typeface="Arial Narrow"/>
                <a:ea typeface="Arial Narrow"/>
                <a:cs typeface="Arial Narrow"/>
                <a:sym typeface="Arial Narrow"/>
              </a:rPr>
              <a:t>Los Servicios Mundiales de NA financian los viajes de los delegados, pero en las últimas cuatro conferencias en persona ese gasto ha disminuido a medida que más regiones han comenzado a financiar a sus delegados.</a:t>
            </a:r>
          </a:p>
          <a:p>
            <a:pPr lvl="0" algn="l">
              <a:spcBef>
                <a:spcPts val="1200"/>
              </a:spcBef>
              <a:defRPr sz="1800"/>
            </a:pPr>
            <a:r>
              <a:rPr sz="2800" dirty="0">
                <a:solidFill>
                  <a:srgbClr val="FFFFFF"/>
                </a:solidFill>
                <a:latin typeface="Arial Narrow"/>
                <a:ea typeface="Arial Narrow"/>
                <a:cs typeface="Arial Narrow"/>
                <a:sym typeface="Arial Narrow"/>
              </a:rPr>
              <a:t>Reunir a cientos de personas en una sala de conferencias durante una semana es costoso.</a:t>
            </a:r>
          </a:p>
        </p:txBody>
      </p:sp>
      <p:pic>
        <p:nvPicPr>
          <p:cNvPr id="5" name="Picture 4">
            <a:extLst>
              <a:ext uri="{FF2B5EF4-FFF2-40B4-BE49-F238E27FC236}">
                <a16:creationId xmlns:a16="http://schemas.microsoft.com/office/drawing/2014/main" id="{5DA2F590-D76E-157C-70EF-4AC057BD2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9248"/>
            <a:ext cx="8366814" cy="5208752"/>
          </a:xfrm>
          <a:prstGeom prst="rect">
            <a:avLst/>
          </a:prstGeom>
        </p:spPr>
      </p:pic>
    </p:spTree>
    <p:extLst>
      <p:ext uri="{BB962C8B-B14F-4D97-AF65-F5344CB8AC3E}">
        <p14:creationId xmlns:p14="http://schemas.microsoft.com/office/powerpoint/2010/main" val="3042715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0">
            <a:extLst>
              <a:ext uri="{FF2B5EF4-FFF2-40B4-BE49-F238E27FC236}">
                <a16:creationId xmlns:a16="http://schemas.microsoft.com/office/drawing/2014/main" id="{D5D560D2-C2CB-7B25-97E6-34F4D6F11EC5}"/>
              </a:ext>
            </a:extLst>
          </p:cNvPr>
          <p:cNvSpPr/>
          <p:nvPr/>
        </p:nvSpPr>
        <p:spPr>
          <a:xfrm>
            <a:off x="725168" y="4500182"/>
            <a:ext cx="11023038" cy="216501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0">
              <a:defRPr sz="1800"/>
            </a:pPr>
            <a:r>
              <a:rPr sz="3400" i="1" dirty="0">
                <a:solidFill>
                  <a:srgbClr val="FFFFFF"/>
                </a:solidFill>
                <a:latin typeface="Arial Narrow" panose="020B0604020202020204" pitchFamily="34" charset="0"/>
                <a:ea typeface="Arial Narrow Bold"/>
                <a:cs typeface="Arial Narrow" panose="020B0604020202020204" pitchFamily="34" charset="0"/>
                <a:sym typeface="Arial Narrow Bold"/>
              </a:rPr>
              <a:t>La recomendación de la junta se basa en este cambio de cultura o expectativa. Simplemente podría haber algo incluido en el formulario de reserva que cada </a:t>
            </a:r>
            <a:r>
              <a:rPr sz="3400" i="1" dirty="0" err="1">
                <a:solidFill>
                  <a:srgbClr val="FFFFFF"/>
                </a:solidFill>
                <a:latin typeface="Arial Narrow" panose="020B0604020202020204" pitchFamily="34" charset="0"/>
                <a:ea typeface="Arial Narrow Bold"/>
                <a:cs typeface="Arial Narrow" panose="020B0604020202020204" pitchFamily="34" charset="0"/>
                <a:sym typeface="Arial Narrow Bold"/>
              </a:rPr>
              <a:t>participante</a:t>
            </a:r>
            <a:r>
              <a:rPr sz="3400" i="1" dirty="0">
                <a:solidFill>
                  <a:srgbClr val="FFFFFF"/>
                </a:solidFill>
                <a:latin typeface="Arial Narrow" panose="020B0604020202020204" pitchFamily="34" charset="0"/>
                <a:ea typeface="Arial Narrow Bold"/>
                <a:cs typeface="Arial Narrow" panose="020B0604020202020204" pitchFamily="34" charset="0"/>
                <a:sym typeface="Arial Narrow Bold"/>
              </a:rPr>
              <a:t> </a:t>
            </a:r>
            <a:r>
              <a:rPr lang="es-CO" sz="3400" i="1" dirty="0">
                <a:solidFill>
                  <a:srgbClr val="FFFFFF"/>
                </a:solidFill>
                <a:latin typeface="Arial Narrow" panose="020B0604020202020204" pitchFamily="34" charset="0"/>
                <a:ea typeface="Arial Narrow Bold"/>
                <a:cs typeface="Arial Narrow" panose="020B0604020202020204" pitchFamily="34" charset="0"/>
                <a:sym typeface="Arial Narrow Bold"/>
              </a:rPr>
              <a:t>complete indicando si el delegado necesita financiación. Si lo hacen, los </a:t>
            </a:r>
            <a:r>
              <a:rPr sz="3400" i="1" dirty="0">
                <a:solidFill>
                  <a:srgbClr val="FFFFFF"/>
                </a:solidFill>
                <a:latin typeface="Arial Narrow" panose="020B0604020202020204" pitchFamily="34" charset="0"/>
                <a:ea typeface="Arial Narrow Bold"/>
                <a:cs typeface="Arial Narrow" panose="020B0604020202020204" pitchFamily="34" charset="0"/>
                <a:sym typeface="Arial Narrow Bold"/>
              </a:rPr>
              <a:t>SMNA lo cubrirán.</a:t>
            </a:r>
          </a:p>
        </p:txBody>
      </p:sp>
      <p:sp>
        <p:nvSpPr>
          <p:cNvPr id="3" name="Shape 111">
            <a:extLst>
              <a:ext uri="{FF2B5EF4-FFF2-40B4-BE49-F238E27FC236}">
                <a16:creationId xmlns:a16="http://schemas.microsoft.com/office/drawing/2014/main" id="{EC6F6E53-E3A1-11E2-9A2B-32B441F1AB76}"/>
              </a:ext>
            </a:extLst>
          </p:cNvPr>
          <p:cNvSpPr/>
          <p:nvPr/>
        </p:nvSpPr>
        <p:spPr>
          <a:xfrm>
            <a:off x="451794" y="408106"/>
            <a:ext cx="11288412" cy="176458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defTabSz="584200">
              <a:defRPr sz="3600">
                <a:solidFill>
                  <a:srgbClr val="FFFF00"/>
                </a:solidFill>
                <a:latin typeface="Arial Narrow Bold"/>
                <a:ea typeface="Arial Narrow Bold"/>
                <a:cs typeface="Arial Narrow Bold"/>
                <a:sym typeface="Arial Narrow Bold"/>
              </a:defRPr>
            </a:lvl1pPr>
          </a:lstStyle>
          <a:p>
            <a:pPr lvl="0">
              <a:defRPr sz="1800">
                <a:solidFill>
                  <a:srgbClr val="000000"/>
                </a:solidFill>
              </a:defRPr>
            </a:pPr>
            <a:r>
              <a:rPr sz="3600" dirty="0">
                <a:solidFill>
                  <a:srgbClr val="002060"/>
                </a:solidFill>
              </a:rPr>
              <a:t>Los datos cuentan los fundamentos de la historia: que hablar sobre el costo de la CSM y la posibilidad de que las regiones financien a sus delegados ha marcado la diferencia.</a:t>
            </a:r>
          </a:p>
        </p:txBody>
      </p:sp>
      <p:sp>
        <p:nvSpPr>
          <p:cNvPr id="8" name="Rounded Rectangle 7">
            <a:extLst>
              <a:ext uri="{FF2B5EF4-FFF2-40B4-BE49-F238E27FC236}">
                <a16:creationId xmlns:a16="http://schemas.microsoft.com/office/drawing/2014/main" id="{A3945F76-EBB8-7741-18FF-1E338D29E392}"/>
              </a:ext>
            </a:extLst>
          </p:cNvPr>
          <p:cNvSpPr/>
          <p:nvPr/>
        </p:nvSpPr>
        <p:spPr>
          <a:xfrm>
            <a:off x="1078523" y="2618743"/>
            <a:ext cx="4285215" cy="1571673"/>
          </a:xfrm>
          <a:prstGeom prst="roundRect">
            <a:avLst/>
          </a:prstGeom>
          <a:solidFill>
            <a:srgbClr val="0070C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88974" rtl="0" fontAlgn="auto" latinLnBrk="1" hangingPunct="0">
              <a:lnSpc>
                <a:spcPct val="100000"/>
              </a:lnSpc>
              <a:spcBef>
                <a:spcPts val="0"/>
              </a:spcBef>
              <a:spcAft>
                <a:spcPts val="0"/>
              </a:spcAft>
              <a:buClrTx/>
              <a:buSzTx/>
              <a:buFontTx/>
              <a:buNone/>
              <a:tabLst/>
            </a:pPr>
            <a:endParaRPr kumimoji="0" lang="en-US" sz="35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5" name="TextBox 4">
            <a:extLst>
              <a:ext uri="{FF2B5EF4-FFF2-40B4-BE49-F238E27FC236}">
                <a16:creationId xmlns:a16="http://schemas.microsoft.com/office/drawing/2014/main" id="{AD19B46B-154F-938C-E18C-A59ACB043741}"/>
              </a:ext>
            </a:extLst>
          </p:cNvPr>
          <p:cNvSpPr txBox="1"/>
          <p:nvPr/>
        </p:nvSpPr>
        <p:spPr>
          <a:xfrm>
            <a:off x="1078523" y="2737508"/>
            <a:ext cx="4025947" cy="13388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0">
              <a:defRPr sz="1800"/>
            </a:pPr>
            <a:r>
              <a:rPr lang="es" sz="2700" dirty="0">
                <a:solidFill>
                  <a:srgbClr val="FFFFFF"/>
                </a:solidFill>
                <a:latin typeface="Arial Narrow" panose="020B0604020202020204" pitchFamily="34" charset="0"/>
                <a:ea typeface="Arial Narrow Bold"/>
                <a:cs typeface="Arial Narrow" panose="020B0604020202020204" pitchFamily="34" charset="0"/>
                <a:sym typeface="Arial Narrow Bold"/>
              </a:rPr>
              <a:t>El viaje de los delegados se compone de gastos de hotel, comida y viaje</a:t>
            </a:r>
          </a:p>
        </p:txBody>
      </p:sp>
      <p:sp>
        <p:nvSpPr>
          <p:cNvPr id="9" name="Rounded Rectangle 8">
            <a:extLst>
              <a:ext uri="{FF2B5EF4-FFF2-40B4-BE49-F238E27FC236}">
                <a16:creationId xmlns:a16="http://schemas.microsoft.com/office/drawing/2014/main" id="{964DA704-9CF5-3FEB-3C90-59FE6B39131F}"/>
              </a:ext>
            </a:extLst>
          </p:cNvPr>
          <p:cNvSpPr/>
          <p:nvPr/>
        </p:nvSpPr>
        <p:spPr>
          <a:xfrm>
            <a:off x="6611814" y="2618742"/>
            <a:ext cx="4676597" cy="1571673"/>
          </a:xfrm>
          <a:prstGeom prst="roundRect">
            <a:avLst/>
          </a:prstGeom>
          <a:solidFill>
            <a:srgbClr val="0070C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88974" rtl="0" fontAlgn="auto" latinLnBrk="1" hangingPunct="0">
              <a:lnSpc>
                <a:spcPct val="100000"/>
              </a:lnSpc>
              <a:spcBef>
                <a:spcPts val="0"/>
              </a:spcBef>
              <a:spcAft>
                <a:spcPts val="0"/>
              </a:spcAft>
              <a:buClrTx/>
              <a:buSzTx/>
              <a:buFontTx/>
              <a:buNone/>
              <a:tabLst/>
            </a:pPr>
            <a:endParaRPr kumimoji="0" lang="en-US" sz="35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7" name="TextBox 6">
            <a:extLst>
              <a:ext uri="{FF2B5EF4-FFF2-40B4-BE49-F238E27FC236}">
                <a16:creationId xmlns:a16="http://schemas.microsoft.com/office/drawing/2014/main" id="{6EBD7CE8-AF3E-533E-C0D2-1CC3D016DD89}"/>
              </a:ext>
            </a:extLst>
          </p:cNvPr>
          <p:cNvSpPr txBox="1"/>
          <p:nvPr/>
        </p:nvSpPr>
        <p:spPr>
          <a:xfrm>
            <a:off x="6902602" y="2737508"/>
            <a:ext cx="4285215" cy="13388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0">
              <a:defRPr sz="1800"/>
            </a:pPr>
            <a:r>
              <a:rPr lang="es" sz="2700" dirty="0">
                <a:solidFill>
                  <a:srgbClr val="FFFFFF"/>
                </a:solidFill>
                <a:latin typeface="Arial Narrow" panose="020B0604020202020204" pitchFamily="34" charset="0"/>
                <a:ea typeface="Arial Narrow Bold"/>
                <a:cs typeface="Arial Narrow" panose="020B0604020202020204" pitchFamily="34" charset="0"/>
                <a:sym typeface="Arial Narrow Bold"/>
              </a:rPr>
              <a:t>Las regiones han adoptado una variedad de formas diferentes de contribuir a la financiación</a:t>
            </a:r>
          </a:p>
        </p:txBody>
      </p:sp>
    </p:spTree>
    <p:extLst>
      <p:ext uri="{BB962C8B-B14F-4D97-AF65-F5344CB8AC3E}">
        <p14:creationId xmlns:p14="http://schemas.microsoft.com/office/powerpoint/2010/main" val="17322354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5">
            <a:extLst>
              <a:ext uri="{FF2B5EF4-FFF2-40B4-BE49-F238E27FC236}">
                <a16:creationId xmlns:a16="http://schemas.microsoft.com/office/drawing/2014/main" id="{4549170C-1C0B-50D0-BE3B-4D4DEE92682A}"/>
              </a:ext>
            </a:extLst>
          </p:cNvPr>
          <p:cNvSpPr/>
          <p:nvPr/>
        </p:nvSpPr>
        <p:spPr>
          <a:xfrm>
            <a:off x="3166946" y="536472"/>
            <a:ext cx="7939670" cy="551946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defTabSz="410750">
              <a:defRPr sz="1800"/>
            </a:pPr>
            <a:r>
              <a:rPr sz="4400" dirty="0">
                <a:solidFill>
                  <a:schemeClr val="bg1"/>
                </a:solidFill>
                <a:latin typeface="Arial Narrow" panose="020B0604020202020204" pitchFamily="34" charset="0"/>
                <a:ea typeface="Arial Narrow"/>
                <a:cs typeface="Arial Narrow" panose="020B0604020202020204" pitchFamily="34" charset="0"/>
                <a:sym typeface="Arial Narrow"/>
              </a:rPr>
              <a:t>El Texto Básico nos recuerda:</a:t>
            </a:r>
            <a:endParaRPr lang="en-US" sz="4400" dirty="0">
              <a:solidFill>
                <a:schemeClr val="bg1"/>
              </a:solidFill>
              <a:latin typeface="Arial Narrow" panose="020B0604020202020204" pitchFamily="34" charset="0"/>
              <a:ea typeface="Arial Narrow"/>
              <a:cs typeface="Arial Narrow" panose="020B0604020202020204" pitchFamily="34" charset="0"/>
              <a:sym typeface="Arial Narrow"/>
            </a:endParaRPr>
          </a:p>
          <a:p>
            <a:pPr lvl="0" algn="l" defTabSz="410750">
              <a:defRPr sz="1800"/>
            </a:pPr>
            <a:endParaRPr sz="4400" dirty="0">
              <a:solidFill>
                <a:srgbClr val="FFFF00"/>
              </a:solidFill>
              <a:latin typeface="Bradley Hand" pitchFamily="2" charset="77"/>
              <a:ea typeface="Arial Narrow Bold"/>
              <a:cs typeface="Arial Narrow Bold"/>
              <a:sym typeface="Arial Narrow Bold"/>
            </a:endParaRPr>
          </a:p>
          <a:p>
            <a:pPr lvl="0" algn="l" defTabSz="410750">
              <a:defRPr sz="1800"/>
            </a:pPr>
            <a:r>
              <a:rPr sz="4400" dirty="0">
                <a:solidFill>
                  <a:srgbClr val="FFFF00"/>
                </a:solidFill>
                <a:latin typeface="Bradley Hand" pitchFamily="2" charset="77"/>
                <a:ea typeface="Arial Narrow"/>
                <a:cs typeface="Arial Narrow"/>
                <a:sym typeface="Arial Narrow"/>
              </a:rPr>
              <a:t>“Todo lo que ocurre en el transcurso del servicio en NA debe estar motivado por el deseo de llevar con más éxito el mensaje de recuperación al adicto que aún sufre”.</a:t>
            </a:r>
          </a:p>
        </p:txBody>
      </p:sp>
      <p:pic>
        <p:nvPicPr>
          <p:cNvPr id="3" name="Picture 2">
            <a:extLst>
              <a:ext uri="{FF2B5EF4-FFF2-40B4-BE49-F238E27FC236}">
                <a16:creationId xmlns:a16="http://schemas.microsoft.com/office/drawing/2014/main" id="{BC208A64-733B-E342-2CA3-61DCAB2CC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94" y="12700"/>
            <a:ext cx="1638300" cy="6832600"/>
          </a:xfrm>
          <a:prstGeom prst="rect">
            <a:avLst/>
          </a:prstGeom>
        </p:spPr>
      </p:pic>
    </p:spTree>
    <p:extLst>
      <p:ext uri="{BB962C8B-B14F-4D97-AF65-F5344CB8AC3E}">
        <p14:creationId xmlns:p14="http://schemas.microsoft.com/office/powerpoint/2010/main" val="29896520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7">
            <a:extLst>
              <a:ext uri="{FF2B5EF4-FFF2-40B4-BE49-F238E27FC236}">
                <a16:creationId xmlns:a16="http://schemas.microsoft.com/office/drawing/2014/main" id="{2FCF4567-59E2-C43E-0803-4D7220E4D4DE}"/>
              </a:ext>
            </a:extLst>
          </p:cNvPr>
          <p:cNvSpPr/>
          <p:nvPr/>
        </p:nvSpPr>
        <p:spPr>
          <a:xfrm>
            <a:off x="4385407" y="1230593"/>
            <a:ext cx="7806594" cy="538609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defTabSz="410750">
              <a:spcBef>
                <a:spcPts val="1800"/>
              </a:spcBef>
              <a:defRPr sz="1800"/>
            </a:pPr>
            <a:r>
              <a:rPr sz="3600" dirty="0">
                <a:solidFill>
                  <a:srgbClr val="0070C0"/>
                </a:solidFill>
                <a:latin typeface="Arial Narrow"/>
                <a:ea typeface="Arial Narrow"/>
                <a:cs typeface="Arial Narrow"/>
                <a:sym typeface="Arial Narrow"/>
              </a:rPr>
              <a:t>Grupo de Resolución: Cómo hacer que la</a:t>
            </a:r>
            <a:r>
              <a:rPr lang="es-CO" sz="3600" dirty="0">
                <a:solidFill>
                  <a:srgbClr val="0070C0"/>
                </a:solidFill>
                <a:latin typeface="Arial Narrow"/>
                <a:ea typeface="Arial Narrow"/>
                <a:cs typeface="Arial Narrow"/>
                <a:sym typeface="Arial Narrow"/>
              </a:rPr>
              <a:t>            </a:t>
            </a:r>
            <a:r>
              <a:rPr sz="3600" dirty="0">
                <a:solidFill>
                  <a:srgbClr val="0070C0"/>
                </a:solidFill>
                <a:latin typeface="Arial Narrow"/>
                <a:ea typeface="Arial Narrow"/>
                <a:cs typeface="Arial Narrow"/>
                <a:sym typeface="Arial Narrow"/>
              </a:rPr>
              <a:t> CSM sea más eficaz y sostenible</a:t>
            </a:r>
          </a:p>
          <a:p>
            <a:pPr lvl="0" algn="l" defTabSz="410750">
              <a:spcBef>
                <a:spcPts val="1800"/>
              </a:spcBef>
              <a:defRPr sz="1800"/>
            </a:pPr>
            <a:endParaRPr sz="2200" dirty="0">
              <a:solidFill>
                <a:srgbClr val="0070C0"/>
              </a:solidFill>
              <a:latin typeface="Arial Narrow Bold"/>
              <a:ea typeface="Arial Narrow Bold"/>
              <a:cs typeface="Arial Narrow Bold"/>
              <a:sym typeface="Arial Narrow Bold"/>
            </a:endParaRPr>
          </a:p>
          <a:p>
            <a:pPr lvl="0" algn="l" defTabSz="410750">
              <a:spcBef>
                <a:spcPts val="1800"/>
              </a:spcBef>
              <a:defRPr sz="1800"/>
            </a:pPr>
            <a:r>
              <a:rPr lang="es-CO" sz="3600" dirty="0">
                <a:solidFill>
                  <a:srgbClr val="0070C0"/>
                </a:solidFill>
                <a:latin typeface="Arial Narrow"/>
                <a:ea typeface="Arial Narrow"/>
                <a:cs typeface="Arial Narrow"/>
                <a:sym typeface="Arial Narrow"/>
              </a:rPr>
              <a:t>CSM</a:t>
            </a:r>
            <a:r>
              <a:rPr sz="3600" dirty="0">
                <a:solidFill>
                  <a:srgbClr val="0070C0"/>
                </a:solidFill>
                <a:latin typeface="Arial Narrow"/>
                <a:ea typeface="Arial Narrow"/>
                <a:cs typeface="Arial Narrow"/>
                <a:sym typeface="Arial Narrow"/>
              </a:rPr>
              <a:t> fue un evento anual</a:t>
            </a:r>
          </a:p>
          <a:p>
            <a:pPr lvl="0" algn="l" defTabSz="410750">
              <a:spcBef>
                <a:spcPts val="1800"/>
              </a:spcBef>
              <a:defRPr sz="1800"/>
            </a:pPr>
            <a:endParaRPr lang="en-US" sz="2200" dirty="0">
              <a:solidFill>
                <a:srgbClr val="0070C0"/>
              </a:solidFill>
              <a:latin typeface="Arial Narrow Bold"/>
              <a:ea typeface="Arial Narrow Bold"/>
              <a:cs typeface="Arial Narrow Bold"/>
              <a:sym typeface="Arial Narrow Bold"/>
            </a:endParaRPr>
          </a:p>
          <a:p>
            <a:pPr lvl="0" algn="l" defTabSz="410750">
              <a:spcBef>
                <a:spcPts val="1800"/>
              </a:spcBef>
              <a:defRPr sz="1800"/>
            </a:pPr>
            <a:r>
              <a:rPr sz="3600" dirty="0">
                <a:solidFill>
                  <a:srgbClr val="0070C0"/>
                </a:solidFill>
                <a:latin typeface="Arial Narrow"/>
                <a:ea typeface="Arial Narrow"/>
                <a:cs typeface="Arial Narrow"/>
                <a:sym typeface="Arial Narrow"/>
              </a:rPr>
              <a:t>Varias decisiones de la CSM:</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Junta Mundial</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Presupuesto de los Servicios Mundiales Unificados</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Ciclo de conferencias de dos años</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Financiamiento de los delegados de los Servicios Mundiales</a:t>
            </a:r>
            <a:endParaRPr sz="2400" dirty="0">
              <a:solidFill>
                <a:srgbClr val="0070C0"/>
              </a:solidFill>
              <a:latin typeface="Arial Narrow Bold"/>
              <a:ea typeface="Arial Narrow Bold"/>
              <a:cs typeface="Arial Narrow Bold"/>
              <a:sym typeface="Arial Narrow Bold"/>
            </a:endParaRPr>
          </a:p>
        </p:txBody>
      </p:sp>
      <p:sp>
        <p:nvSpPr>
          <p:cNvPr id="3" name="Shape 118">
            <a:extLst>
              <a:ext uri="{FF2B5EF4-FFF2-40B4-BE49-F238E27FC236}">
                <a16:creationId xmlns:a16="http://schemas.microsoft.com/office/drawing/2014/main" id="{534AC947-91A9-B21B-42A0-C173CFE1E68B}"/>
              </a:ext>
            </a:extLst>
          </p:cNvPr>
          <p:cNvSpPr/>
          <p:nvPr/>
        </p:nvSpPr>
        <p:spPr>
          <a:xfrm>
            <a:off x="1767812" y="121900"/>
            <a:ext cx="8656375"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lang="es" sz="4400" dirty="0">
                <a:solidFill>
                  <a:srgbClr val="002060"/>
                </a:solidFill>
              </a:rPr>
              <a:t>Un poco de </a:t>
            </a:r>
            <a:r>
              <a:rPr sz="4400" dirty="0">
                <a:solidFill>
                  <a:srgbClr val="002060"/>
                </a:solidFill>
              </a:rPr>
              <a:t>trasfondo </a:t>
            </a:r>
            <a:r>
              <a:rPr lang="es" sz="4400" dirty="0">
                <a:solidFill>
                  <a:srgbClr val="002060"/>
                </a:solidFill>
              </a:rPr>
              <a:t>. . .</a:t>
            </a:r>
            <a:endParaRPr sz="4400" dirty="0">
              <a:solidFill>
                <a:srgbClr val="002060"/>
              </a:solidFill>
            </a:endParaRPr>
          </a:p>
        </p:txBody>
      </p:sp>
      <p:sp>
        <p:nvSpPr>
          <p:cNvPr id="4" name="Shape 119">
            <a:extLst>
              <a:ext uri="{FF2B5EF4-FFF2-40B4-BE49-F238E27FC236}">
                <a16:creationId xmlns:a16="http://schemas.microsoft.com/office/drawing/2014/main" id="{A63B4A38-BC5B-B5C4-3217-9C14CCB17113}"/>
              </a:ext>
            </a:extLst>
          </p:cNvPr>
          <p:cNvSpPr/>
          <p:nvPr/>
        </p:nvSpPr>
        <p:spPr>
          <a:xfrm>
            <a:off x="1201755" y="1251793"/>
            <a:ext cx="1987725" cy="117981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3500" b="1" dirty="0">
                <a:solidFill>
                  <a:srgbClr val="55B948"/>
                </a:solidFill>
                <a:latin typeface="Arial Narrow" panose="020B0604020202020204" pitchFamily="34" charset="0"/>
                <a:cs typeface="Arial Narrow" panose="020B0604020202020204" pitchFamily="34" charset="0"/>
              </a:rPr>
              <a:t>1990 y </a:t>
            </a:r>
            <a:br>
              <a:rPr sz="3500" b="1" dirty="0">
                <a:solidFill>
                  <a:srgbClr val="55B948"/>
                </a:solidFill>
                <a:latin typeface="Arial Narrow" panose="020B0604020202020204" pitchFamily="34" charset="0"/>
                <a:cs typeface="Arial Narrow" panose="020B0604020202020204" pitchFamily="34" charset="0"/>
              </a:rPr>
            </a:br>
            <a:r>
              <a:rPr sz="3500" b="1" dirty="0">
                <a:solidFill>
                  <a:srgbClr val="55B948"/>
                </a:solidFill>
                <a:latin typeface="Arial Narrow" panose="020B0604020202020204" pitchFamily="34" charset="0"/>
                <a:cs typeface="Arial Narrow" panose="020B0604020202020204" pitchFamily="34" charset="0"/>
              </a:rPr>
              <a:t>antes</a:t>
            </a:r>
          </a:p>
        </p:txBody>
      </p:sp>
      <p:sp>
        <p:nvSpPr>
          <p:cNvPr id="5" name="Shape 120">
            <a:extLst>
              <a:ext uri="{FF2B5EF4-FFF2-40B4-BE49-F238E27FC236}">
                <a16:creationId xmlns:a16="http://schemas.microsoft.com/office/drawing/2014/main" id="{E39A5DA7-8BD5-410F-8D13-A59E7EB72286}"/>
              </a:ext>
            </a:extLst>
          </p:cNvPr>
          <p:cNvSpPr/>
          <p:nvPr/>
        </p:nvSpPr>
        <p:spPr>
          <a:xfrm>
            <a:off x="1725936" y="2952287"/>
            <a:ext cx="939361" cy="107721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defRPr sz="1800"/>
            </a:pPr>
            <a:r>
              <a:rPr sz="3500" b="1" dirty="0">
                <a:solidFill>
                  <a:srgbClr val="55B948"/>
                </a:solidFill>
                <a:latin typeface="Arial Narrow" panose="020B0604020202020204" pitchFamily="34" charset="0"/>
                <a:cs typeface="Arial Narrow" panose="020B0604020202020204" pitchFamily="34" charset="0"/>
              </a:rPr>
              <a:t>hasta </a:t>
            </a:r>
            <a:br>
              <a:rPr sz="3500" b="1" dirty="0">
                <a:solidFill>
                  <a:srgbClr val="55B948"/>
                </a:solidFill>
                <a:latin typeface="Arial Narrow" panose="020B0604020202020204" pitchFamily="34" charset="0"/>
                <a:cs typeface="Arial Narrow" panose="020B0604020202020204" pitchFamily="34" charset="0"/>
              </a:rPr>
            </a:br>
            <a:r>
              <a:rPr sz="3500" b="1" dirty="0">
                <a:solidFill>
                  <a:srgbClr val="55B948"/>
                </a:solidFill>
                <a:latin typeface="Arial Narrow" panose="020B0604020202020204" pitchFamily="34" charset="0"/>
                <a:cs typeface="Arial Narrow" panose="020B0604020202020204" pitchFamily="34" charset="0"/>
              </a:rPr>
              <a:t>2000</a:t>
            </a:r>
          </a:p>
        </p:txBody>
      </p:sp>
      <p:sp>
        <p:nvSpPr>
          <p:cNvPr id="6" name="Shape 121">
            <a:extLst>
              <a:ext uri="{FF2B5EF4-FFF2-40B4-BE49-F238E27FC236}">
                <a16:creationId xmlns:a16="http://schemas.microsoft.com/office/drawing/2014/main" id="{72832325-324B-0C10-D90C-B9DD60DB4888}"/>
              </a:ext>
            </a:extLst>
          </p:cNvPr>
          <p:cNvSpPr/>
          <p:nvPr/>
        </p:nvSpPr>
        <p:spPr>
          <a:xfrm>
            <a:off x="658981" y="4550189"/>
            <a:ext cx="3587263" cy="215443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0">
              <a:defRPr sz="1800"/>
            </a:pPr>
            <a:r>
              <a:rPr sz="3500" b="1" dirty="0">
                <a:solidFill>
                  <a:srgbClr val="55B948"/>
                </a:solidFill>
                <a:latin typeface="Arial Narrow" panose="020B0604020202020204" pitchFamily="34" charset="0"/>
                <a:cs typeface="Arial Narrow" panose="020B0604020202020204" pitchFamily="34" charset="0"/>
              </a:rPr>
              <a:t>finales de la década de 1990/ </a:t>
            </a:r>
            <a:br>
              <a:rPr sz="3500" b="1" dirty="0">
                <a:solidFill>
                  <a:srgbClr val="55B948"/>
                </a:solidFill>
                <a:latin typeface="Arial Narrow" panose="020B0604020202020204" pitchFamily="34" charset="0"/>
                <a:cs typeface="Arial Narrow" panose="020B0604020202020204" pitchFamily="34" charset="0"/>
              </a:rPr>
            </a:br>
            <a:r>
              <a:rPr sz="3500" b="1" dirty="0">
                <a:solidFill>
                  <a:srgbClr val="55B948"/>
                </a:solidFill>
                <a:latin typeface="Arial Narrow" panose="020B0604020202020204" pitchFamily="34" charset="0"/>
                <a:cs typeface="Arial Narrow" panose="020B0604020202020204" pitchFamily="34" charset="0"/>
              </a:rPr>
              <a:t>principios de la década de 2000</a:t>
            </a:r>
          </a:p>
        </p:txBody>
      </p:sp>
    </p:spTree>
    <p:extLst>
      <p:ext uri="{BB962C8B-B14F-4D97-AF65-F5344CB8AC3E}">
        <p14:creationId xmlns:p14="http://schemas.microsoft.com/office/powerpoint/2010/main" val="36565555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6">
            <a:extLst>
              <a:ext uri="{FF2B5EF4-FFF2-40B4-BE49-F238E27FC236}">
                <a16:creationId xmlns:a16="http://schemas.microsoft.com/office/drawing/2014/main" id="{00F85765-ED52-7B19-D421-6FFFBDF3BC60}"/>
              </a:ext>
            </a:extLst>
          </p:cNvPr>
          <p:cNvSpPr/>
          <p:nvPr/>
        </p:nvSpPr>
        <p:spPr>
          <a:xfrm>
            <a:off x="2098989" y="2356065"/>
            <a:ext cx="10034955" cy="35496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defTabSz="584200">
              <a:defRPr sz="1800"/>
            </a:pPr>
            <a:r>
              <a:rPr sz="2800" i="1" dirty="0">
                <a:solidFill>
                  <a:schemeClr val="accent4">
                    <a:lumMod val="50000"/>
                  </a:schemeClr>
                </a:solidFill>
                <a:latin typeface="Arial Narrow"/>
                <a:ea typeface="Arial Narrow"/>
                <a:cs typeface="Arial Narrow"/>
                <a:sym typeface="Arial Narrow"/>
              </a:rPr>
              <a:t>Como confraternidad, hemos luchado con cómo mejorar nuestro sistema durante décadas. Tenemos un patrón de dedicar recursos significativos a los problemas, llegando a la conclusión de que necesitamos cambiar, desarrollando opciones y luego negándonos cuando llegamos al punto de decisión. Los problemas no desaparecen, simplemente seguimos "pateando la lata" al siguiente grupo y repasando el proceso nuevamente. . . .</a:t>
            </a:r>
          </a:p>
          <a:p>
            <a:pPr lvl="0" algn="l" defTabSz="584200">
              <a:defRPr sz="1800"/>
            </a:pPr>
            <a:r>
              <a:rPr sz="2800" i="1" dirty="0">
                <a:solidFill>
                  <a:schemeClr val="accent4">
                    <a:lumMod val="50000"/>
                  </a:schemeClr>
                </a:solidFill>
                <a:latin typeface="Arial Narrow"/>
                <a:ea typeface="Arial Narrow"/>
                <a:cs typeface="Arial Narrow"/>
                <a:sym typeface="Arial Narrow"/>
              </a:rPr>
              <a:t>A veces parece imposible avanzar, pero debemos hacerlo y lo haremos. Juntos podemos superar este lugar en el que nos sentimos atrapados.</a:t>
            </a:r>
          </a:p>
        </p:txBody>
      </p:sp>
      <p:sp>
        <p:nvSpPr>
          <p:cNvPr id="5" name="Shape 117">
            <a:extLst>
              <a:ext uri="{FF2B5EF4-FFF2-40B4-BE49-F238E27FC236}">
                <a16:creationId xmlns:a16="http://schemas.microsoft.com/office/drawing/2014/main" id="{D9071594-80E2-F053-D897-DE100FA1BBC1}"/>
              </a:ext>
            </a:extLst>
          </p:cNvPr>
          <p:cNvSpPr/>
          <p:nvPr/>
        </p:nvSpPr>
        <p:spPr>
          <a:xfrm>
            <a:off x="2157045" y="225415"/>
            <a:ext cx="10222239" cy="663258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defTabSz="410750">
              <a:spcBef>
                <a:spcPts val="1800"/>
              </a:spcBef>
              <a:defRPr sz="1800"/>
            </a:pPr>
            <a:r>
              <a:rPr lang="es" sz="3600" dirty="0">
                <a:solidFill>
                  <a:srgbClr val="0070C0"/>
                </a:solidFill>
                <a:latin typeface="Arial Narrow"/>
                <a:ea typeface="Arial Narrow"/>
                <a:cs typeface="Arial Narrow"/>
                <a:sym typeface="Arial Narrow"/>
              </a:rPr>
              <a:t>La Junta ofreció mociones sobre la financiación de los delegados y la asistencia alternativa</a:t>
            </a:r>
          </a:p>
          <a:p>
            <a:pPr lvl="0" algn="l" defTabSz="410750">
              <a:spcBef>
                <a:spcPts val="1800"/>
              </a:spcBef>
              <a:defRPr sz="1800"/>
            </a:pPr>
            <a:r>
              <a:rPr lang="es" sz="3600" dirty="0">
                <a:solidFill>
                  <a:srgbClr val="0070C0"/>
                </a:solidFill>
                <a:latin typeface="Arial Narrow"/>
                <a:ea typeface="Arial Narrow"/>
                <a:cs typeface="Arial Narrow"/>
                <a:sym typeface="Arial Narrow"/>
              </a:rPr>
              <a:t>Aquí hay un extracto del Informe de la Conferencia 2014:</a:t>
            </a:r>
          </a:p>
          <a:p>
            <a:pPr lvl="0" algn="l" defTabSz="410750">
              <a:spcBef>
                <a:spcPts val="1800"/>
              </a:spcBef>
              <a:defRPr sz="1800"/>
            </a:pPr>
            <a:endParaRPr lang="en-US" sz="3600" dirty="0">
              <a:solidFill>
                <a:srgbClr val="0070C0"/>
              </a:solidFill>
              <a:latin typeface="Arial Narrow"/>
              <a:ea typeface="Arial Narrow"/>
              <a:cs typeface="Arial Narrow"/>
              <a:sym typeface="Arial Narrow"/>
            </a:endParaRPr>
          </a:p>
          <a:p>
            <a:pPr lvl="0" algn="l" defTabSz="410750">
              <a:spcBef>
                <a:spcPts val="1800"/>
              </a:spcBef>
              <a:defRPr sz="1800"/>
            </a:pPr>
            <a:endParaRPr lang="en-US" sz="3600" dirty="0">
              <a:solidFill>
                <a:srgbClr val="00B0F0"/>
              </a:solidFill>
              <a:latin typeface="Arial Narrow"/>
              <a:ea typeface="Arial Narrow"/>
              <a:cs typeface="Arial Narrow"/>
              <a:sym typeface="Arial Narrow"/>
            </a:endParaRPr>
          </a:p>
          <a:p>
            <a:pPr lvl="0" algn="l" defTabSz="410750">
              <a:spcBef>
                <a:spcPts val="1800"/>
              </a:spcBef>
              <a:defRPr sz="1800"/>
            </a:pPr>
            <a:endParaRPr lang="en-US" sz="3600" dirty="0">
              <a:solidFill>
                <a:srgbClr val="00B0F0"/>
              </a:solidFill>
              <a:latin typeface="Arial Narrow"/>
              <a:ea typeface="Arial Narrow"/>
              <a:cs typeface="Arial Narrow"/>
              <a:sym typeface="Arial Narrow"/>
            </a:endParaRPr>
          </a:p>
          <a:p>
            <a:pPr lvl="0" algn="l" defTabSz="410750">
              <a:spcBef>
                <a:spcPts val="1800"/>
              </a:spcBef>
              <a:defRPr sz="1800"/>
            </a:pPr>
            <a:endParaRPr lang="en-US" sz="3400" dirty="0">
              <a:solidFill>
                <a:srgbClr val="00B0F0"/>
              </a:solidFill>
              <a:latin typeface="Arial Narrow"/>
              <a:ea typeface="Arial Narrow"/>
              <a:cs typeface="Arial Narrow"/>
              <a:sym typeface="Arial Narrow"/>
            </a:endParaRPr>
          </a:p>
          <a:p>
            <a:pPr lvl="0" algn="l" defTabSz="410750">
              <a:spcBef>
                <a:spcPts val="1800"/>
              </a:spcBef>
              <a:defRPr sz="1800"/>
            </a:pPr>
            <a:endParaRPr lang="en-US" sz="3400" dirty="0">
              <a:solidFill>
                <a:srgbClr val="00B0F0"/>
              </a:solidFill>
              <a:latin typeface="Arial Narrow"/>
              <a:ea typeface="Arial Narrow"/>
              <a:cs typeface="Arial Narrow"/>
              <a:sym typeface="Arial Narrow"/>
            </a:endParaRPr>
          </a:p>
          <a:p>
            <a:pPr lvl="0" algn="l" defTabSz="410750">
              <a:spcBef>
                <a:spcPts val="1800"/>
              </a:spcBef>
              <a:defRPr sz="1800"/>
            </a:pPr>
            <a:r>
              <a:rPr lang="es" sz="3600" dirty="0">
                <a:solidFill>
                  <a:srgbClr val="0070C0"/>
                </a:solidFill>
                <a:latin typeface="Arial Narrow"/>
                <a:ea typeface="Arial Narrow"/>
                <a:cs typeface="Arial Narrow"/>
                <a:sym typeface="Arial Narrow"/>
              </a:rPr>
              <a:t>Ninguna moción pasó</a:t>
            </a:r>
          </a:p>
        </p:txBody>
      </p:sp>
      <p:sp>
        <p:nvSpPr>
          <p:cNvPr id="6" name="Shape 119">
            <a:extLst>
              <a:ext uri="{FF2B5EF4-FFF2-40B4-BE49-F238E27FC236}">
                <a16:creationId xmlns:a16="http://schemas.microsoft.com/office/drawing/2014/main" id="{42EBDCE3-0CC8-8968-DC78-C3216E944FB8}"/>
              </a:ext>
            </a:extLst>
          </p:cNvPr>
          <p:cNvSpPr/>
          <p:nvPr/>
        </p:nvSpPr>
        <p:spPr>
          <a:xfrm>
            <a:off x="0" y="225415"/>
            <a:ext cx="1824217" cy="119519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lang="es" sz="3500" b="1" dirty="0">
                <a:solidFill>
                  <a:srgbClr val="55B948"/>
                </a:solidFill>
                <a:latin typeface="Arial Narrow" panose="020B0604020202020204" pitchFamily="34" charset="0"/>
                <a:cs typeface="Arial Narrow" panose="020B0604020202020204" pitchFamily="34" charset="0"/>
              </a:rPr>
              <a:t>2014</a:t>
            </a:r>
          </a:p>
          <a:p>
            <a:pPr lvl="0">
              <a:defRPr sz="1800"/>
            </a:pPr>
            <a:r>
              <a:rPr lang="es" sz="3600" b="1" i="1" dirty="0">
                <a:solidFill>
                  <a:srgbClr val="55B948"/>
                </a:solidFill>
                <a:latin typeface="Arial Narrow" panose="020B0604020202020204" pitchFamily="34" charset="0"/>
                <a:cs typeface="Arial Narrow" panose="020B0604020202020204" pitchFamily="34" charset="0"/>
              </a:rPr>
              <a:t>IAC</a:t>
            </a:r>
            <a:endParaRPr sz="5400" b="1" i="1" dirty="0">
              <a:solidFill>
                <a:srgbClr val="55B948"/>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093142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1">
            <a:extLst>
              <a:ext uri="{FF2B5EF4-FFF2-40B4-BE49-F238E27FC236}">
                <a16:creationId xmlns:a16="http://schemas.microsoft.com/office/drawing/2014/main" id="{21322593-7D92-B15F-BD4D-F87512193E1A}"/>
              </a:ext>
            </a:extLst>
          </p:cNvPr>
          <p:cNvSpPr/>
          <p:nvPr/>
        </p:nvSpPr>
        <p:spPr>
          <a:xfrm>
            <a:off x="2002693" y="281419"/>
            <a:ext cx="10189307" cy="66018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l" defTabSz="410750">
              <a:spcBef>
                <a:spcPts val="1800"/>
              </a:spcBef>
              <a:defRPr sz="1800"/>
            </a:pPr>
            <a:r>
              <a:rPr lang="es" sz="2700" dirty="0">
                <a:solidFill>
                  <a:srgbClr val="0070C0"/>
                </a:solidFill>
                <a:latin typeface="Arial Narrow" panose="020B0604020202020204" pitchFamily="34" charset="0"/>
                <a:ea typeface="Arial Narrow Bold"/>
                <a:cs typeface="Arial Narrow" panose="020B0604020202020204" pitchFamily="34" charset="0"/>
                <a:sym typeface="Arial Narrow Bold"/>
              </a:rPr>
              <a:t>Los participantes tuvieron una serie de sesiones sobre el futuro de la CSM y cómo satisfacer mejor las necesidades de NA en una confraternidad en constante crecimiento. Gran parte de la discusión destacó la posibilidad de que el camino a seguir descanse, en parte, en nuestro uso de las zonas.</a:t>
            </a:r>
          </a:p>
          <a:p>
            <a:pPr lvl="0" algn="l" defTabSz="410750">
              <a:spcBef>
                <a:spcPts val="1800"/>
              </a:spcBef>
              <a:defRPr sz="1800"/>
            </a:pPr>
            <a:r>
              <a:rPr sz="2700" dirty="0">
                <a:solidFill>
                  <a:srgbClr val="0070C0"/>
                </a:solidFill>
                <a:latin typeface="Arial Narrow" panose="020B0604020202020204" pitchFamily="34" charset="0"/>
                <a:ea typeface="Arial Narrow Bold"/>
                <a:cs typeface="Arial Narrow" panose="020B0604020202020204" pitchFamily="34" charset="0"/>
                <a:sym typeface="Arial Narrow Bold"/>
              </a:rPr>
              <a:t>El proyecto Planificación de nuestro futuro se creó para “continuar evolucionando las ideas sobre el futuro de la CSM generadas en la CSM 2014”.</a:t>
            </a:r>
            <a:endParaRPr lang="es-CO" sz="2700" dirty="0">
              <a:solidFill>
                <a:srgbClr val="0070C0"/>
              </a:solidFill>
              <a:latin typeface="Arial Narrow" panose="020B0604020202020204" pitchFamily="34" charset="0"/>
              <a:ea typeface="Arial Narrow Bold"/>
              <a:cs typeface="Arial Narrow" panose="020B0604020202020204" pitchFamily="34" charset="0"/>
              <a:sym typeface="Arial Narrow Bold"/>
            </a:endParaRPr>
          </a:p>
          <a:p>
            <a:pPr lvl="0" algn="l" defTabSz="410750">
              <a:spcBef>
                <a:spcPts val="1800"/>
              </a:spcBef>
              <a:defRPr sz="1800"/>
            </a:pPr>
            <a:r>
              <a:rPr sz="2700" dirty="0">
                <a:solidFill>
                  <a:srgbClr val="0070C0"/>
                </a:solidFill>
                <a:latin typeface="Arial Narrow" panose="020B0604020202020204" pitchFamily="34" charset="0"/>
                <a:ea typeface="Arial Narrow Bold"/>
                <a:cs typeface="Arial Narrow" panose="020B0604020202020204" pitchFamily="34" charset="0"/>
                <a:sym typeface="Arial Narrow Bold"/>
              </a:rPr>
              <a:t>El proyecto El futuro de la CSM </a:t>
            </a:r>
            <a:r>
              <a:rPr lang="es" sz="2700" dirty="0">
                <a:solidFill>
                  <a:srgbClr val="0070C0"/>
                </a:solidFill>
                <a:latin typeface="Arial Narrow" panose="020B0604020202020204" pitchFamily="34" charset="0"/>
                <a:ea typeface="Arial Narrow Bold"/>
                <a:cs typeface="Arial Narrow" panose="020B0604020202020204" pitchFamily="34" charset="0"/>
                <a:sym typeface="Arial Narrow Bold"/>
              </a:rPr>
              <a:t>se creó para discutir el trabajo futuro y la discusión sobre los asientos de la CSM, la toma de decisiones basada en el consenso y el uso del tiempo y el enfoque entre conferencias </a:t>
            </a:r>
            <a:r>
              <a:rPr sz="2700" dirty="0">
                <a:solidFill>
                  <a:srgbClr val="0070C0"/>
                </a:solidFill>
                <a:latin typeface="Arial Narrow" panose="020B0604020202020204" pitchFamily="34" charset="0"/>
                <a:ea typeface="Arial Narrow Bold"/>
                <a:cs typeface="Arial Narrow" panose="020B0604020202020204" pitchFamily="34" charset="0"/>
                <a:sym typeface="Arial Narrow Bold"/>
              </a:rPr>
              <a:t>.</a:t>
            </a:r>
          </a:p>
          <a:p>
            <a:pPr lvl="0" algn="l" defTabSz="410750">
              <a:spcBef>
                <a:spcPts val="1800"/>
              </a:spcBef>
              <a:defRPr sz="1800"/>
            </a:pPr>
            <a:r>
              <a:rPr sz="2700" dirty="0">
                <a:solidFill>
                  <a:srgbClr val="0070C0"/>
                </a:solidFill>
                <a:latin typeface="Arial Narrow" panose="020B0604020202020204" pitchFamily="34" charset="0"/>
                <a:ea typeface="Arial Narrow Bold"/>
                <a:cs typeface="Arial Narrow" panose="020B0604020202020204" pitchFamily="34" charset="0"/>
                <a:sym typeface="Arial Narrow Bold"/>
              </a:rPr>
              <a:t>El </a:t>
            </a:r>
            <a:r>
              <a:rPr sz="2700" dirty="0" err="1">
                <a:solidFill>
                  <a:srgbClr val="0070C0"/>
                </a:solidFill>
                <a:latin typeface="Arial Narrow" panose="020B0604020202020204" pitchFamily="34" charset="0"/>
                <a:ea typeface="Arial Narrow Bold"/>
                <a:cs typeface="Arial Narrow" panose="020B0604020202020204" pitchFamily="34" charset="0"/>
                <a:sym typeface="Arial Narrow Bold"/>
              </a:rPr>
              <a:t>proyecto</a:t>
            </a:r>
            <a:r>
              <a:rPr sz="2700" dirty="0">
                <a:solidFill>
                  <a:srgbClr val="0070C0"/>
                </a:solidFill>
                <a:latin typeface="Arial Narrow" panose="020B0604020202020204" pitchFamily="34" charset="0"/>
                <a:ea typeface="Arial Narrow Bold"/>
                <a:cs typeface="Arial Narrow" panose="020B0604020202020204" pitchFamily="34" charset="0"/>
                <a:sym typeface="Arial Narrow Bold"/>
              </a:rPr>
              <a:t> </a:t>
            </a:r>
            <a:r>
              <a:rPr lang="es-CO" sz="2700" dirty="0">
                <a:solidFill>
                  <a:srgbClr val="0070C0"/>
                </a:solidFill>
                <a:latin typeface="Arial Narrow" panose="020B0604020202020204" pitchFamily="34" charset="0"/>
                <a:ea typeface="Arial Narrow Bold"/>
                <a:cs typeface="Arial Narrow" panose="020B0604020202020204" pitchFamily="34" charset="0"/>
                <a:sym typeface="Arial Narrow Bold"/>
              </a:rPr>
              <a:t>CSM del Futuro </a:t>
            </a:r>
            <a:r>
              <a:rPr sz="2700" dirty="0">
                <a:solidFill>
                  <a:srgbClr val="0070C0"/>
                </a:solidFill>
                <a:latin typeface="Arial Narrow" panose="020B0604020202020204" pitchFamily="34" charset="0"/>
                <a:ea typeface="Arial Narrow Bold"/>
                <a:cs typeface="Arial Narrow" panose="020B0604020202020204" pitchFamily="34" charset="0"/>
                <a:sym typeface="Arial Narrow Bold"/>
              </a:rPr>
              <a:t>se creó para debatir qué es una </a:t>
            </a:r>
            <a:r>
              <a:rPr lang="es-CO" sz="2700" dirty="0">
                <a:solidFill>
                  <a:srgbClr val="0070C0"/>
                </a:solidFill>
                <a:latin typeface="Arial Narrow" panose="020B0604020202020204" pitchFamily="34" charset="0"/>
                <a:ea typeface="Arial Narrow Bold"/>
                <a:cs typeface="Arial Narrow" panose="020B0604020202020204" pitchFamily="34" charset="0"/>
                <a:sym typeface="Arial Narrow Bold"/>
              </a:rPr>
              <a:t>CSM</a:t>
            </a:r>
            <a:r>
              <a:rPr sz="2700" dirty="0">
                <a:solidFill>
                  <a:srgbClr val="0070C0"/>
                </a:solidFill>
                <a:latin typeface="Arial Narrow" panose="020B0604020202020204" pitchFamily="34" charset="0"/>
                <a:ea typeface="Arial Narrow Bold"/>
                <a:cs typeface="Arial Narrow" panose="020B0604020202020204" pitchFamily="34" charset="0"/>
                <a:sym typeface="Arial Narrow Bold"/>
              </a:rPr>
              <a:t> eficaz y sostenible, recopilar ideas para un proyecto sobre el papel de las zonas y fortalecer la colaboración entre los foros zonales y entre los SMNA y los foros zonales mientras se recopilan y comparten las mejores prácticas de los foros zonales.</a:t>
            </a:r>
          </a:p>
        </p:txBody>
      </p:sp>
      <p:sp>
        <p:nvSpPr>
          <p:cNvPr id="7" name="Shape 119">
            <a:extLst>
              <a:ext uri="{FF2B5EF4-FFF2-40B4-BE49-F238E27FC236}">
                <a16:creationId xmlns:a16="http://schemas.microsoft.com/office/drawing/2014/main" id="{A95DA07E-D02A-E4C3-7F4F-9F7E69CB02E6}"/>
              </a:ext>
            </a:extLst>
          </p:cNvPr>
          <p:cNvSpPr/>
          <p:nvPr/>
        </p:nvSpPr>
        <p:spPr>
          <a:xfrm>
            <a:off x="101598" y="2106667"/>
            <a:ext cx="1865896" cy="64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s" sz="3500" b="1" dirty="0">
                <a:solidFill>
                  <a:srgbClr val="55B948"/>
                </a:solidFill>
                <a:latin typeface="Arial Narrow" panose="020B0604020202020204" pitchFamily="34" charset="0"/>
                <a:cs typeface="Arial Narrow" panose="020B0604020202020204" pitchFamily="34" charset="0"/>
              </a:rPr>
              <a:t>2014-2016</a:t>
            </a:r>
            <a:endParaRPr sz="3500" b="1" i="1" dirty="0">
              <a:solidFill>
                <a:srgbClr val="55B948"/>
              </a:solidFill>
              <a:latin typeface="Arial Narrow" panose="020B0604020202020204" pitchFamily="34" charset="0"/>
              <a:cs typeface="Arial Narrow" panose="020B0604020202020204" pitchFamily="34" charset="0"/>
            </a:endParaRPr>
          </a:p>
        </p:txBody>
      </p:sp>
      <p:sp>
        <p:nvSpPr>
          <p:cNvPr id="8" name="Shape 119">
            <a:extLst>
              <a:ext uri="{FF2B5EF4-FFF2-40B4-BE49-F238E27FC236}">
                <a16:creationId xmlns:a16="http://schemas.microsoft.com/office/drawing/2014/main" id="{8AAF9C98-E5E9-A631-9CF9-9837B1B47368}"/>
              </a:ext>
            </a:extLst>
          </p:cNvPr>
          <p:cNvSpPr/>
          <p:nvPr/>
        </p:nvSpPr>
        <p:spPr>
          <a:xfrm>
            <a:off x="76712" y="3186905"/>
            <a:ext cx="1865896" cy="64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s" sz="3500" b="1" dirty="0">
                <a:solidFill>
                  <a:srgbClr val="55B948"/>
                </a:solidFill>
                <a:latin typeface="Arial Narrow" panose="020B0604020202020204" pitchFamily="34" charset="0"/>
                <a:cs typeface="Arial Narrow" panose="020B0604020202020204" pitchFamily="34" charset="0"/>
              </a:rPr>
              <a:t>2016-2018</a:t>
            </a:r>
            <a:endParaRPr sz="3500" b="1" i="1" dirty="0">
              <a:solidFill>
                <a:srgbClr val="55B948"/>
              </a:solidFill>
              <a:latin typeface="Arial Narrow" panose="020B0604020202020204" pitchFamily="34" charset="0"/>
              <a:cs typeface="Arial Narrow" panose="020B0604020202020204" pitchFamily="34" charset="0"/>
            </a:endParaRPr>
          </a:p>
        </p:txBody>
      </p:sp>
      <p:sp>
        <p:nvSpPr>
          <p:cNvPr id="9" name="Shape 119">
            <a:extLst>
              <a:ext uri="{FF2B5EF4-FFF2-40B4-BE49-F238E27FC236}">
                <a16:creationId xmlns:a16="http://schemas.microsoft.com/office/drawing/2014/main" id="{145E1CF6-0FEA-B28E-6042-491ADD8D953B}"/>
              </a:ext>
            </a:extLst>
          </p:cNvPr>
          <p:cNvSpPr/>
          <p:nvPr/>
        </p:nvSpPr>
        <p:spPr>
          <a:xfrm>
            <a:off x="38067" y="4648124"/>
            <a:ext cx="1865896" cy="64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lang="es" sz="3500" b="1" dirty="0">
                <a:solidFill>
                  <a:srgbClr val="55B948"/>
                </a:solidFill>
                <a:latin typeface="Arial Narrow" panose="020B0604020202020204" pitchFamily="34" charset="0"/>
                <a:cs typeface="Arial Narrow" panose="020B0604020202020204" pitchFamily="34" charset="0"/>
              </a:rPr>
              <a:t>2018-2020</a:t>
            </a:r>
            <a:endParaRPr sz="3500" b="1" i="1" dirty="0">
              <a:solidFill>
                <a:srgbClr val="55B948"/>
              </a:solidFill>
              <a:latin typeface="Arial Narrow" panose="020B0604020202020204" pitchFamily="34" charset="0"/>
              <a:cs typeface="Arial Narrow" panose="020B0604020202020204" pitchFamily="34" charset="0"/>
            </a:endParaRPr>
          </a:p>
        </p:txBody>
      </p:sp>
      <p:sp>
        <p:nvSpPr>
          <p:cNvPr id="11" name="Shape 119">
            <a:extLst>
              <a:ext uri="{FF2B5EF4-FFF2-40B4-BE49-F238E27FC236}">
                <a16:creationId xmlns:a16="http://schemas.microsoft.com/office/drawing/2014/main" id="{B4376528-7ACD-4375-8DF6-A8FAB73659FC}"/>
              </a:ext>
            </a:extLst>
          </p:cNvPr>
          <p:cNvSpPr/>
          <p:nvPr/>
        </p:nvSpPr>
        <p:spPr>
          <a:xfrm>
            <a:off x="113678" y="249428"/>
            <a:ext cx="1946046" cy="11798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3500" b="1" dirty="0">
                <a:solidFill>
                  <a:srgbClr val="55B948"/>
                </a:solidFill>
                <a:latin typeface="Arial Narrow" panose="020B0604020202020204" pitchFamily="34" charset="0"/>
                <a:cs typeface="Arial Narrow" panose="020B0604020202020204" pitchFamily="34" charset="0"/>
              </a:rPr>
              <a:t>CSM 2014 </a:t>
            </a:r>
          </a:p>
          <a:p>
            <a:pPr lvl="0">
              <a:defRPr sz="1800"/>
            </a:pPr>
            <a:r>
              <a:rPr lang="en-US" sz="3500" b="1" dirty="0">
                <a:solidFill>
                  <a:srgbClr val="55B948"/>
                </a:solidFill>
                <a:latin typeface="Arial Narrow" panose="020B0604020202020204" pitchFamily="34" charset="0"/>
                <a:cs typeface="Arial Narrow" panose="020B0604020202020204" pitchFamily="34" charset="0"/>
              </a:rPr>
              <a:t>&amp; 2016</a:t>
            </a:r>
            <a:endParaRPr sz="3500" b="1" i="1" dirty="0">
              <a:solidFill>
                <a:srgbClr val="55B948"/>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257275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9">
            <a:extLst>
              <a:ext uri="{FF2B5EF4-FFF2-40B4-BE49-F238E27FC236}">
                <a16:creationId xmlns:a16="http://schemas.microsoft.com/office/drawing/2014/main" id="{605D2C1F-219A-0C81-9446-B57B1428F945}"/>
              </a:ext>
            </a:extLst>
          </p:cNvPr>
          <p:cNvSpPr/>
          <p:nvPr/>
        </p:nvSpPr>
        <p:spPr>
          <a:xfrm>
            <a:off x="133721" y="4621123"/>
            <a:ext cx="3040657" cy="21031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584200">
              <a:defRPr sz="1800"/>
            </a:pPr>
            <a:r>
              <a:rPr sz="2600" i="1" dirty="0">
                <a:solidFill>
                  <a:srgbClr val="0070C0"/>
                </a:solidFill>
                <a:latin typeface="Arial Narrow"/>
                <a:ea typeface="Arial Narrow"/>
                <a:cs typeface="Arial Narrow"/>
                <a:sym typeface="Arial Narrow"/>
              </a:rPr>
              <a:t>El documento completo se puede encontrar en </a:t>
            </a:r>
            <a:r>
              <a:rPr sz="2600" i="1" u="sng" dirty="0">
                <a:solidFill>
                  <a:srgbClr val="0070C0"/>
                </a:solidFill>
                <a:latin typeface="Arial Narrow"/>
                <a:ea typeface="Arial Narrow"/>
                <a:cs typeface="Arial Narrow"/>
                <a:sym typeface="Arial Narrow"/>
              </a:rPr>
              <a:t>www.na.org/conference</a:t>
            </a:r>
          </a:p>
          <a:p>
            <a:pPr lvl="0" algn="l" defTabSz="584200">
              <a:defRPr sz="1800"/>
            </a:pPr>
            <a:r>
              <a:rPr sz="2600" i="1" dirty="0">
                <a:solidFill>
                  <a:srgbClr val="0070C0"/>
                </a:solidFill>
                <a:latin typeface="Arial Narrow"/>
                <a:ea typeface="Arial Narrow"/>
                <a:cs typeface="Arial Narrow"/>
                <a:sym typeface="Arial Narrow"/>
              </a:rPr>
              <a:t>“Fundamento de esta discusión”</a:t>
            </a:r>
          </a:p>
        </p:txBody>
      </p:sp>
      <p:sp>
        <p:nvSpPr>
          <p:cNvPr id="4" name="Shape 141">
            <a:extLst>
              <a:ext uri="{FF2B5EF4-FFF2-40B4-BE49-F238E27FC236}">
                <a16:creationId xmlns:a16="http://schemas.microsoft.com/office/drawing/2014/main" id="{3087DF64-2314-68F5-2EBE-05AB9AF1078C}"/>
              </a:ext>
            </a:extLst>
          </p:cNvPr>
          <p:cNvSpPr/>
          <p:nvPr/>
        </p:nvSpPr>
        <p:spPr>
          <a:xfrm>
            <a:off x="133721" y="333829"/>
            <a:ext cx="3040657" cy="31085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defTabSz="410750">
              <a:defRPr sz="1800"/>
            </a:pPr>
            <a:r>
              <a:rPr lang="es" sz="2800" b="1" dirty="0">
                <a:solidFill>
                  <a:srgbClr val="55B948"/>
                </a:solidFill>
                <a:latin typeface="Arial Narrow" panose="020B0604020202020204" pitchFamily="34" charset="0"/>
                <a:ea typeface="Arial Narrow Bold"/>
                <a:cs typeface="Arial Narrow" panose="020B0604020202020204" pitchFamily="34" charset="0"/>
                <a:sym typeface="Arial Narrow Bold"/>
              </a:rPr>
              <a:t>Este gráfico es el resultado de las discusiones en el CSM 2014 y 2016 y el trabajo del proyecto CSM del Futuro 2018-2020 </a:t>
            </a:r>
            <a:r>
              <a:rPr lang="es" sz="2400" b="1" dirty="0">
                <a:solidFill>
                  <a:srgbClr val="55B948"/>
                </a:solidFill>
                <a:latin typeface="Arial Narrow" panose="020B0604020202020204" pitchFamily="34" charset="0"/>
                <a:ea typeface="Arial Narrow Bold"/>
                <a:cs typeface="Arial Narrow" panose="020B0604020202020204" pitchFamily="34" charset="0"/>
                <a:sym typeface="Arial Narrow Bold"/>
              </a:rPr>
              <a:t>.</a:t>
            </a:r>
            <a:endParaRPr sz="2400" b="1" dirty="0">
              <a:solidFill>
                <a:srgbClr val="55B948"/>
              </a:solidFill>
              <a:latin typeface="Arial Narrow" panose="020B0604020202020204" pitchFamily="34" charset="0"/>
              <a:ea typeface="Arial Narrow Bold"/>
              <a:cs typeface="Arial Narrow" panose="020B0604020202020204" pitchFamily="34" charset="0"/>
              <a:sym typeface="Arial Narrow Bold"/>
            </a:endParaRPr>
          </a:p>
        </p:txBody>
      </p:sp>
      <p:pic>
        <p:nvPicPr>
          <p:cNvPr id="6" name="Imagen 5">
            <a:extLst>
              <a:ext uri="{FF2B5EF4-FFF2-40B4-BE49-F238E27FC236}">
                <a16:creationId xmlns:a16="http://schemas.microsoft.com/office/drawing/2014/main" id="{F9484D04-244D-4A38-B710-AD8399340780}"/>
              </a:ext>
            </a:extLst>
          </p:cNvPr>
          <p:cNvPicPr>
            <a:picLocks noChangeAspect="1"/>
          </p:cNvPicPr>
          <p:nvPr/>
        </p:nvPicPr>
        <p:blipFill rotWithShape="1">
          <a:blip r:embed="rId3"/>
          <a:srcRect t="2555"/>
          <a:stretch/>
        </p:blipFill>
        <p:spPr>
          <a:xfrm>
            <a:off x="3253645" y="20336"/>
            <a:ext cx="8938356" cy="6837663"/>
          </a:xfrm>
          <a:prstGeom prst="rect">
            <a:avLst/>
          </a:prstGeom>
        </p:spPr>
      </p:pic>
    </p:spTree>
    <p:extLst>
      <p:ext uri="{BB962C8B-B14F-4D97-AF65-F5344CB8AC3E}">
        <p14:creationId xmlns:p14="http://schemas.microsoft.com/office/powerpoint/2010/main" val="11347601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0">
            <a:extLst>
              <a:ext uri="{FF2B5EF4-FFF2-40B4-BE49-F238E27FC236}">
                <a16:creationId xmlns:a16="http://schemas.microsoft.com/office/drawing/2014/main" id="{DAE4C107-8373-E2D7-1B18-D29F7C6BF13B}"/>
              </a:ext>
            </a:extLst>
          </p:cNvPr>
          <p:cNvSpPr/>
          <p:nvPr/>
        </p:nvSpPr>
        <p:spPr>
          <a:xfrm>
            <a:off x="336969" y="325369"/>
            <a:ext cx="11288972" cy="29238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defTabSz="410750">
              <a:defRPr sz="1800"/>
            </a:pPr>
            <a:r>
              <a:rPr sz="4000" dirty="0">
                <a:solidFill>
                  <a:srgbClr val="FFFFFF"/>
                </a:solidFill>
                <a:latin typeface="Arial Narrow"/>
                <a:ea typeface="Arial Narrow"/>
                <a:cs typeface="Arial Narrow"/>
                <a:sym typeface="Arial Narrow"/>
              </a:rPr>
              <a:t>Los participantes de la Junta Mundial y de la Conferencia (Delegados Regionales y Zonales y suplentes) </a:t>
            </a:r>
            <a:br>
              <a:rPr sz="4000" dirty="0">
                <a:solidFill>
                  <a:srgbClr val="FFFFFF"/>
                </a:solidFill>
                <a:latin typeface="Arial Narrow"/>
                <a:ea typeface="Arial Narrow"/>
                <a:cs typeface="Arial Narrow"/>
                <a:sym typeface="Arial Narrow"/>
              </a:rPr>
            </a:br>
            <a:r>
              <a:rPr sz="4000" dirty="0">
                <a:solidFill>
                  <a:srgbClr val="FFFFFF"/>
                </a:solidFill>
                <a:latin typeface="Arial Narrow"/>
                <a:ea typeface="Arial Narrow"/>
                <a:cs typeface="Arial Narrow"/>
                <a:sym typeface="Arial Narrow"/>
              </a:rPr>
              <a:t>han estado discutiendo lo que sigue para la </a:t>
            </a:r>
            <a:br>
              <a:rPr sz="4000" dirty="0">
                <a:solidFill>
                  <a:srgbClr val="FFFFFF"/>
                </a:solidFill>
                <a:latin typeface="Arial Narrow"/>
                <a:ea typeface="Arial Narrow"/>
                <a:cs typeface="Arial Narrow"/>
                <a:sym typeface="Arial Narrow"/>
              </a:rPr>
            </a:br>
            <a:r>
              <a:rPr sz="4000" dirty="0">
                <a:solidFill>
                  <a:srgbClr val="FFFFFF"/>
                </a:solidFill>
                <a:latin typeface="Arial Narrow"/>
                <a:ea typeface="Arial Narrow"/>
                <a:cs typeface="Arial Narrow"/>
                <a:sym typeface="Arial Narrow"/>
              </a:rPr>
              <a:t>Conferencia de Servicio Mundial </a:t>
            </a:r>
            <a:r>
              <a:rPr lang="es" sz="4000" dirty="0">
                <a:solidFill>
                  <a:srgbClr val="FFFFFF"/>
                </a:solidFill>
                <a:latin typeface="Arial Narrow"/>
                <a:ea typeface="Arial Narrow"/>
                <a:cs typeface="Arial Narrow"/>
                <a:sym typeface="Arial Narrow"/>
              </a:rPr>
              <a:t>(CSM).</a:t>
            </a:r>
            <a:endParaRPr sz="4000" dirty="0">
              <a:solidFill>
                <a:srgbClr val="FFFFFF"/>
              </a:solidFill>
              <a:latin typeface="Arial Narrow Bold"/>
              <a:ea typeface="Arial Narrow Bold"/>
              <a:cs typeface="Arial Narrow Bold"/>
              <a:sym typeface="Arial Narrow Bold"/>
            </a:endParaRPr>
          </a:p>
          <a:p>
            <a:pPr lvl="0" defTabSz="410750">
              <a:defRPr sz="1800"/>
            </a:pPr>
            <a:endParaRPr sz="2400" i="1" dirty="0">
              <a:solidFill>
                <a:srgbClr val="FFFFFF"/>
              </a:solidFill>
              <a:latin typeface="Arial Narrow" panose="020B0604020202020204" pitchFamily="34" charset="0"/>
              <a:ea typeface="Arial Narrow Bold"/>
              <a:cs typeface="Arial Narrow" panose="020B0604020202020204" pitchFamily="34" charset="0"/>
              <a:sym typeface="Arial Narrow Bold"/>
            </a:endParaRPr>
          </a:p>
        </p:txBody>
      </p:sp>
      <p:sp>
        <p:nvSpPr>
          <p:cNvPr id="8" name="Shape 60">
            <a:extLst>
              <a:ext uri="{FF2B5EF4-FFF2-40B4-BE49-F238E27FC236}">
                <a16:creationId xmlns:a16="http://schemas.microsoft.com/office/drawing/2014/main" id="{15514BC3-8482-6A9D-AF00-879D7F0AB378}"/>
              </a:ext>
            </a:extLst>
          </p:cNvPr>
          <p:cNvSpPr/>
          <p:nvPr/>
        </p:nvSpPr>
        <p:spPr>
          <a:xfrm>
            <a:off x="4833257" y="3608754"/>
            <a:ext cx="6879771" cy="31700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5" defTabSz="410750">
              <a:defRPr sz="1800"/>
            </a:pPr>
            <a:r>
              <a:rPr lang="e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Estas </a:t>
            </a:r>
            <a:r>
              <a:rPr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conversaciones</a:t>
            </a:r>
            <a:r>
              <a:rPr lang="e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 </a:t>
            </a:r>
            <a:b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br>
            <a:r>
              <a:rPr lang="e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han ayudado a dar forma a las recomendaciones </a:t>
            </a:r>
            <a:b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br>
            <a:r>
              <a:rPr lang="e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de </a:t>
            </a:r>
            <a:r>
              <a:rPr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la junta</a:t>
            </a:r>
            <a:r>
              <a:rPr lang="e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a:t>
            </a:r>
          </a:p>
        </p:txBody>
      </p:sp>
      <p:pic>
        <p:nvPicPr>
          <p:cNvPr id="10" name="Picture 9">
            <a:extLst>
              <a:ext uri="{FF2B5EF4-FFF2-40B4-BE49-F238E27FC236}">
                <a16:creationId xmlns:a16="http://schemas.microsoft.com/office/drawing/2014/main" id="{235B8AE3-5C39-EA4F-CD84-66BB235D3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69" y="2825943"/>
            <a:ext cx="4366931" cy="4032057"/>
          </a:xfrm>
          <a:prstGeom prst="rect">
            <a:avLst/>
          </a:prstGeom>
        </p:spPr>
      </p:pic>
    </p:spTree>
    <p:extLst>
      <p:ext uri="{BB962C8B-B14F-4D97-AF65-F5344CB8AC3E}">
        <p14:creationId xmlns:p14="http://schemas.microsoft.com/office/powerpoint/2010/main" val="186849991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
            <a:extLst>
              <a:ext uri="{FF2B5EF4-FFF2-40B4-BE49-F238E27FC236}">
                <a16:creationId xmlns:a16="http://schemas.microsoft.com/office/drawing/2014/main" id="{14B18971-6F15-2420-A62A-1A20861F11BA}"/>
              </a:ext>
            </a:extLst>
          </p:cNvPr>
          <p:cNvSpPr/>
          <p:nvPr/>
        </p:nvSpPr>
        <p:spPr>
          <a:xfrm>
            <a:off x="4571999" y="5822147"/>
            <a:ext cx="7805855" cy="98488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0" algn="l" defTabSz="584200">
              <a:defRPr sz="1800"/>
            </a:pPr>
            <a:r>
              <a:rPr sz="3200" b="1" dirty="0">
                <a:solidFill>
                  <a:srgbClr val="55B948"/>
                </a:solidFill>
                <a:latin typeface="Arial Narrow" panose="020B0604020202020204" pitchFamily="34" charset="0"/>
                <a:ea typeface="Arial Narrow"/>
                <a:cs typeface="Arial Narrow" panose="020B0604020202020204" pitchFamily="34" charset="0"/>
                <a:sym typeface="Arial Narrow"/>
              </a:rPr>
              <a:t>El informe El futuro de la CSM de abril de 2022 se puede encontrar en</a:t>
            </a:r>
            <a:r>
              <a:rPr lang="es" sz="3200" b="1" dirty="0">
                <a:solidFill>
                  <a:srgbClr val="55B948"/>
                </a:solidFill>
                <a:latin typeface="Arial Narrow" panose="020B0604020202020204" pitchFamily="34" charset="0"/>
                <a:ea typeface="Arial Narrow"/>
                <a:cs typeface="Arial Narrow" panose="020B0604020202020204" pitchFamily="34" charset="0"/>
                <a:sym typeface="Arial Narrow"/>
              </a:rPr>
              <a:t> </a:t>
            </a:r>
            <a:r>
              <a:rPr lang="es" sz="3200" b="1" u="sng" dirty="0">
                <a:solidFill>
                  <a:srgbClr val="55B948"/>
                </a:solidFill>
                <a:latin typeface="Arial Narrow" panose="020B0604020202020204" pitchFamily="34" charset="0"/>
                <a:ea typeface="Arial Narrow"/>
                <a:cs typeface="Arial Narrow" panose="020B0604020202020204" pitchFamily="34" charset="0"/>
                <a:sym typeface="Arial Narrow"/>
              </a:rPr>
              <a:t>www.na.org/conferencia</a:t>
            </a:r>
            <a:endParaRPr sz="3200" b="1" u="sng" dirty="0">
              <a:solidFill>
                <a:srgbClr val="55B948"/>
              </a:solidFill>
              <a:latin typeface="Arial Narrow" panose="020B0604020202020204" pitchFamily="34" charset="0"/>
              <a:ea typeface="Arial Narrow"/>
              <a:cs typeface="Arial Narrow" panose="020B0604020202020204" pitchFamily="34" charset="0"/>
              <a:sym typeface="Arial Narrow"/>
            </a:endParaRPr>
          </a:p>
        </p:txBody>
      </p:sp>
      <p:sp>
        <p:nvSpPr>
          <p:cNvPr id="3" name="Shape 146">
            <a:extLst>
              <a:ext uri="{FF2B5EF4-FFF2-40B4-BE49-F238E27FC236}">
                <a16:creationId xmlns:a16="http://schemas.microsoft.com/office/drawing/2014/main" id="{65CFF992-CF8B-BA3D-5C96-01CEFCF66E9E}"/>
              </a:ext>
            </a:extLst>
          </p:cNvPr>
          <p:cNvSpPr/>
          <p:nvPr/>
        </p:nvSpPr>
        <p:spPr>
          <a:xfrm>
            <a:off x="1786984" y="239795"/>
            <a:ext cx="10442187" cy="52963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defTabSz="457200">
              <a:lnSpc>
                <a:spcPct val="125000"/>
              </a:lnSpc>
              <a:defRPr sz="1800"/>
            </a:pPr>
            <a:r>
              <a:rPr sz="3400" dirty="0">
                <a:solidFill>
                  <a:srgbClr val="002060"/>
                </a:solidFill>
                <a:latin typeface="Arial Narrow"/>
                <a:ea typeface="Arial Narrow"/>
                <a:cs typeface="Arial Narrow"/>
                <a:sym typeface="Arial Narrow"/>
              </a:rPr>
              <a:t>Los resultados de la encuesta y la discusión de la reunión web:</a:t>
            </a:r>
            <a:endParaRPr lang="en-US" sz="3400" dirty="0">
              <a:solidFill>
                <a:srgbClr val="00A2FF"/>
              </a:solidFill>
              <a:latin typeface="Arial Narrow"/>
              <a:ea typeface="Arial Narrow"/>
              <a:cs typeface="Arial Narrow"/>
              <a:sym typeface="Arial Narrow"/>
            </a:endParaRPr>
          </a:p>
          <a:p>
            <a:pPr lvl="0" algn="l" defTabSz="457200">
              <a:lnSpc>
                <a:spcPct val="125000"/>
              </a:lnSpc>
              <a:spcBef>
                <a:spcPts val="1200"/>
              </a:spcBef>
              <a:defRPr sz="1800"/>
            </a:pPr>
            <a:r>
              <a:rPr sz="3800" dirty="0">
                <a:solidFill>
                  <a:srgbClr val="0070C0"/>
                </a:solidFill>
                <a:latin typeface="Bradley Hand" pitchFamily="2" charset="77"/>
                <a:ea typeface="Arial Narrow"/>
                <a:cs typeface="Arial Narrow"/>
                <a:sym typeface="Arial Narrow"/>
              </a:rPr>
              <a:t>“Gran parte de lo que hemos escuchado, independientemente de la pregunta que se responda, se trata de cómo usamos nuestro tiempo entre conferencias. Un ciclo de tres años parece permitir más oportunidades para mejorar realmente algunos de los procesos de la CSM”.</a:t>
            </a:r>
          </a:p>
        </p:txBody>
      </p:sp>
      <p:pic>
        <p:nvPicPr>
          <p:cNvPr id="4" name="Picture 3">
            <a:extLst>
              <a:ext uri="{FF2B5EF4-FFF2-40B4-BE49-F238E27FC236}">
                <a16:creationId xmlns:a16="http://schemas.microsoft.com/office/drawing/2014/main" id="{EBEA88CB-05EA-0981-AF7A-6733B3A5E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1638300" cy="6832600"/>
          </a:xfrm>
          <a:prstGeom prst="rect">
            <a:avLst/>
          </a:prstGeom>
        </p:spPr>
      </p:pic>
    </p:spTree>
    <p:extLst>
      <p:ext uri="{BB962C8B-B14F-4D97-AF65-F5344CB8AC3E}">
        <p14:creationId xmlns:p14="http://schemas.microsoft.com/office/powerpoint/2010/main" val="35254671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0">
            <a:extLst>
              <a:ext uri="{FF2B5EF4-FFF2-40B4-BE49-F238E27FC236}">
                <a16:creationId xmlns:a16="http://schemas.microsoft.com/office/drawing/2014/main" id="{1E8C1449-B822-D42D-FBE4-67D40C08C706}"/>
              </a:ext>
            </a:extLst>
          </p:cNvPr>
          <p:cNvSpPr/>
          <p:nvPr/>
        </p:nvSpPr>
        <p:spPr>
          <a:xfrm>
            <a:off x="2249714" y="304879"/>
            <a:ext cx="9436763" cy="63401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defTabSz="410750">
              <a:defRPr sz="1800"/>
            </a:pPr>
            <a:r>
              <a:rPr sz="4000" dirty="0">
                <a:solidFill>
                  <a:srgbClr val="FAE232"/>
                </a:solidFill>
                <a:latin typeface="Arial Narrow Bold"/>
                <a:ea typeface="Arial Narrow Bold"/>
                <a:cs typeface="Arial Narrow Bold"/>
                <a:sym typeface="Arial Narrow Bold"/>
              </a:rPr>
              <a:t>Momento prometedor para discutir opciones para el futuro de la CSM</a:t>
            </a:r>
          </a:p>
          <a:p>
            <a:pPr lvl="0" algn="l" defTabSz="410750">
              <a:defRPr sz="1800"/>
            </a:pPr>
            <a:endParaRPr sz="2600" dirty="0">
              <a:solidFill>
                <a:srgbClr val="FFFFFF"/>
              </a:solidFill>
              <a:latin typeface="Arial Narrow Bold"/>
              <a:ea typeface="Arial Narrow Bold"/>
              <a:cs typeface="Arial Narrow Bold"/>
              <a:sym typeface="Arial Narrow Bold"/>
            </a:endParaRPr>
          </a:p>
          <a:p>
            <a:pPr lvl="0" algn="l" defTabSz="410750">
              <a:defRPr sz="1800"/>
            </a:pPr>
            <a:r>
              <a:rPr sz="3000" dirty="0">
                <a:solidFill>
                  <a:srgbClr val="FFFFFF"/>
                </a:solidFill>
                <a:latin typeface="Arial Narrow"/>
                <a:ea typeface="Arial Narrow"/>
                <a:cs typeface="Arial Narrow"/>
                <a:sym typeface="Arial Narrow"/>
              </a:rPr>
              <a:t>Actualmente estamos en el último año de un ciclo de conferencias de tres años y ha habido dos reuniones virtuales de la CSM donde se tomaron decisiones y los delegados eligieron qué abordar en las reuniones.</a:t>
            </a:r>
            <a:endParaRPr lang="en-US" sz="3000" dirty="0">
              <a:solidFill>
                <a:srgbClr val="FFFFFF"/>
              </a:solidFill>
              <a:latin typeface="Arial Narrow"/>
              <a:ea typeface="Arial Narrow"/>
              <a:cs typeface="Arial Narrow"/>
              <a:sym typeface="Arial Narrow"/>
            </a:endParaRPr>
          </a:p>
          <a:p>
            <a:pPr lvl="0" algn="l" defTabSz="410750">
              <a:defRPr sz="1800"/>
            </a:pPr>
            <a:endParaRPr lang="en-US" sz="3000" dirty="0">
              <a:solidFill>
                <a:srgbClr val="FFFFFF"/>
              </a:solidFill>
              <a:latin typeface="Arial Narrow"/>
              <a:ea typeface="Arial Narrow"/>
              <a:cs typeface="Arial Narrow"/>
              <a:sym typeface="Arial Narrow"/>
            </a:endParaRPr>
          </a:p>
          <a:p>
            <a:pPr lvl="0" algn="l" defTabSz="410750">
              <a:defRPr sz="1800"/>
            </a:pPr>
            <a:r>
              <a:rPr lang="es" sz="3000" dirty="0">
                <a:solidFill>
                  <a:srgbClr val="FFFFFF"/>
                </a:solidFill>
                <a:latin typeface="Arial Narrow"/>
                <a:ea typeface="Arial Narrow"/>
                <a:cs typeface="Arial Narrow"/>
                <a:sym typeface="Arial Narrow"/>
              </a:rPr>
              <a:t>La conferencia aprobó políticas para continuar reuniéndose y tomar decisiones virtualmente, según sea necesario. Las encuestas y </a:t>
            </a:r>
            <a:r>
              <a:rPr lang="es" sz="3000" dirty="0" err="1">
                <a:solidFill>
                  <a:srgbClr val="FFFFFF"/>
                </a:solidFill>
                <a:latin typeface="Arial Narrow"/>
                <a:ea typeface="Arial Narrow"/>
                <a:cs typeface="Arial Narrow"/>
                <a:sym typeface="Arial Narrow"/>
              </a:rPr>
              <a:t>los sondeos electrónicos </a:t>
            </a:r>
            <a:r>
              <a:rPr lang="es" sz="3000" dirty="0">
                <a:solidFill>
                  <a:srgbClr val="FFFFFF"/>
                </a:solidFill>
                <a:latin typeface="Arial Narrow"/>
                <a:ea typeface="Arial Narrow"/>
                <a:cs typeface="Arial Narrow"/>
                <a:sym typeface="Arial Narrow"/>
              </a:rPr>
              <a:t>pueden realizarse con anticipación para que la conferencia pueda ocuparse de algunos asuntos antes y después de la reunión.</a:t>
            </a:r>
          </a:p>
        </p:txBody>
      </p:sp>
    </p:spTree>
    <p:extLst>
      <p:ext uri="{BB962C8B-B14F-4D97-AF65-F5344CB8AC3E}">
        <p14:creationId xmlns:p14="http://schemas.microsoft.com/office/powerpoint/2010/main" val="15706982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5">
            <a:extLst>
              <a:ext uri="{FF2B5EF4-FFF2-40B4-BE49-F238E27FC236}">
                <a16:creationId xmlns:a16="http://schemas.microsoft.com/office/drawing/2014/main" id="{EEB94616-243C-D547-24AF-A62A81294954}"/>
              </a:ext>
            </a:extLst>
          </p:cNvPr>
          <p:cNvSpPr/>
          <p:nvPr/>
        </p:nvSpPr>
        <p:spPr>
          <a:xfrm>
            <a:off x="5121772" y="907653"/>
            <a:ext cx="6504171" cy="539634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defTabSz="457200">
              <a:spcBef>
                <a:spcPts val="600"/>
              </a:spcBef>
              <a:defRPr sz="1800"/>
            </a:pPr>
            <a:r>
              <a:rPr sz="3600" dirty="0">
                <a:solidFill>
                  <a:srgbClr val="00A2FF"/>
                </a:solidFill>
                <a:uFill>
                  <a:solidFill/>
                </a:uFill>
                <a:latin typeface="Arial Narrow"/>
                <a:ea typeface="Arial Narrow"/>
                <a:cs typeface="Arial Narrow"/>
                <a:sym typeface="Arial Narrow"/>
              </a:rPr>
              <a:t>Estos ya se sienten como mejoras.</a:t>
            </a:r>
          </a:p>
          <a:p>
            <a:pPr lvl="0" algn="l" defTabSz="457200">
              <a:spcBef>
                <a:spcPts val="600"/>
              </a:spcBef>
              <a:defRPr sz="1800"/>
            </a:pPr>
            <a:endParaRPr sz="3600" dirty="0">
              <a:solidFill>
                <a:srgbClr val="FFFFFF"/>
              </a:solidFill>
              <a:uFill>
                <a:solidFill/>
              </a:uFill>
              <a:latin typeface="Arial Narrow"/>
              <a:ea typeface="Arial Narrow"/>
              <a:cs typeface="Arial Narrow"/>
              <a:sym typeface="Arial Narrow"/>
            </a:endParaRPr>
          </a:p>
          <a:p>
            <a:pPr lvl="0" algn="l" defTabSz="457200">
              <a:spcBef>
                <a:spcPts val="600"/>
              </a:spcBef>
              <a:defRPr sz="1800"/>
            </a:pPr>
            <a:r>
              <a:rPr lang="es" sz="3600" dirty="0">
                <a:solidFill>
                  <a:srgbClr val="FFFFFF"/>
                </a:solidFill>
                <a:uFill>
                  <a:solidFill/>
                </a:uFill>
                <a:latin typeface="Arial Narrow"/>
                <a:ea typeface="Arial Narrow"/>
                <a:cs typeface="Arial Narrow"/>
                <a:sym typeface="Arial Narrow"/>
              </a:rPr>
              <a:t>Puede que no siempre estemos ansiosos por aceptar el cambio, pero lo estamos viviendo a pesar de todo.</a:t>
            </a:r>
          </a:p>
          <a:p>
            <a:pPr lvl="0" algn="l" defTabSz="457200">
              <a:spcBef>
                <a:spcPts val="600"/>
              </a:spcBef>
              <a:defRPr sz="1800"/>
            </a:pPr>
            <a:endParaRPr sz="3600" dirty="0">
              <a:solidFill>
                <a:srgbClr val="FFFFFF"/>
              </a:solidFill>
              <a:uFill>
                <a:solidFill/>
              </a:uFill>
              <a:latin typeface="Arial Narrow"/>
              <a:ea typeface="Arial Narrow"/>
              <a:cs typeface="Arial Narrow"/>
              <a:sym typeface="Arial Narrow"/>
            </a:endParaRPr>
          </a:p>
          <a:p>
            <a:pPr lvl="0" algn="l" defTabSz="457200">
              <a:spcBef>
                <a:spcPts val="600"/>
              </a:spcBef>
              <a:defRPr sz="1800"/>
            </a:pPr>
            <a:r>
              <a:rPr sz="3600" dirty="0">
                <a:solidFill>
                  <a:srgbClr val="00A2FF"/>
                </a:solidFill>
                <a:uFill>
                  <a:solidFill/>
                </a:uFill>
                <a:latin typeface="Arial Narrow"/>
                <a:ea typeface="Arial Narrow"/>
                <a:cs typeface="Arial Narrow"/>
                <a:sym typeface="Arial Narrow"/>
              </a:rPr>
              <a:t>La </a:t>
            </a:r>
            <a:r>
              <a:rPr lang="es-CO" sz="3600" dirty="0">
                <a:solidFill>
                  <a:srgbClr val="00A2FF"/>
                </a:solidFill>
                <a:uFill>
                  <a:solidFill/>
                </a:uFill>
                <a:latin typeface="Arial Narrow"/>
                <a:ea typeface="Arial Narrow"/>
                <a:cs typeface="Arial Narrow"/>
                <a:sym typeface="Arial Narrow"/>
              </a:rPr>
              <a:t>Ju</a:t>
            </a:r>
            <a:r>
              <a:rPr sz="3600" dirty="0" err="1">
                <a:solidFill>
                  <a:srgbClr val="00A2FF"/>
                </a:solidFill>
                <a:uFill>
                  <a:solidFill/>
                </a:uFill>
                <a:latin typeface="Arial Narrow"/>
                <a:ea typeface="Arial Narrow"/>
                <a:cs typeface="Arial Narrow"/>
                <a:sym typeface="Arial Narrow"/>
              </a:rPr>
              <a:t>nta</a:t>
            </a:r>
            <a:r>
              <a:rPr lang="es-CO" sz="3600" dirty="0">
                <a:solidFill>
                  <a:srgbClr val="00A2FF"/>
                </a:solidFill>
                <a:uFill>
                  <a:solidFill/>
                </a:uFill>
                <a:latin typeface="Arial Narrow"/>
                <a:ea typeface="Arial Narrow"/>
                <a:cs typeface="Arial Narrow"/>
                <a:sym typeface="Arial Narrow"/>
              </a:rPr>
              <a:t> Mundial</a:t>
            </a:r>
            <a:r>
              <a:rPr sz="3600" dirty="0">
                <a:solidFill>
                  <a:srgbClr val="00A2FF"/>
                </a:solidFill>
                <a:uFill>
                  <a:solidFill/>
                </a:uFill>
                <a:latin typeface="Arial Narrow"/>
                <a:ea typeface="Arial Narrow"/>
                <a:cs typeface="Arial Narrow"/>
                <a:sym typeface="Arial Narrow"/>
              </a:rPr>
              <a:t> siempre quiere escuchar sus pensamientos y responder sus preguntas: wb@na.org</a:t>
            </a:r>
          </a:p>
        </p:txBody>
      </p:sp>
      <p:pic>
        <p:nvPicPr>
          <p:cNvPr id="3" name="Picture 2">
            <a:extLst>
              <a:ext uri="{FF2B5EF4-FFF2-40B4-BE49-F238E27FC236}">
                <a16:creationId xmlns:a16="http://schemas.microsoft.com/office/drawing/2014/main" id="{A208BDA0-3A41-DBC1-9B28-35C2205F9D5D}"/>
              </a:ext>
            </a:extLst>
          </p:cNvPr>
          <p:cNvPicPr>
            <a:picLocks noChangeAspect="1"/>
          </p:cNvPicPr>
          <p:nvPr/>
        </p:nvPicPr>
        <p:blipFill rotWithShape="1">
          <a:blip r:embed="rId3">
            <a:extLst>
              <a:ext uri="{28A0092B-C50C-407E-A947-70E740481C1C}">
                <a14:useLocalDpi xmlns:a14="http://schemas.microsoft.com/office/drawing/2010/main" val="0"/>
              </a:ext>
            </a:extLst>
          </a:blip>
          <a:srcRect l="9995"/>
          <a:stretch/>
        </p:blipFill>
        <p:spPr>
          <a:xfrm>
            <a:off x="0" y="0"/>
            <a:ext cx="4251434" cy="6858000"/>
          </a:xfrm>
          <a:prstGeom prst="rect">
            <a:avLst/>
          </a:prstGeom>
        </p:spPr>
      </p:pic>
    </p:spTree>
    <p:extLst>
      <p:ext uri="{BB962C8B-B14F-4D97-AF65-F5344CB8AC3E}">
        <p14:creationId xmlns:p14="http://schemas.microsoft.com/office/powerpoint/2010/main" val="18159152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0">
            <a:extLst>
              <a:ext uri="{FF2B5EF4-FFF2-40B4-BE49-F238E27FC236}">
                <a16:creationId xmlns:a16="http://schemas.microsoft.com/office/drawing/2014/main" id="{DAE4C107-8373-E2D7-1B18-D29F7C6BF13B}"/>
              </a:ext>
            </a:extLst>
          </p:cNvPr>
          <p:cNvSpPr/>
          <p:nvPr/>
        </p:nvSpPr>
        <p:spPr>
          <a:xfrm>
            <a:off x="3976914" y="356204"/>
            <a:ext cx="7939162" cy="546303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defTabSz="410750">
              <a:defRPr sz="1800"/>
            </a:pPr>
            <a:r>
              <a:rPr lang="es" sz="3600" u="sng" dirty="0">
                <a:solidFill>
                  <a:srgbClr val="FFFFFF"/>
                </a:solidFill>
                <a:latin typeface="Arial Narrow" panose="020B0604020202020204" pitchFamily="34" charset="0"/>
                <a:ea typeface="Arial Narrow"/>
                <a:cs typeface="Arial Narrow" panose="020B0604020202020204" pitchFamily="34" charset="0"/>
                <a:sym typeface="Arial Narrow"/>
              </a:rPr>
              <a:t>Las recomendaciones de la Junta son:</a:t>
            </a:r>
          </a:p>
          <a:p>
            <a:pPr marL="457200" lvl="0" indent="-457200" algn="l" defTabSz="410750">
              <a:spcBef>
                <a:spcPts val="600"/>
              </a:spcBef>
              <a:buFont typeface="Wingdings" pitchFamily="2" charset="2"/>
              <a:buChar char="ü"/>
              <a:defRPr sz="1800"/>
            </a:pPr>
            <a:r>
              <a:rPr lang="es" sz="3200" i="1" dirty="0">
                <a:solidFill>
                  <a:srgbClr val="FFFFFF"/>
                </a:solidFill>
                <a:latin typeface="Arial Narrow" panose="020B0604020202020204" pitchFamily="34" charset="0"/>
                <a:ea typeface="Arial Narrow"/>
                <a:cs typeface="Arial Narrow" panose="020B0604020202020204" pitchFamily="34" charset="0"/>
                <a:sym typeface="Arial Narrow"/>
              </a:rPr>
              <a:t>Probar un ciclo de tres años p</a:t>
            </a:r>
            <a:r>
              <a:rPr lang="es-CO" sz="3200" i="1" dirty="0">
                <a:solidFill>
                  <a:srgbClr val="FFFFFF"/>
                </a:solidFill>
                <a:latin typeface="Arial Narrow" panose="020B0604020202020204" pitchFamily="34" charset="0"/>
                <a:ea typeface="Arial Narrow"/>
                <a:cs typeface="Arial Narrow" panose="020B0604020202020204" pitchFamily="34" charset="0"/>
                <a:sym typeface="Arial Narrow"/>
              </a:rPr>
              <a:t>a</a:t>
            </a:r>
            <a:r>
              <a:rPr lang="es" sz="3200" i="1" dirty="0">
                <a:solidFill>
                  <a:srgbClr val="FFFFFF"/>
                </a:solidFill>
                <a:latin typeface="Arial Narrow" panose="020B0604020202020204" pitchFamily="34" charset="0"/>
                <a:ea typeface="Arial Narrow"/>
                <a:cs typeface="Arial Narrow" panose="020B0604020202020204" pitchFamily="34" charset="0"/>
                <a:sym typeface="Arial Narrow"/>
              </a:rPr>
              <a:t>ra la CSM</a:t>
            </a:r>
          </a:p>
          <a:p>
            <a:pPr marL="457200" lvl="0" indent="-457200" algn="l" defTabSz="410750">
              <a:spcBef>
                <a:spcPts val="600"/>
              </a:spcBef>
              <a:buFont typeface="Wingdings" pitchFamily="2" charset="2"/>
              <a:buChar char="ü"/>
              <a:defRPr sz="1800"/>
            </a:pPr>
            <a:r>
              <a:rPr lang="es" sz="3200" i="1" dirty="0">
                <a:solidFill>
                  <a:srgbClr val="FFFFFF"/>
                </a:solidFill>
                <a:latin typeface="Arial Narrow" panose="020B0604020202020204" pitchFamily="34" charset="0"/>
                <a:ea typeface="Arial Narrow"/>
                <a:cs typeface="Arial Narrow" panose="020B0604020202020204" pitchFamily="34" charset="0"/>
                <a:sym typeface="Arial Narrow"/>
              </a:rPr>
              <a:t>Celebrar una CSM virtual interina entre reuniones presenciales</a:t>
            </a:r>
          </a:p>
          <a:p>
            <a:pPr marL="457200" lvl="0" indent="-457200" algn="l" defTabSz="410750">
              <a:spcBef>
                <a:spcPts val="600"/>
              </a:spcBef>
              <a:buFont typeface="Wingdings" pitchFamily="2" charset="2"/>
              <a:buChar char="ü"/>
              <a:defRPr sz="1800"/>
            </a:pPr>
            <a:r>
              <a:rPr lang="es" sz="3200" i="1" dirty="0">
                <a:solidFill>
                  <a:srgbClr val="FFFFFF"/>
                </a:solidFill>
                <a:latin typeface="Arial Narrow" panose="020B0604020202020204" pitchFamily="34" charset="0"/>
                <a:ea typeface="Arial Narrow"/>
                <a:cs typeface="Arial Narrow" panose="020B0604020202020204" pitchFamily="34" charset="0"/>
                <a:sym typeface="Arial Narrow"/>
              </a:rPr>
              <a:t>Publicar el </a:t>
            </a:r>
            <a:r>
              <a:rPr lang="es" sz="3200" dirty="0">
                <a:solidFill>
                  <a:srgbClr val="FFFFFF"/>
                </a:solidFill>
                <a:latin typeface="Arial Narrow" panose="020B0604020202020204" pitchFamily="34" charset="0"/>
                <a:ea typeface="Arial Narrow"/>
                <a:cs typeface="Arial Narrow" panose="020B0604020202020204" pitchFamily="34" charset="0"/>
                <a:sym typeface="Arial Narrow"/>
              </a:rPr>
              <a:t>IAC </a:t>
            </a:r>
            <a:r>
              <a:rPr lang="es" sz="3200" i="1" dirty="0">
                <a:solidFill>
                  <a:srgbClr val="FFFFFF"/>
                </a:solidFill>
                <a:latin typeface="Arial Narrow" panose="020B0604020202020204" pitchFamily="34" charset="0"/>
                <a:ea typeface="Arial Narrow"/>
                <a:cs typeface="Arial Narrow" panose="020B0604020202020204" pitchFamily="34" charset="0"/>
                <a:sym typeface="Arial Narrow"/>
              </a:rPr>
              <a:t>seis meses antes de la CSM presencial</a:t>
            </a:r>
          </a:p>
          <a:p>
            <a:pPr marL="457200" lvl="0" indent="-457200" algn="l" defTabSz="410750">
              <a:spcBef>
                <a:spcPts val="600"/>
              </a:spcBef>
              <a:buFont typeface="Wingdings" pitchFamily="2" charset="2"/>
              <a:buChar char="ü"/>
              <a:defRPr sz="1800"/>
            </a:pPr>
            <a:r>
              <a:rPr lang="es" sz="3200" i="1" dirty="0">
                <a:solidFill>
                  <a:srgbClr val="FFFFFF"/>
                </a:solidFill>
                <a:latin typeface="Arial Narrow" panose="020B0604020202020204" pitchFamily="34" charset="0"/>
                <a:ea typeface="Arial Narrow"/>
                <a:cs typeface="Arial Narrow" panose="020B0604020202020204" pitchFamily="34" charset="0"/>
                <a:sym typeface="Arial Narrow"/>
              </a:rPr>
              <a:t>Formar un grupo de trabajo para ayudar a enmarcar ideas.</a:t>
            </a:r>
          </a:p>
          <a:p>
            <a:pPr marL="457200" lvl="0" indent="-457200" algn="l" defTabSz="410750">
              <a:spcBef>
                <a:spcPts val="600"/>
              </a:spcBef>
              <a:buFont typeface="Wingdings" pitchFamily="2" charset="2"/>
              <a:buChar char="ü"/>
              <a:defRPr sz="1800"/>
            </a:pPr>
            <a:r>
              <a:rPr lang="es" sz="3200" i="1" dirty="0">
                <a:solidFill>
                  <a:srgbClr val="FFFFFF"/>
                </a:solidFill>
                <a:latin typeface="Arial Narrow" panose="020B0604020202020204" pitchFamily="34" charset="0"/>
                <a:ea typeface="Arial Narrow"/>
                <a:cs typeface="Arial Narrow" panose="020B0604020202020204" pitchFamily="34" charset="0"/>
                <a:sym typeface="Arial Narrow"/>
              </a:rPr>
              <a:t>Hacer que la financiación de los delegados esté disponible a pedido en lugar de automáticamente</a:t>
            </a:r>
          </a:p>
        </p:txBody>
      </p:sp>
      <p:sp>
        <p:nvSpPr>
          <p:cNvPr id="3" name="Shape 61">
            <a:extLst>
              <a:ext uri="{FF2B5EF4-FFF2-40B4-BE49-F238E27FC236}">
                <a16:creationId xmlns:a16="http://schemas.microsoft.com/office/drawing/2014/main" id="{D09CD86B-1C4D-696B-C4FA-53DA03242B39}"/>
              </a:ext>
            </a:extLst>
          </p:cNvPr>
          <p:cNvSpPr/>
          <p:nvPr/>
        </p:nvSpPr>
        <p:spPr>
          <a:xfrm>
            <a:off x="4457394" y="6020680"/>
            <a:ext cx="5549597" cy="74924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200">
                <a:solidFill>
                  <a:srgbClr val="00B0F0"/>
                </a:solidFill>
                <a:latin typeface="Arial Narrow Bold"/>
                <a:ea typeface="Arial Narrow Bold"/>
                <a:cs typeface="Arial Narrow Bold"/>
                <a:sym typeface="Arial Narrow Bold"/>
              </a:defRPr>
            </a:lvl1pPr>
          </a:lstStyle>
          <a:p>
            <a:pPr lvl="0">
              <a:defRPr sz="1800">
                <a:solidFill>
                  <a:srgbClr val="000000"/>
                </a:solidFill>
              </a:defRPr>
            </a:pPr>
            <a:r>
              <a:rPr sz="4400" dirty="0" err="1">
                <a:solidFill>
                  <a:schemeClr val="accent1"/>
                </a:solidFill>
              </a:rPr>
              <a:t>www.na.org</a:t>
            </a:r>
            <a:r>
              <a:rPr sz="4400" dirty="0">
                <a:solidFill>
                  <a:schemeClr val="accent1"/>
                </a:solidFill>
              </a:rPr>
              <a:t>/</a:t>
            </a:r>
            <a:r>
              <a:rPr sz="4400" dirty="0" err="1">
                <a:solidFill>
                  <a:schemeClr val="accent1"/>
                </a:solidFill>
              </a:rPr>
              <a:t>conferencia</a:t>
            </a:r>
            <a:endParaRPr sz="4400" dirty="0">
              <a:solidFill>
                <a:schemeClr val="accent1"/>
              </a:solidFill>
            </a:endParaRPr>
          </a:p>
        </p:txBody>
      </p:sp>
      <p:sp>
        <p:nvSpPr>
          <p:cNvPr id="6" name="Shape 64">
            <a:extLst>
              <a:ext uri="{FF2B5EF4-FFF2-40B4-BE49-F238E27FC236}">
                <a16:creationId xmlns:a16="http://schemas.microsoft.com/office/drawing/2014/main" id="{C8A2167D-B8B2-D0F4-266B-9EF2B7814D7D}"/>
              </a:ext>
            </a:extLst>
          </p:cNvPr>
          <p:cNvSpPr/>
          <p:nvPr/>
        </p:nvSpPr>
        <p:spPr>
          <a:xfrm>
            <a:off x="275924" y="2080232"/>
            <a:ext cx="2672563" cy="44319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584200">
              <a:defRPr sz="3200">
                <a:solidFill>
                  <a:srgbClr val="FFFF00"/>
                </a:solidFill>
                <a:latin typeface="Arial Narrow Bold"/>
                <a:ea typeface="Arial Narrow Bold"/>
                <a:cs typeface="Arial Narrow Bold"/>
                <a:sym typeface="Arial Narrow Bold"/>
              </a:defRPr>
            </a:lvl1pPr>
          </a:lstStyle>
          <a:p>
            <a:pPr lvl="0">
              <a:defRPr sz="1800">
                <a:solidFill>
                  <a:srgbClr val="000000"/>
                </a:solidFill>
              </a:defRPr>
            </a:pPr>
            <a:r>
              <a:rPr lang="es-CO" sz="3200" dirty="0">
                <a:ln>
                  <a:solidFill>
                    <a:srgbClr val="FAE232"/>
                  </a:solidFill>
                </a:ln>
                <a:solidFill>
                  <a:srgbClr val="FFFF00"/>
                </a:solidFill>
                <a:latin typeface="Bradley Hand" pitchFamily="2" charset="77"/>
              </a:rPr>
              <a:t>L</a:t>
            </a:r>
            <a:r>
              <a:rPr sz="3200" dirty="0">
                <a:ln>
                  <a:solidFill>
                    <a:srgbClr val="FAE232"/>
                  </a:solidFill>
                </a:ln>
                <a:solidFill>
                  <a:srgbClr val="FFFF00"/>
                </a:solidFill>
                <a:latin typeface="Bradley Hand" pitchFamily="2" charset="77"/>
              </a:rPr>
              <a:t>as </a:t>
            </a:r>
            <a:r>
              <a:rPr lang="es" sz="3200" dirty="0">
                <a:ln>
                  <a:solidFill>
                    <a:srgbClr val="FAE232"/>
                  </a:solidFill>
                </a:ln>
                <a:solidFill>
                  <a:srgbClr val="FFFF00"/>
                </a:solidFill>
                <a:latin typeface="Bradley Hand" pitchFamily="2" charset="77"/>
              </a:rPr>
              <a:t>primeras </a:t>
            </a:r>
            <a:r>
              <a:rPr sz="3200" dirty="0">
                <a:ln>
                  <a:solidFill>
                    <a:srgbClr val="FAE232"/>
                  </a:solidFill>
                </a:ln>
                <a:solidFill>
                  <a:srgbClr val="FFFF00"/>
                </a:solidFill>
                <a:latin typeface="Bradley Hand" pitchFamily="2" charset="77"/>
              </a:rPr>
              <a:t>piezas del camino hacia una Conferencia de Servicio Mundial más eficaz y sostenible</a:t>
            </a:r>
          </a:p>
        </p:txBody>
      </p:sp>
      <p:pic>
        <p:nvPicPr>
          <p:cNvPr id="7" name="Picture 6">
            <a:extLst>
              <a:ext uri="{FF2B5EF4-FFF2-40B4-BE49-F238E27FC236}">
                <a16:creationId xmlns:a16="http://schemas.microsoft.com/office/drawing/2014/main" id="{23B920E0-D34C-EB0A-95AC-1B67D1824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7" y="853265"/>
            <a:ext cx="3345438" cy="1054320"/>
          </a:xfrm>
          <a:prstGeom prst="rect">
            <a:avLst/>
          </a:prstGeom>
        </p:spPr>
      </p:pic>
    </p:spTree>
    <p:extLst>
      <p:ext uri="{BB962C8B-B14F-4D97-AF65-F5344CB8AC3E}">
        <p14:creationId xmlns:p14="http://schemas.microsoft.com/office/powerpoint/2010/main" val="32360744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8">
            <a:extLst>
              <a:ext uri="{FF2B5EF4-FFF2-40B4-BE49-F238E27FC236}">
                <a16:creationId xmlns:a16="http://schemas.microsoft.com/office/drawing/2014/main" id="{6B747CA5-4679-BED8-C72F-D346A5FC6819}"/>
              </a:ext>
            </a:extLst>
          </p:cNvPr>
          <p:cNvSpPr/>
          <p:nvPr/>
        </p:nvSpPr>
        <p:spPr>
          <a:xfrm>
            <a:off x="1799772" y="1631072"/>
            <a:ext cx="9840686" cy="377026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 medida que la CSM continúa creciendo, se vuelve más costosa y, en algunos aspectos, menos efectiva.</a:t>
            </a:r>
          </a:p>
          <a:p>
            <a:pPr marL="548640" lvl="0" indent="-365760" algn="l" defTabSz="410750">
              <a:spcBef>
                <a:spcPts val="900"/>
              </a:spcBef>
              <a:buSzPct val="125000"/>
              <a:buFont typeface="Arial" panose="020B0604020202020204" pitchFamily="34" charset="0"/>
              <a:buChar char="•"/>
              <a:defRPr sz="1800"/>
            </a:pPr>
            <a:r>
              <a:rPr sz="3200" dirty="0">
                <a:solidFill>
                  <a:srgbClr val="FFFFFF"/>
                </a:solidFill>
                <a:latin typeface="Arial Narrow"/>
                <a:ea typeface="Arial Narrow"/>
                <a:cs typeface="Arial Narrow"/>
                <a:sym typeface="Arial Narrow"/>
              </a:rPr>
              <a:t>La CSM, no solo la reunión sino la temporada que la precede, requiere una gran cantidad de recursos humanos y financieros.</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La </a:t>
            </a:r>
            <a:r>
              <a:rPr lang="es-CO" sz="3200" dirty="0">
                <a:solidFill>
                  <a:srgbClr val="FFFFFF"/>
                </a:solidFill>
                <a:latin typeface="Arial Narrow"/>
                <a:ea typeface="Arial Narrow"/>
                <a:cs typeface="Arial Narrow"/>
                <a:sym typeface="Arial Narrow"/>
              </a:rPr>
              <a:t>J</a:t>
            </a:r>
            <a:r>
              <a:rPr sz="3200" dirty="0" err="1">
                <a:solidFill>
                  <a:srgbClr val="FFFFFF"/>
                </a:solidFill>
                <a:latin typeface="Arial Narrow"/>
                <a:ea typeface="Arial Narrow"/>
                <a:cs typeface="Arial Narrow"/>
                <a:sym typeface="Arial Narrow"/>
              </a:rPr>
              <a:t>unta</a:t>
            </a:r>
            <a:r>
              <a:rPr sz="3200" dirty="0">
                <a:solidFill>
                  <a:srgbClr val="FFFFFF"/>
                </a:solidFill>
                <a:latin typeface="Arial Narrow"/>
                <a:ea typeface="Arial Narrow"/>
                <a:cs typeface="Arial Narrow"/>
                <a:sym typeface="Arial Narrow"/>
              </a:rPr>
              <a:t> cree que es nuestra responsabilidad decir nuevamente que l</a:t>
            </a:r>
            <a:r>
              <a:rPr lang="es-CO" sz="3200" dirty="0">
                <a:solidFill>
                  <a:srgbClr val="FFFFFF"/>
                </a:solidFill>
                <a:latin typeface="Arial Narrow"/>
                <a:ea typeface="Arial Narrow"/>
                <a:cs typeface="Arial Narrow"/>
                <a:sym typeface="Arial Narrow"/>
              </a:rPr>
              <a:t>a reuniones de la  CSM no </a:t>
            </a:r>
            <a:r>
              <a:rPr sz="3200" dirty="0">
                <a:solidFill>
                  <a:srgbClr val="FFFFFF"/>
                </a:solidFill>
                <a:latin typeface="Arial Narrow"/>
                <a:ea typeface="Arial Narrow"/>
                <a:cs typeface="Arial Narrow"/>
                <a:sym typeface="Arial Narrow"/>
              </a:rPr>
              <a:t> son sostenibles.</a:t>
            </a:r>
          </a:p>
        </p:txBody>
      </p:sp>
      <p:sp>
        <p:nvSpPr>
          <p:cNvPr id="3" name="Shape 69">
            <a:extLst>
              <a:ext uri="{FF2B5EF4-FFF2-40B4-BE49-F238E27FC236}">
                <a16:creationId xmlns:a16="http://schemas.microsoft.com/office/drawing/2014/main" id="{7C5BBBF9-FDEE-5C7A-D3B6-119EECC29082}"/>
              </a:ext>
            </a:extLst>
          </p:cNvPr>
          <p:cNvSpPr/>
          <p:nvPr/>
        </p:nvSpPr>
        <p:spPr>
          <a:xfrm>
            <a:off x="218950" y="219912"/>
            <a:ext cx="11754100" cy="11695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584200">
              <a:defRPr sz="3200">
                <a:solidFill>
                  <a:srgbClr val="FFFF00"/>
                </a:solidFill>
                <a:latin typeface="Arial Narrow Bold"/>
                <a:ea typeface="Arial Narrow Bold"/>
                <a:cs typeface="Arial Narrow Bold"/>
                <a:sym typeface="Arial Narrow Bold"/>
              </a:defRPr>
            </a:lvl1pPr>
          </a:lstStyle>
          <a:p>
            <a:pPr lvl="0">
              <a:defRPr sz="1800">
                <a:solidFill>
                  <a:srgbClr val="000000"/>
                </a:solidFill>
              </a:defRPr>
            </a:pPr>
            <a:r>
              <a:rPr sz="3800" dirty="0">
                <a:solidFill>
                  <a:srgbClr val="FAE232"/>
                </a:solidFill>
              </a:rPr>
              <a:t>La Junta Mundial considera que estos son simplemente los primeros pasos </a:t>
            </a:r>
            <a:r>
              <a:rPr lang="es-CO" sz="3800" dirty="0">
                <a:solidFill>
                  <a:srgbClr val="FAE232"/>
                </a:solidFill>
              </a:rPr>
              <a:t>hacia</a:t>
            </a:r>
            <a:r>
              <a:rPr sz="3800" dirty="0">
                <a:solidFill>
                  <a:srgbClr val="FAE232"/>
                </a:solidFill>
              </a:rPr>
              <a:t> una amplia transformación de la CSM.</a:t>
            </a:r>
          </a:p>
        </p:txBody>
      </p:sp>
      <p:sp>
        <p:nvSpPr>
          <p:cNvPr id="4" name="Shape 70">
            <a:extLst>
              <a:ext uri="{FF2B5EF4-FFF2-40B4-BE49-F238E27FC236}">
                <a16:creationId xmlns:a16="http://schemas.microsoft.com/office/drawing/2014/main" id="{C7C6517F-04C4-59C5-4C5E-D1443F23F6B7}"/>
              </a:ext>
            </a:extLst>
          </p:cNvPr>
          <p:cNvSpPr/>
          <p:nvPr/>
        </p:nvSpPr>
        <p:spPr>
          <a:xfrm>
            <a:off x="284894" y="5642944"/>
            <a:ext cx="11907106" cy="9951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5000"/>
              </a:lnSpc>
              <a:defRPr sz="2400">
                <a:solidFill>
                  <a:srgbClr val="61D836"/>
                </a:solidFill>
                <a:latin typeface="Lucida Grande"/>
                <a:ea typeface="Lucida Grande"/>
                <a:cs typeface="Lucida Grande"/>
                <a:sym typeface="Lucida Grande"/>
              </a:defRPr>
            </a:lvl1pPr>
          </a:lstStyle>
          <a:p>
            <a:pPr lvl="0">
              <a:lnSpc>
                <a:spcPct val="100000"/>
              </a:lnSpc>
              <a:defRPr sz="1800">
                <a:solidFill>
                  <a:srgbClr val="000000"/>
                </a:solidFill>
              </a:defRPr>
            </a:pPr>
            <a:r>
              <a:rPr sz="2900" dirty="0">
                <a:solidFill>
                  <a:srgbClr val="55B948"/>
                </a:solidFill>
                <a:latin typeface="Arial Narrow" panose="020B0604020202020204" pitchFamily="34" charset="0"/>
                <a:cs typeface="Arial Narrow" panose="020B0604020202020204" pitchFamily="34" charset="0"/>
              </a:rPr>
              <a:t>Habrá mociones de la Junta Mundial sobre estas recomendaciones en </a:t>
            </a:r>
            <a:r>
              <a:rPr sz="2900" dirty="0" err="1">
                <a:solidFill>
                  <a:srgbClr val="55B948"/>
                </a:solidFill>
                <a:latin typeface="Arial Narrow" panose="020B0604020202020204" pitchFamily="34" charset="0"/>
                <a:cs typeface="Arial Narrow" panose="020B0604020202020204" pitchFamily="34" charset="0"/>
              </a:rPr>
              <a:t>el</a:t>
            </a:r>
            <a:r>
              <a:rPr sz="2900" dirty="0">
                <a:solidFill>
                  <a:srgbClr val="55B948"/>
                </a:solidFill>
                <a:latin typeface="Arial Narrow" panose="020B0604020202020204" pitchFamily="34" charset="0"/>
                <a:cs typeface="Arial Narrow" panose="020B0604020202020204" pitchFamily="34" charset="0"/>
              </a:rPr>
              <a:t> </a:t>
            </a:r>
            <a:r>
              <a:rPr sz="2900" i="1" dirty="0">
                <a:solidFill>
                  <a:srgbClr val="55B948"/>
                </a:solidFill>
                <a:latin typeface="Arial Narrow" panose="020B0604020202020204" pitchFamily="34" charset="0"/>
                <a:cs typeface="Arial Narrow" panose="020B0604020202020204" pitchFamily="34" charset="0"/>
              </a:rPr>
              <a:t>Informe de la </a:t>
            </a:r>
            <a:br>
              <a:rPr lang="en-US" sz="2900" i="1" dirty="0">
                <a:solidFill>
                  <a:srgbClr val="55B948"/>
                </a:solidFill>
                <a:latin typeface="Arial Narrow" panose="020B0604020202020204" pitchFamily="34" charset="0"/>
                <a:cs typeface="Arial Narrow" panose="020B0604020202020204" pitchFamily="34" charset="0"/>
              </a:rPr>
            </a:br>
            <a:r>
              <a:rPr sz="2900" i="1" dirty="0">
                <a:solidFill>
                  <a:srgbClr val="55B948"/>
                </a:solidFill>
                <a:latin typeface="Arial Narrow" panose="020B0604020202020204" pitchFamily="34" charset="0"/>
                <a:cs typeface="Arial Narrow" panose="020B0604020202020204" pitchFamily="34" charset="0"/>
              </a:rPr>
              <a:t>Agenda de la Conferencia </a:t>
            </a:r>
            <a:r>
              <a:rPr sz="2900" dirty="0">
                <a:solidFill>
                  <a:srgbClr val="55B948"/>
                </a:solidFill>
                <a:latin typeface="Arial Narrow" panose="020B0604020202020204" pitchFamily="34" charset="0"/>
                <a:cs typeface="Arial Narrow" panose="020B0604020202020204" pitchFamily="34" charset="0"/>
              </a:rPr>
              <a:t>de 2023 y en la Vía de Aprobación de la Conferencia.</a:t>
            </a:r>
          </a:p>
        </p:txBody>
      </p:sp>
    </p:spTree>
    <p:extLst>
      <p:ext uri="{BB962C8B-B14F-4D97-AF65-F5344CB8AC3E}">
        <p14:creationId xmlns:p14="http://schemas.microsoft.com/office/powerpoint/2010/main" val="8592394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5">
            <a:extLst>
              <a:ext uri="{FF2B5EF4-FFF2-40B4-BE49-F238E27FC236}">
                <a16:creationId xmlns:a16="http://schemas.microsoft.com/office/drawing/2014/main" id="{AA77216B-F0EB-55A7-8A45-34F766505A14}"/>
              </a:ext>
            </a:extLst>
          </p:cNvPr>
          <p:cNvSpPr/>
          <p:nvPr/>
        </p:nvSpPr>
        <p:spPr>
          <a:xfrm>
            <a:off x="769257" y="314887"/>
            <a:ext cx="10856686" cy="627351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nchorCtr="0">
            <a:spAutoFit/>
          </a:bodyPr>
          <a:lstStyle/>
          <a:p>
            <a:pPr lvl="0" algn="l" defTabSz="457200">
              <a:spcBef>
                <a:spcPts val="600"/>
              </a:spcBef>
              <a:defRPr sz="1800"/>
            </a:pPr>
            <a:r>
              <a:rPr sz="3600" b="1" dirty="0">
                <a:solidFill>
                  <a:srgbClr val="55B948"/>
                </a:solidFill>
                <a:uFill>
                  <a:solidFill/>
                </a:uFill>
                <a:latin typeface="Arial Narrow"/>
                <a:ea typeface="Arial Narrow"/>
                <a:cs typeface="Arial Narrow"/>
                <a:sym typeface="Arial Narrow"/>
              </a:rPr>
              <a:t>La CSM es la última pieza del sistema de </a:t>
            </a:r>
            <a:r>
              <a:rPr sz="3600" b="1" dirty="0" err="1">
                <a:solidFill>
                  <a:srgbClr val="55B948"/>
                </a:solidFill>
                <a:uFill>
                  <a:solidFill/>
                </a:uFill>
                <a:latin typeface="Arial Narrow"/>
                <a:ea typeface="Arial Narrow"/>
                <a:cs typeface="Arial Narrow"/>
                <a:sym typeface="Arial Narrow"/>
              </a:rPr>
              <a:t>Servicio</a:t>
            </a:r>
            <a:r>
              <a:rPr sz="3600" b="1" dirty="0">
                <a:solidFill>
                  <a:srgbClr val="55B948"/>
                </a:solidFill>
                <a:uFill>
                  <a:solidFill/>
                </a:uFill>
                <a:latin typeface="Arial Narrow"/>
                <a:ea typeface="Arial Narrow"/>
                <a:cs typeface="Arial Narrow"/>
                <a:sym typeface="Arial Narrow"/>
              </a:rPr>
              <a:t> Mundial que se adapta a las circunstancias </a:t>
            </a:r>
            <a:r>
              <a:rPr sz="3600" b="1" dirty="0" err="1">
                <a:solidFill>
                  <a:srgbClr val="55B948"/>
                </a:solidFill>
                <a:uFill>
                  <a:solidFill/>
                </a:uFill>
                <a:latin typeface="Arial Narrow"/>
                <a:ea typeface="Arial Narrow"/>
                <a:cs typeface="Arial Narrow"/>
                <a:sym typeface="Arial Narrow"/>
              </a:rPr>
              <a:t>actuales</a:t>
            </a:r>
            <a:r>
              <a:rPr sz="3600" b="1" dirty="0">
                <a:solidFill>
                  <a:srgbClr val="55B948"/>
                </a:solidFill>
                <a:uFill>
                  <a:solidFill/>
                </a:uFill>
                <a:latin typeface="Arial Narrow"/>
                <a:ea typeface="Arial Narrow"/>
                <a:cs typeface="Arial Narrow"/>
                <a:sym typeface="Arial Narrow"/>
              </a:rPr>
              <a:t>.</a:t>
            </a:r>
            <a:endParaRPr lang="es-CO" sz="3600" b="1" dirty="0">
              <a:solidFill>
                <a:srgbClr val="55B948"/>
              </a:solidFill>
              <a:uFill>
                <a:solidFill/>
              </a:uFill>
              <a:latin typeface="Arial Narrow"/>
              <a:ea typeface="Arial Narrow"/>
              <a:cs typeface="Arial Narrow"/>
              <a:sym typeface="Arial Narrow"/>
            </a:endParaRPr>
          </a:p>
          <a:p>
            <a:pPr lvl="0" algn="l" defTabSz="457200">
              <a:spcBef>
                <a:spcPts val="600"/>
              </a:spcBef>
              <a:defRPr sz="1800"/>
            </a:pPr>
            <a:r>
              <a:rPr lang="es" sz="3600" i="1" dirty="0">
                <a:solidFill>
                  <a:srgbClr val="FFFFFF"/>
                </a:solidFill>
                <a:uFill>
                  <a:solidFill/>
                </a:uFill>
                <a:latin typeface="Arial Narrow"/>
                <a:ea typeface="Arial Narrow"/>
                <a:cs typeface="Arial Narrow"/>
                <a:sym typeface="Arial Narrow"/>
              </a:rPr>
              <a:t>Algunos de los cambios:</a:t>
            </a:r>
          </a:p>
          <a:p>
            <a:pPr marL="571500" lvl="0" indent="-571500" algn="l" defTabSz="457200">
              <a:spcBef>
                <a:spcPts val="600"/>
              </a:spcBef>
              <a:buFont typeface="Arial" panose="020B0604020202020204" pitchFamily="34" charset="0"/>
              <a:buChar char="•"/>
              <a:defRPr sz="1800"/>
            </a:pPr>
            <a:r>
              <a:rPr lang="es" sz="3600" dirty="0">
                <a:solidFill>
                  <a:srgbClr val="FFFFFF"/>
                </a:solidFill>
                <a:uFill>
                  <a:solidFill/>
                </a:uFill>
                <a:latin typeface="Arial Narrow"/>
                <a:ea typeface="Arial Narrow"/>
                <a:cs typeface="Arial Narrow"/>
                <a:sym typeface="Arial Narrow"/>
              </a:rPr>
              <a:t>Reducción de personal en la Oficina de Servicio Mundial</a:t>
            </a:r>
          </a:p>
          <a:p>
            <a:pPr marL="1211580" lvl="1" indent="-388620" algn="l" defTabSz="457200">
              <a:spcBef>
                <a:spcPts val="600"/>
              </a:spcBef>
              <a:buSzPct val="75000"/>
              <a:buFont typeface="Courier New" panose="02070309020205020404" pitchFamily="49" charset="0"/>
              <a:buChar char="o"/>
              <a:defRPr sz="1800"/>
            </a:pPr>
            <a:r>
              <a:rPr lang="es-CO" sz="3000" dirty="0">
                <a:solidFill>
                  <a:srgbClr val="FAE232"/>
                </a:solidFill>
                <a:uFill>
                  <a:solidFill/>
                </a:uFill>
                <a:latin typeface="Arial Narrow"/>
                <a:ea typeface="Arial Narrow"/>
                <a:cs typeface="Arial Narrow"/>
                <a:sym typeface="Arial Narrow"/>
              </a:rPr>
              <a:t>P</a:t>
            </a:r>
            <a:r>
              <a:rPr lang="es" sz="3000" dirty="0">
                <a:solidFill>
                  <a:srgbClr val="FAE232"/>
                </a:solidFill>
                <a:uFill>
                  <a:solidFill/>
                </a:uFill>
                <a:latin typeface="Arial Narrow"/>
                <a:ea typeface="Arial Narrow"/>
                <a:cs typeface="Arial Narrow"/>
                <a:sym typeface="Arial Narrow"/>
              </a:rPr>
              <a:t>ublicaciones detenidas  (</a:t>
            </a:r>
            <a:r>
              <a:rPr lang="es" sz="3000" i="1" dirty="0">
                <a:solidFill>
                  <a:srgbClr val="FAE232"/>
                </a:solidFill>
                <a:uFill>
                  <a:solidFill/>
                </a:uFill>
                <a:latin typeface="Arial Narrow"/>
                <a:ea typeface="Arial Narrow"/>
                <a:cs typeface="Arial Narrow"/>
                <a:sym typeface="Arial Narrow"/>
              </a:rPr>
              <a:t>NA Way</a:t>
            </a:r>
            <a:r>
              <a:rPr lang="es" sz="3000" dirty="0">
                <a:solidFill>
                  <a:srgbClr val="FAE232"/>
                </a:solidFill>
                <a:uFill>
                  <a:solidFill/>
                </a:uFill>
                <a:latin typeface="Arial Narrow"/>
                <a:ea typeface="Arial Narrow"/>
                <a:cs typeface="Arial Narrow"/>
                <a:sym typeface="Arial Narrow"/>
              </a:rPr>
              <a:t>, </a:t>
            </a:r>
            <a:r>
              <a:rPr lang="es" sz="3000" i="1" dirty="0">
                <a:solidFill>
                  <a:srgbClr val="FAE232"/>
                </a:solidFill>
                <a:uFill>
                  <a:solidFill/>
                </a:uFill>
                <a:latin typeface="Arial Narrow"/>
                <a:ea typeface="Arial Narrow"/>
                <a:cs typeface="Arial Narrow"/>
                <a:sym typeface="Arial Narrow"/>
              </a:rPr>
              <a:t>Reaching Out</a:t>
            </a:r>
            <a:r>
              <a:rPr lang="es" sz="3000" dirty="0">
                <a:solidFill>
                  <a:srgbClr val="FAE232"/>
                </a:solidFill>
                <a:uFill>
                  <a:solidFill/>
                </a:uFill>
                <a:latin typeface="Arial Narrow"/>
                <a:ea typeface="Arial Narrow"/>
                <a:cs typeface="Arial Narrow"/>
                <a:sym typeface="Arial Narrow"/>
              </a:rPr>
              <a:t>, informes impresos)</a:t>
            </a:r>
          </a:p>
          <a:p>
            <a:pPr marL="571500" lvl="0" indent="-571500" algn="l" defTabSz="457200">
              <a:spcBef>
                <a:spcPts val="600"/>
              </a:spcBef>
              <a:buFont typeface="Arial" panose="020B0604020202020204" pitchFamily="34" charset="0"/>
              <a:buChar char="•"/>
              <a:defRPr sz="1800"/>
            </a:pPr>
            <a:r>
              <a:rPr lang="es" sz="3600" dirty="0">
                <a:solidFill>
                  <a:srgbClr val="FFFFFF"/>
                </a:solidFill>
                <a:uFill>
                  <a:solidFill/>
                </a:uFill>
                <a:latin typeface="Arial Narrow"/>
                <a:ea typeface="Arial Narrow"/>
                <a:cs typeface="Arial Narrow"/>
                <a:sym typeface="Arial Narrow"/>
              </a:rPr>
              <a:t>Reducción de los recursos relacionados con la Junta Mundial</a:t>
            </a:r>
          </a:p>
          <a:p>
            <a:pPr marL="1211580" lvl="0" indent="-388620" algn="l" defTabSz="457200">
              <a:spcBef>
                <a:spcPts val="600"/>
              </a:spcBef>
              <a:buSzPct val="75000"/>
              <a:buFont typeface="Courier New" panose="02070309020205020404" pitchFamily="49" charset="0"/>
              <a:buChar char="o"/>
              <a:defRPr sz="1800"/>
            </a:pPr>
            <a:r>
              <a:rPr lang="es" sz="3000" dirty="0">
                <a:solidFill>
                  <a:srgbClr val="FAE232"/>
                </a:solidFill>
                <a:uFill>
                  <a:solidFill/>
                </a:uFill>
                <a:latin typeface="Arial Narrow"/>
                <a:ea typeface="Arial Narrow"/>
                <a:cs typeface="Arial Narrow"/>
                <a:sym typeface="Arial Narrow"/>
              </a:rPr>
              <a:t>Presupuestado para la mitad del número de reuniones en persona que en los años previos a la pandemia</a:t>
            </a:r>
          </a:p>
          <a:p>
            <a:pPr marL="571500" lvl="0" indent="-571500" algn="l" defTabSz="457200">
              <a:spcBef>
                <a:spcPts val="600"/>
              </a:spcBef>
              <a:buFont typeface="Arial" panose="020B0604020202020204" pitchFamily="34" charset="0"/>
              <a:buChar char="•"/>
              <a:defRPr sz="1800"/>
            </a:pPr>
            <a:r>
              <a:rPr lang="es" sz="3600" dirty="0">
                <a:solidFill>
                  <a:srgbClr val="FFFFFF"/>
                </a:solidFill>
                <a:uFill>
                  <a:solidFill/>
                </a:uFill>
                <a:latin typeface="Arial Narrow"/>
                <a:ea typeface="Arial Narrow"/>
                <a:cs typeface="Arial Narrow"/>
                <a:sym typeface="Arial Narrow"/>
              </a:rPr>
              <a:t>Enfoque flexible de los proyectos.</a:t>
            </a:r>
          </a:p>
          <a:p>
            <a:pPr marL="1120140" lvl="0" indent="-388620" algn="l" defTabSz="457200">
              <a:spcBef>
                <a:spcPts val="600"/>
              </a:spcBef>
              <a:buSzPct val="75000"/>
              <a:buFont typeface="Courier New" panose="02070309020205020404" pitchFamily="49" charset="0"/>
              <a:buChar char="o"/>
              <a:defRPr sz="1800"/>
            </a:pPr>
            <a:r>
              <a:rPr lang="es" sz="3000" dirty="0">
                <a:solidFill>
                  <a:srgbClr val="FAE232"/>
                </a:solidFill>
                <a:uFill>
                  <a:solidFill/>
                </a:uFill>
                <a:latin typeface="Arial Narrow"/>
                <a:ea typeface="Arial Narrow"/>
                <a:cs typeface="Arial Narrow"/>
                <a:sym typeface="Arial Narrow"/>
              </a:rPr>
              <a:t>Todos los grupos de trabajo se reunieron virtualmente</a:t>
            </a:r>
          </a:p>
        </p:txBody>
      </p:sp>
    </p:spTree>
    <p:extLst>
      <p:ext uri="{BB962C8B-B14F-4D97-AF65-F5344CB8AC3E}">
        <p14:creationId xmlns:p14="http://schemas.microsoft.com/office/powerpoint/2010/main" val="8958374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426FF414-0652-7812-DAA1-1247B2CE6A6F}"/>
              </a:ext>
            </a:extLst>
          </p:cNvPr>
          <p:cNvSpPr/>
          <p:nvPr/>
        </p:nvSpPr>
        <p:spPr>
          <a:xfrm>
            <a:off x="1748022" y="219467"/>
            <a:ext cx="10054402"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3200" dirty="0">
                <a:ln w="6350">
                  <a:solidFill>
                    <a:srgbClr val="00B0F0"/>
                  </a:solidFill>
                </a:ln>
                <a:solidFill>
                  <a:srgbClr val="FFFFFF"/>
                </a:solidFill>
              </a:rPr>
              <a:t>La junta </a:t>
            </a:r>
            <a:r>
              <a:rPr sz="3200" dirty="0" err="1">
                <a:ln w="6350">
                  <a:solidFill>
                    <a:srgbClr val="00B0F0"/>
                  </a:solidFill>
                </a:ln>
                <a:solidFill>
                  <a:srgbClr val="FFFFFF"/>
                </a:solidFill>
              </a:rPr>
              <a:t>recomienda</a:t>
            </a:r>
            <a:r>
              <a:rPr sz="3200" dirty="0">
                <a:ln w="6350">
                  <a:solidFill>
                    <a:srgbClr val="00B0F0"/>
                  </a:solidFill>
                </a:ln>
                <a:solidFill>
                  <a:srgbClr val="FFFFFF"/>
                </a:solidFill>
              </a:rPr>
              <a:t> </a:t>
            </a:r>
            <a:r>
              <a:rPr lang="es-CO" sz="3200" dirty="0">
                <a:ln w="6350">
                  <a:solidFill>
                    <a:srgbClr val="00B0F0"/>
                  </a:solidFill>
                </a:ln>
                <a:solidFill>
                  <a:srgbClr val="FFFFFF"/>
                </a:solidFill>
              </a:rPr>
              <a:t>probar</a:t>
            </a:r>
            <a:r>
              <a:rPr sz="3200" dirty="0">
                <a:ln w="6350">
                  <a:solidFill>
                    <a:srgbClr val="00B0F0"/>
                  </a:solidFill>
                </a:ln>
                <a:solidFill>
                  <a:srgbClr val="FFFFFF"/>
                </a:solidFill>
              </a:rPr>
              <a:t> un</a:t>
            </a:r>
            <a:r>
              <a:rPr lang="es-CO" dirty="0">
                <a:ln w="6350">
                  <a:solidFill>
                    <a:srgbClr val="00B0F0"/>
                  </a:solidFill>
                </a:ln>
              </a:rPr>
              <a:t> </a:t>
            </a:r>
            <a:r>
              <a:rPr lang="es-CO" sz="3200" dirty="0">
                <a:ln w="6350">
                  <a:solidFill>
                    <a:srgbClr val="00B0F0"/>
                  </a:solidFill>
                </a:ln>
                <a:solidFill>
                  <a:srgbClr val="FFFFFF"/>
                </a:solidFill>
              </a:rPr>
              <a:t>ciclo de</a:t>
            </a:r>
            <a:r>
              <a:rPr sz="3200" dirty="0">
                <a:ln w="6350">
                  <a:solidFill>
                    <a:srgbClr val="00B0F0"/>
                  </a:solidFill>
                </a:ln>
                <a:solidFill>
                  <a:srgbClr val="FFFFFF"/>
                </a:solidFill>
              </a:rPr>
              <a:t> conferencia de tres </a:t>
            </a:r>
            <a:r>
              <a:rPr sz="3200" dirty="0" err="1">
                <a:ln w="6350">
                  <a:solidFill>
                    <a:srgbClr val="00B0F0"/>
                  </a:solidFill>
                </a:ln>
                <a:solidFill>
                  <a:srgbClr val="FFFFFF"/>
                </a:solidFill>
              </a:rPr>
              <a:t>años</a:t>
            </a:r>
            <a:r>
              <a:rPr lang="es" sz="3200" dirty="0">
                <a:ln w="6350">
                  <a:solidFill>
                    <a:srgbClr val="00B0F0"/>
                  </a:solidFill>
                </a:ln>
                <a:solidFill>
                  <a:srgbClr val="FFFFFF"/>
                </a:solidFill>
              </a:rPr>
              <a:t> </a:t>
            </a:r>
            <a:r>
              <a:rPr sz="3200" dirty="0">
                <a:ln w="6350">
                  <a:solidFill>
                    <a:srgbClr val="00B0F0"/>
                  </a:solidFill>
                </a:ln>
                <a:solidFill>
                  <a:srgbClr val="FFFFFF"/>
                </a:solidFill>
              </a:rPr>
              <a:t>por dos ciclos—de 2023 a 2029</a:t>
            </a:r>
          </a:p>
        </p:txBody>
      </p:sp>
      <p:sp>
        <p:nvSpPr>
          <p:cNvPr id="3" name="Shape 75">
            <a:extLst>
              <a:ext uri="{FF2B5EF4-FFF2-40B4-BE49-F238E27FC236}">
                <a16:creationId xmlns:a16="http://schemas.microsoft.com/office/drawing/2014/main" id="{0957EA79-AEEE-8267-3DDA-C0CF30C091A3}"/>
              </a:ext>
            </a:extLst>
          </p:cNvPr>
          <p:cNvSpPr/>
          <p:nvPr/>
        </p:nvSpPr>
        <p:spPr>
          <a:xfrm>
            <a:off x="2064126" y="1621938"/>
            <a:ext cx="8641045" cy="377026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Adoptar un ciclo de tres años para dos ciclos como experimento</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Un ciclo de tres años </a:t>
            </a:r>
            <a:r>
              <a:rPr lang="es" sz="3200" dirty="0">
                <a:solidFill>
                  <a:srgbClr val="FFFFFF"/>
                </a:solidFill>
                <a:latin typeface="Arial Narrow"/>
                <a:ea typeface="Arial Narrow"/>
                <a:cs typeface="Arial Narrow"/>
                <a:sym typeface="Arial Narrow"/>
              </a:rPr>
              <a:t>liberaría recursos humanos y financieros para ayudar a crecer a NA y apoyar los esfuerzos para llevar el mensaje.</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Pase lo que pase, el ciclo de conferencias cambiará después de 2023</a:t>
            </a:r>
          </a:p>
        </p:txBody>
      </p:sp>
      <p:pic>
        <p:nvPicPr>
          <p:cNvPr id="7" name="Picture 6">
            <a:extLst>
              <a:ext uri="{FF2B5EF4-FFF2-40B4-BE49-F238E27FC236}">
                <a16:creationId xmlns:a16="http://schemas.microsoft.com/office/drawing/2014/main" id="{E34C17E1-42A8-4544-7745-DD2219199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23" y="371185"/>
            <a:ext cx="1181100" cy="660400"/>
          </a:xfrm>
          <a:prstGeom prst="rect">
            <a:avLst/>
          </a:prstGeom>
        </p:spPr>
      </p:pic>
      <p:sp>
        <p:nvSpPr>
          <p:cNvPr id="8" name="Shape 70">
            <a:extLst>
              <a:ext uri="{FF2B5EF4-FFF2-40B4-BE49-F238E27FC236}">
                <a16:creationId xmlns:a16="http://schemas.microsoft.com/office/drawing/2014/main" id="{D6DC6ED5-35AD-C662-6F15-360BF75C6B50}"/>
              </a:ext>
            </a:extLst>
          </p:cNvPr>
          <p:cNvSpPr/>
          <p:nvPr/>
        </p:nvSpPr>
        <p:spPr>
          <a:xfrm>
            <a:off x="9151925" y="6155007"/>
            <a:ext cx="1601400"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5000"/>
              </a:lnSpc>
              <a:defRPr sz="2400">
                <a:solidFill>
                  <a:srgbClr val="61D836"/>
                </a:solidFill>
                <a:latin typeface="Lucida Grande"/>
                <a:ea typeface="Lucida Grande"/>
                <a:cs typeface="Lucida Grande"/>
                <a:sym typeface="Lucida Grande"/>
              </a:defRPr>
            </a:lvl1pPr>
          </a:lstStyle>
          <a:p>
            <a:pPr lvl="0">
              <a:lnSpc>
                <a:spcPct val="100000"/>
              </a:lnSpc>
              <a:defRPr sz="1800">
                <a:solidFill>
                  <a:srgbClr val="000000"/>
                </a:solidFill>
              </a:defRPr>
            </a:pPr>
            <a:r>
              <a:rPr lang="es" sz="3200" dirty="0">
                <a:solidFill>
                  <a:srgbClr val="55B948"/>
                </a:solidFill>
                <a:latin typeface="Arial Narrow" panose="020B0604020202020204" pitchFamily="34" charset="0"/>
                <a:cs typeface="Arial Narrow" panose="020B0604020202020204" pitchFamily="34" charset="0"/>
              </a:rPr>
              <a:t>(continua)</a:t>
            </a:r>
            <a:endParaRPr sz="3200" dirty="0">
              <a:solidFill>
                <a:srgbClr val="55B948"/>
              </a:solidFill>
              <a:latin typeface="Arial Narrow" panose="020B0604020202020204" pitchFamily="34" charset="0"/>
              <a:cs typeface="Arial Narrow" panose="020B0604020202020204" pitchFamily="34" charset="0"/>
            </a:endParaRPr>
          </a:p>
        </p:txBody>
      </p:sp>
      <p:cxnSp>
        <p:nvCxnSpPr>
          <p:cNvPr id="10" name="Straight Arrow Connector 9">
            <a:extLst>
              <a:ext uri="{FF2B5EF4-FFF2-40B4-BE49-F238E27FC236}">
                <a16:creationId xmlns:a16="http://schemas.microsoft.com/office/drawing/2014/main" id="{96C79622-0F20-01DC-BB40-006776C76839}"/>
              </a:ext>
            </a:extLst>
          </p:cNvPr>
          <p:cNvCxnSpPr/>
          <p:nvPr/>
        </p:nvCxnSpPr>
        <p:spPr>
          <a:xfrm>
            <a:off x="11055293" y="6452525"/>
            <a:ext cx="747131" cy="0"/>
          </a:xfrm>
          <a:prstGeom prst="straightConnector1">
            <a:avLst/>
          </a:prstGeom>
          <a:noFill/>
          <a:ln w="63500" cap="flat">
            <a:solidFill>
              <a:srgbClr val="55B948"/>
            </a:solidFill>
            <a:prstDash val="solid"/>
            <a:bevel/>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938514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426FF414-0652-7812-DAA1-1247B2CE6A6F}"/>
              </a:ext>
            </a:extLst>
          </p:cNvPr>
          <p:cNvSpPr/>
          <p:nvPr/>
        </p:nvSpPr>
        <p:spPr>
          <a:xfrm>
            <a:off x="1748022" y="219467"/>
            <a:ext cx="97756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3200" dirty="0">
                <a:ln w="6350">
                  <a:solidFill>
                    <a:srgbClr val="00B0F0"/>
                  </a:solidFill>
                </a:ln>
                <a:solidFill>
                  <a:srgbClr val="FFFFFF"/>
                </a:solidFill>
              </a:rPr>
              <a:t>La junta recomienda intentar una </a:t>
            </a:r>
            <a:r>
              <a:rPr lang="es-CO" sz="3200" dirty="0">
                <a:ln w="6350">
                  <a:solidFill>
                    <a:srgbClr val="00B0F0"/>
                  </a:solidFill>
                </a:ln>
                <a:solidFill>
                  <a:srgbClr val="FFFFFF"/>
                </a:solidFill>
              </a:rPr>
              <a:t>c</a:t>
            </a:r>
            <a:r>
              <a:rPr sz="3200" dirty="0" err="1">
                <a:ln w="6350">
                  <a:solidFill>
                    <a:srgbClr val="00B0F0"/>
                  </a:solidFill>
                </a:ln>
                <a:solidFill>
                  <a:srgbClr val="FFFFFF"/>
                </a:solidFill>
              </a:rPr>
              <a:t>onferencia</a:t>
            </a:r>
            <a:r>
              <a:rPr sz="3200" dirty="0">
                <a:ln w="6350">
                  <a:solidFill>
                    <a:srgbClr val="00B0F0"/>
                  </a:solidFill>
                </a:ln>
                <a:solidFill>
                  <a:srgbClr val="FFFFFF"/>
                </a:solidFill>
              </a:rPr>
              <a:t> </a:t>
            </a:r>
            <a:r>
              <a:rPr lang="es-CO" sz="3200" dirty="0">
                <a:ln w="6350">
                  <a:solidFill>
                    <a:srgbClr val="00B0F0"/>
                  </a:solidFill>
                </a:ln>
                <a:solidFill>
                  <a:srgbClr val="FFFFFF"/>
                </a:solidFill>
              </a:rPr>
              <a:t>con ciclos </a:t>
            </a:r>
            <a:r>
              <a:rPr sz="3200" dirty="0">
                <a:ln w="6350">
                  <a:solidFill>
                    <a:srgbClr val="00B0F0"/>
                  </a:solidFill>
                </a:ln>
                <a:solidFill>
                  <a:srgbClr val="FFFFFF"/>
                </a:solidFill>
              </a:rPr>
              <a:t>de </a:t>
            </a:r>
            <a:r>
              <a:rPr sz="3200" dirty="0" err="1">
                <a:ln w="6350">
                  <a:solidFill>
                    <a:srgbClr val="00B0F0"/>
                  </a:solidFill>
                </a:ln>
                <a:solidFill>
                  <a:srgbClr val="FFFFFF"/>
                </a:solidFill>
              </a:rPr>
              <a:t>tres</a:t>
            </a:r>
            <a:r>
              <a:rPr sz="3200" dirty="0">
                <a:ln w="6350">
                  <a:solidFill>
                    <a:srgbClr val="00B0F0"/>
                  </a:solidFill>
                </a:ln>
                <a:solidFill>
                  <a:srgbClr val="FFFFFF"/>
                </a:solidFill>
              </a:rPr>
              <a:t> </a:t>
            </a:r>
            <a:r>
              <a:rPr sz="3200" dirty="0" err="1">
                <a:ln w="6350">
                  <a:solidFill>
                    <a:srgbClr val="00B0F0"/>
                  </a:solidFill>
                </a:ln>
                <a:solidFill>
                  <a:srgbClr val="FFFFFF"/>
                </a:solidFill>
              </a:rPr>
              <a:t>años</a:t>
            </a:r>
            <a:r>
              <a:rPr sz="3200" dirty="0">
                <a:ln w="6350">
                  <a:solidFill>
                    <a:srgbClr val="00B0F0"/>
                  </a:solidFill>
                </a:ln>
                <a:solidFill>
                  <a:srgbClr val="FFFFFF"/>
                </a:solidFill>
              </a:rPr>
              <a:t> por dos ciclos—de 2023 a 2029 </a:t>
            </a:r>
            <a:r>
              <a:rPr lang="es" sz="2400" i="1" dirty="0">
                <a:solidFill>
                  <a:srgbClr val="FFFFFF"/>
                </a:solidFill>
              </a:rPr>
              <a:t>(continuación)</a:t>
            </a:r>
            <a:endParaRPr sz="2400" i="1" dirty="0">
              <a:solidFill>
                <a:srgbClr val="FFFFFF"/>
              </a:solidFill>
            </a:endParaRPr>
          </a:p>
        </p:txBody>
      </p:sp>
      <p:sp>
        <p:nvSpPr>
          <p:cNvPr id="3" name="Shape 75">
            <a:extLst>
              <a:ext uri="{FF2B5EF4-FFF2-40B4-BE49-F238E27FC236}">
                <a16:creationId xmlns:a16="http://schemas.microsoft.com/office/drawing/2014/main" id="{0957EA79-AEEE-8267-3DDA-C0CF30C091A3}"/>
              </a:ext>
            </a:extLst>
          </p:cNvPr>
          <p:cNvSpPr/>
          <p:nvPr/>
        </p:nvSpPr>
        <p:spPr>
          <a:xfrm>
            <a:off x="1748022" y="1451230"/>
            <a:ext cx="10443978" cy="37702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Se podría realizar una reunión virtual provisional </a:t>
            </a:r>
            <a:r>
              <a:rPr lang="es" sz="3200" dirty="0">
                <a:solidFill>
                  <a:srgbClr val="FFFFFF"/>
                </a:solidFill>
                <a:latin typeface="Arial Narrow"/>
                <a:ea typeface="Arial Narrow"/>
                <a:cs typeface="Arial Narrow"/>
                <a:sym typeface="Arial Narrow"/>
              </a:rPr>
              <a:t>durante </a:t>
            </a:r>
            <a:r>
              <a:rPr sz="3200" dirty="0">
                <a:solidFill>
                  <a:srgbClr val="FFFFFF"/>
                </a:solidFill>
                <a:latin typeface="Arial Narrow"/>
                <a:ea typeface="Arial Narrow"/>
                <a:cs typeface="Arial Narrow"/>
                <a:sym typeface="Arial Narrow"/>
              </a:rPr>
              <a:t>el ciclo para decidir sobre los elementos seleccionados por los participantes de la conferencia.</a:t>
            </a:r>
          </a:p>
          <a:p>
            <a:pPr marL="548640" lvl="0" indent="-365760" algn="l" defTabSz="410750">
              <a:spcBef>
                <a:spcPts val="900"/>
              </a:spcBef>
              <a:buSzPct val="125000"/>
              <a:buChar char="•"/>
              <a:defRPr sz="1800"/>
            </a:pPr>
            <a:r>
              <a:rPr sz="3200" i="1" dirty="0">
                <a:solidFill>
                  <a:srgbClr val="FFFFFF"/>
                </a:solidFill>
                <a:latin typeface="Arial Narrow"/>
                <a:ea typeface="Arial Narrow"/>
                <a:cs typeface="Arial Narrow"/>
                <a:sym typeface="Arial Narrow"/>
              </a:rPr>
              <a:t>Informe de la Agenda de la Conferencia </a:t>
            </a:r>
            <a:r>
              <a:rPr sz="3200" dirty="0" err="1">
                <a:solidFill>
                  <a:srgbClr val="FFFFFF"/>
                </a:solidFill>
                <a:latin typeface="Arial Narrow"/>
                <a:ea typeface="Arial Narrow"/>
                <a:cs typeface="Arial Narrow"/>
                <a:sym typeface="Arial Narrow"/>
              </a:rPr>
              <a:t>Inglesa</a:t>
            </a:r>
            <a:r>
              <a:rPr lang="es" sz="3200" i="1" dirty="0">
                <a:solidFill>
                  <a:srgbClr val="FFFFFF"/>
                </a:solidFill>
                <a:latin typeface="Arial Narrow"/>
                <a:ea typeface="Arial Narrow"/>
                <a:cs typeface="Arial Narrow"/>
                <a:sym typeface="Arial Narrow"/>
              </a:rPr>
              <a:t> </a:t>
            </a:r>
            <a:r>
              <a:rPr lang="es" sz="3200" dirty="0">
                <a:solidFill>
                  <a:srgbClr val="FFFFFF"/>
                </a:solidFill>
                <a:latin typeface="Arial Narrow"/>
                <a:ea typeface="Arial Narrow"/>
                <a:cs typeface="Arial Narrow"/>
                <a:sym typeface="Arial Narrow"/>
              </a:rPr>
              <a:t>(</a:t>
            </a:r>
            <a:r>
              <a:rPr lang="es" sz="3200" i="1" dirty="0">
                <a:solidFill>
                  <a:srgbClr val="FFFFFF"/>
                </a:solidFill>
                <a:latin typeface="Arial Narrow"/>
                <a:ea typeface="Arial Narrow"/>
                <a:cs typeface="Arial Narrow"/>
                <a:sym typeface="Arial Narrow"/>
              </a:rPr>
              <a:t>IAC</a:t>
            </a:r>
            <a:r>
              <a:rPr lang="es" sz="3200" dirty="0">
                <a:solidFill>
                  <a:srgbClr val="FFFFFF"/>
                </a:solidFill>
                <a:latin typeface="Arial Narrow"/>
                <a:ea typeface="Arial Narrow"/>
                <a:cs typeface="Arial Narrow"/>
                <a:sym typeface="Arial Narrow"/>
              </a:rPr>
              <a:t>) </a:t>
            </a:r>
            <a:r>
              <a:rPr sz="3200" dirty="0">
                <a:solidFill>
                  <a:srgbClr val="FFFFFF"/>
                </a:solidFill>
                <a:latin typeface="Arial Narrow"/>
                <a:ea typeface="Arial Narrow"/>
                <a:cs typeface="Arial Narrow"/>
                <a:sym typeface="Arial Narrow"/>
              </a:rPr>
              <a:t>para la </a:t>
            </a:r>
            <a:br>
              <a:rPr lang="en-US" sz="3200" dirty="0">
                <a:solidFill>
                  <a:srgbClr val="FFFFFF"/>
                </a:solidFill>
                <a:latin typeface="Arial Narrow"/>
                <a:ea typeface="Arial Narrow"/>
                <a:cs typeface="Arial Narrow"/>
                <a:sym typeface="Arial Narrow"/>
              </a:rPr>
            </a:br>
            <a:r>
              <a:rPr sz="3200" dirty="0">
                <a:solidFill>
                  <a:srgbClr val="FFFFFF"/>
                </a:solidFill>
                <a:latin typeface="Arial Narrow"/>
                <a:ea typeface="Arial Narrow"/>
                <a:cs typeface="Arial Narrow"/>
                <a:sym typeface="Arial Narrow"/>
              </a:rPr>
              <a:t>CSM presencial </a:t>
            </a:r>
            <a:r>
              <a:rPr lang="es" sz="3200" dirty="0">
                <a:solidFill>
                  <a:srgbClr val="FFFFFF"/>
                </a:solidFill>
                <a:latin typeface="Arial Narrow"/>
                <a:ea typeface="Arial Narrow"/>
                <a:cs typeface="Arial Narrow"/>
                <a:sym typeface="Arial Narrow"/>
              </a:rPr>
              <a:t>podría </a:t>
            </a:r>
            <a:r>
              <a:rPr sz="3200" dirty="0">
                <a:solidFill>
                  <a:srgbClr val="FFFFFF"/>
                </a:solidFill>
                <a:latin typeface="Arial Narrow"/>
                <a:ea typeface="Arial Narrow"/>
                <a:cs typeface="Arial Narrow"/>
                <a:sym typeface="Arial Narrow"/>
              </a:rPr>
              <a:t>publicarse seis meses antes de la reunión</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Se podría formar un grupo de trabajo de miembros seleccionados por zona después de la CSM 2023</a:t>
            </a:r>
          </a:p>
        </p:txBody>
      </p:sp>
      <p:sp>
        <p:nvSpPr>
          <p:cNvPr id="5" name="Shape 77">
            <a:extLst>
              <a:ext uri="{FF2B5EF4-FFF2-40B4-BE49-F238E27FC236}">
                <a16:creationId xmlns:a16="http://schemas.microsoft.com/office/drawing/2014/main" id="{3B4F86F0-B40E-E834-66B9-A4A2057BDA09}"/>
              </a:ext>
            </a:extLst>
          </p:cNvPr>
          <p:cNvSpPr/>
          <p:nvPr/>
        </p:nvSpPr>
        <p:spPr>
          <a:xfrm>
            <a:off x="957942" y="5376039"/>
            <a:ext cx="11096527"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10750">
              <a:spcBef>
                <a:spcPts val="3300"/>
              </a:spcBef>
              <a:defRPr sz="2800">
                <a:solidFill>
                  <a:srgbClr val="FFFFFF"/>
                </a:solidFill>
                <a:latin typeface="Arial Narrow"/>
                <a:ea typeface="Arial Narrow"/>
                <a:cs typeface="Arial Narrow"/>
                <a:sym typeface="Arial Narrow"/>
              </a:defRPr>
            </a:lvl1pPr>
          </a:lstStyle>
          <a:p>
            <a:pPr lvl="0">
              <a:defRPr sz="1800">
                <a:solidFill>
                  <a:srgbClr val="000000"/>
                </a:solidFill>
              </a:defRPr>
            </a:pPr>
            <a:r>
              <a:rPr lang="es" sz="2800" i="1" dirty="0">
                <a:solidFill>
                  <a:srgbClr val="55B948"/>
                </a:solidFill>
              </a:rPr>
              <a:t>Una </a:t>
            </a:r>
            <a:r>
              <a:rPr sz="2800" i="1" dirty="0">
                <a:solidFill>
                  <a:srgbClr val="55B948"/>
                </a:solidFill>
              </a:rPr>
              <a:t>reunión intermedia </a:t>
            </a:r>
            <a:r>
              <a:rPr lang="es" sz="2800" i="1" dirty="0">
                <a:solidFill>
                  <a:srgbClr val="55B948"/>
                </a:solidFill>
              </a:rPr>
              <a:t>, una versión anterior del IAC </a:t>
            </a:r>
            <a:r>
              <a:rPr sz="2800" i="1" dirty="0">
                <a:solidFill>
                  <a:srgbClr val="55B948"/>
                </a:solidFill>
              </a:rPr>
              <a:t>y el grupo de trabajo son sugerencias de varios participantes. ¡Gracias! Hay muchas más buenas ideas que anticipamos discutir y probar en este proceso evolutivo.</a:t>
            </a:r>
          </a:p>
        </p:txBody>
      </p:sp>
      <p:pic>
        <p:nvPicPr>
          <p:cNvPr id="7" name="Picture 6">
            <a:extLst>
              <a:ext uri="{FF2B5EF4-FFF2-40B4-BE49-F238E27FC236}">
                <a16:creationId xmlns:a16="http://schemas.microsoft.com/office/drawing/2014/main" id="{E34C17E1-42A8-4544-7745-DD2219199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23" y="371185"/>
            <a:ext cx="1181100" cy="660400"/>
          </a:xfrm>
          <a:prstGeom prst="rect">
            <a:avLst/>
          </a:prstGeom>
        </p:spPr>
      </p:pic>
    </p:spTree>
    <p:extLst>
      <p:ext uri="{BB962C8B-B14F-4D97-AF65-F5344CB8AC3E}">
        <p14:creationId xmlns:p14="http://schemas.microsoft.com/office/powerpoint/2010/main" val="8842306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1">
            <a:extLst>
              <a:ext uri="{FF2B5EF4-FFF2-40B4-BE49-F238E27FC236}">
                <a16:creationId xmlns:a16="http://schemas.microsoft.com/office/drawing/2014/main" id="{04FF493F-3AAF-E355-C076-03B19AF8FCD6}"/>
              </a:ext>
            </a:extLst>
          </p:cNvPr>
          <p:cNvSpPr/>
          <p:nvPr/>
        </p:nvSpPr>
        <p:spPr>
          <a:xfrm>
            <a:off x="1770492" y="219467"/>
            <a:ext cx="10421508"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3200" dirty="0">
                <a:ln w="6350">
                  <a:solidFill>
                    <a:srgbClr val="00B0F0"/>
                  </a:solidFill>
                </a:ln>
                <a:solidFill>
                  <a:srgbClr val="FFFFFF"/>
                </a:solidFill>
              </a:rPr>
              <a:t>La </a:t>
            </a:r>
            <a:r>
              <a:rPr lang="es-CO" sz="3200" dirty="0">
                <a:ln w="6350">
                  <a:solidFill>
                    <a:srgbClr val="00B0F0"/>
                  </a:solidFill>
                </a:ln>
                <a:solidFill>
                  <a:srgbClr val="FFFFFF"/>
                </a:solidFill>
              </a:rPr>
              <a:t>J</a:t>
            </a:r>
            <a:r>
              <a:rPr sz="3200" dirty="0" err="1">
                <a:ln w="6350">
                  <a:solidFill>
                    <a:srgbClr val="00B0F0"/>
                  </a:solidFill>
                </a:ln>
                <a:solidFill>
                  <a:srgbClr val="FFFFFF"/>
                </a:solidFill>
              </a:rPr>
              <a:t>unta</a:t>
            </a:r>
            <a:r>
              <a:rPr sz="3200" dirty="0">
                <a:ln w="6350">
                  <a:solidFill>
                    <a:srgbClr val="00B0F0"/>
                  </a:solidFill>
                </a:ln>
                <a:solidFill>
                  <a:srgbClr val="FFFFFF"/>
                </a:solidFill>
              </a:rPr>
              <a:t> recomienda que el financiamiento de los participantes para la reunión en persona de la CSM </a:t>
            </a:r>
            <a:r>
              <a:rPr lang="es" sz="3200" dirty="0">
                <a:ln w="6350">
                  <a:solidFill>
                    <a:srgbClr val="00B0F0"/>
                  </a:solidFill>
                </a:ln>
                <a:solidFill>
                  <a:srgbClr val="FFFFFF"/>
                </a:solidFill>
              </a:rPr>
              <a:t>sea de </a:t>
            </a:r>
            <a:r>
              <a:rPr sz="3200" dirty="0">
                <a:ln w="6350">
                  <a:solidFill>
                    <a:srgbClr val="00B0F0"/>
                  </a:solidFill>
                </a:ln>
                <a:solidFill>
                  <a:srgbClr val="FFFFFF"/>
                </a:solidFill>
              </a:rPr>
              <a:t>participación voluntaria en lugar de exclusión voluntaria.</a:t>
            </a:r>
          </a:p>
        </p:txBody>
      </p:sp>
      <p:sp>
        <p:nvSpPr>
          <p:cNvPr id="3" name="Shape 82">
            <a:extLst>
              <a:ext uri="{FF2B5EF4-FFF2-40B4-BE49-F238E27FC236}">
                <a16:creationId xmlns:a16="http://schemas.microsoft.com/office/drawing/2014/main" id="{C2FB3471-DC71-2104-DED4-33FA5B2B35C4}"/>
              </a:ext>
            </a:extLst>
          </p:cNvPr>
          <p:cNvSpPr/>
          <p:nvPr/>
        </p:nvSpPr>
        <p:spPr>
          <a:xfrm>
            <a:off x="1770492" y="1987436"/>
            <a:ext cx="10304616" cy="48705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Actualmente, </a:t>
            </a:r>
            <a:r>
              <a:rPr lang="es-CO" sz="3200" dirty="0">
                <a:solidFill>
                  <a:srgbClr val="FFFFFF"/>
                </a:solidFill>
                <a:latin typeface="Arial Narrow"/>
                <a:ea typeface="Arial Narrow"/>
                <a:cs typeface="Arial Narrow"/>
                <a:sym typeface="Arial Narrow"/>
              </a:rPr>
              <a:t>los Servicios Mundiales </a:t>
            </a:r>
            <a:r>
              <a:rPr sz="3200" dirty="0" err="1">
                <a:solidFill>
                  <a:srgbClr val="FFFFFF"/>
                </a:solidFill>
                <a:latin typeface="Arial Narrow"/>
                <a:ea typeface="Arial Narrow"/>
                <a:cs typeface="Arial Narrow"/>
                <a:sym typeface="Arial Narrow"/>
              </a:rPr>
              <a:t>financia</a:t>
            </a:r>
            <a:r>
              <a:rPr lang="es-CO" sz="3200" dirty="0">
                <a:solidFill>
                  <a:srgbClr val="FFFFFF"/>
                </a:solidFill>
                <a:latin typeface="Arial Narrow"/>
                <a:ea typeface="Arial Narrow"/>
                <a:cs typeface="Arial Narrow"/>
                <a:sym typeface="Arial Narrow"/>
              </a:rPr>
              <a:t>n</a:t>
            </a:r>
            <a:r>
              <a:rPr sz="3200" dirty="0">
                <a:solidFill>
                  <a:srgbClr val="FFFFFF"/>
                </a:solidFill>
                <a:latin typeface="Arial Narrow"/>
                <a:ea typeface="Arial Narrow"/>
                <a:cs typeface="Arial Narrow"/>
                <a:sym typeface="Arial Narrow"/>
              </a:rPr>
              <a:t> automáticamente (incluidos los viajes, la comida y el alojamiento) a todos los </a:t>
            </a:r>
            <a:r>
              <a:rPr sz="3200" dirty="0" err="1">
                <a:solidFill>
                  <a:srgbClr val="FFFFFF"/>
                </a:solidFill>
                <a:latin typeface="Arial Narrow"/>
                <a:ea typeface="Arial Narrow"/>
                <a:cs typeface="Arial Narrow"/>
                <a:sym typeface="Arial Narrow"/>
              </a:rPr>
              <a:t>delegados</a:t>
            </a:r>
            <a:r>
              <a:rPr sz="3200" dirty="0">
                <a:solidFill>
                  <a:srgbClr val="FFFFFF"/>
                </a:solidFill>
                <a:latin typeface="Arial Narrow"/>
                <a:ea typeface="Arial Narrow"/>
                <a:cs typeface="Arial Narrow"/>
                <a:sym typeface="Arial Narrow"/>
              </a:rPr>
              <a:t> </a:t>
            </a:r>
            <a:r>
              <a:rPr lang="es-CO" sz="3200" dirty="0">
                <a:solidFill>
                  <a:srgbClr val="FFFFFF"/>
                </a:solidFill>
                <a:latin typeface="Arial Narrow"/>
                <a:ea typeface="Arial Narrow"/>
                <a:cs typeface="Arial Narrow"/>
                <a:sym typeface="Arial Narrow"/>
              </a:rPr>
              <a:t>con asiento en la Conferencia.</a:t>
            </a:r>
            <a:endParaRPr sz="3200" dirty="0">
              <a:solidFill>
                <a:srgbClr val="FFFFFF"/>
              </a:solidFill>
              <a:latin typeface="Arial Narrow"/>
              <a:ea typeface="Arial Narrow"/>
              <a:cs typeface="Arial Narrow"/>
              <a:sym typeface="Arial Narrow"/>
            </a:endParaRP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La financiación estaría disponible para los delegados de las </a:t>
            </a:r>
            <a:r>
              <a:rPr lang="es-CO" sz="3200" dirty="0">
                <a:solidFill>
                  <a:srgbClr val="FFFFFF"/>
                </a:solidFill>
                <a:latin typeface="Arial Narrow"/>
                <a:ea typeface="Arial Narrow"/>
                <a:cs typeface="Arial Narrow"/>
                <a:sym typeface="Arial Narrow"/>
              </a:rPr>
              <a:t>R</a:t>
            </a:r>
            <a:r>
              <a:rPr sz="3200" dirty="0" err="1">
                <a:solidFill>
                  <a:srgbClr val="FFFFFF"/>
                </a:solidFill>
                <a:latin typeface="Arial Narrow"/>
                <a:ea typeface="Arial Narrow"/>
                <a:cs typeface="Arial Narrow"/>
                <a:sym typeface="Arial Narrow"/>
              </a:rPr>
              <a:t>egiones</a:t>
            </a:r>
            <a:r>
              <a:rPr sz="3200" dirty="0">
                <a:solidFill>
                  <a:srgbClr val="FFFFFF"/>
                </a:solidFill>
                <a:latin typeface="Arial Narrow"/>
                <a:ea typeface="Arial Narrow"/>
                <a:cs typeface="Arial Narrow"/>
                <a:sym typeface="Arial Narrow"/>
              </a:rPr>
              <a:t> o </a:t>
            </a:r>
            <a:r>
              <a:rPr lang="es-CO" sz="3200" dirty="0">
                <a:solidFill>
                  <a:srgbClr val="FFFFFF"/>
                </a:solidFill>
                <a:latin typeface="Arial Narrow"/>
                <a:ea typeface="Arial Narrow"/>
                <a:cs typeface="Arial Narrow"/>
                <a:sym typeface="Arial Narrow"/>
              </a:rPr>
              <a:t>Z</a:t>
            </a:r>
            <a:r>
              <a:rPr sz="3200" dirty="0" err="1">
                <a:solidFill>
                  <a:srgbClr val="FFFFFF"/>
                </a:solidFill>
                <a:latin typeface="Arial Narrow"/>
                <a:ea typeface="Arial Narrow"/>
                <a:cs typeface="Arial Narrow"/>
                <a:sym typeface="Arial Narrow"/>
              </a:rPr>
              <a:t>onas</a:t>
            </a:r>
            <a:r>
              <a:rPr sz="3200" dirty="0">
                <a:solidFill>
                  <a:srgbClr val="FFFFFF"/>
                </a:solidFill>
                <a:latin typeface="Arial Narrow"/>
                <a:ea typeface="Arial Narrow"/>
                <a:cs typeface="Arial Narrow"/>
                <a:sym typeface="Arial Narrow"/>
              </a:rPr>
              <a:t> asentadas que lo soliciten.</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Lo que es más importante decir desde el principio es que cualquier delegado que solicite financiación parcial o total</a:t>
            </a:r>
            <a:r>
              <a:rPr lang="es-CO" sz="3200" dirty="0">
                <a:solidFill>
                  <a:srgbClr val="FFFFFF"/>
                </a:solidFill>
                <a:latin typeface="Arial Narrow"/>
                <a:ea typeface="Arial Narrow"/>
                <a:cs typeface="Arial Narrow"/>
                <a:sym typeface="Arial Narrow"/>
              </a:rPr>
              <a:t>,</a:t>
            </a:r>
            <a:r>
              <a:rPr sz="3200" dirty="0">
                <a:solidFill>
                  <a:srgbClr val="FFFFFF"/>
                </a:solidFill>
                <a:latin typeface="Arial Narrow"/>
                <a:ea typeface="Arial Narrow"/>
                <a:cs typeface="Arial Narrow"/>
                <a:sym typeface="Arial Narrow"/>
              </a:rPr>
              <a:t> la </a:t>
            </a:r>
            <a:r>
              <a:rPr sz="3200" dirty="0" err="1">
                <a:solidFill>
                  <a:srgbClr val="FFFFFF"/>
                </a:solidFill>
                <a:latin typeface="Arial Narrow"/>
                <a:ea typeface="Arial Narrow"/>
                <a:cs typeface="Arial Narrow"/>
                <a:sym typeface="Arial Narrow"/>
              </a:rPr>
              <a:t>recibirá</a:t>
            </a:r>
            <a:r>
              <a:rPr lang="es-CO" sz="3200" dirty="0">
                <a:solidFill>
                  <a:srgbClr val="FFFFFF"/>
                </a:solidFill>
                <a:latin typeface="Arial Narrow"/>
                <a:ea typeface="Arial Narrow"/>
                <a:cs typeface="Arial Narrow"/>
                <a:sym typeface="Arial Narrow"/>
              </a:rPr>
              <a:t>.</a:t>
            </a:r>
            <a:endParaRPr sz="3200" dirty="0">
              <a:solidFill>
                <a:srgbClr val="FFFFFF"/>
              </a:solidFill>
              <a:latin typeface="Arial Narrow"/>
              <a:ea typeface="Arial Narrow"/>
              <a:cs typeface="Arial Narrow"/>
              <a:sym typeface="Arial Narrow"/>
            </a:endParaRP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Realmente se trata más de cambiar nuestra cultura colectiva.</a:t>
            </a:r>
          </a:p>
        </p:txBody>
      </p:sp>
      <p:pic>
        <p:nvPicPr>
          <p:cNvPr id="4" name="Picture 3">
            <a:extLst>
              <a:ext uri="{FF2B5EF4-FFF2-40B4-BE49-F238E27FC236}">
                <a16:creationId xmlns:a16="http://schemas.microsoft.com/office/drawing/2014/main" id="{6B3928A6-214A-A62B-0B85-142B5BB58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67" y="430095"/>
            <a:ext cx="1333500" cy="444500"/>
          </a:xfrm>
          <a:prstGeom prst="rect">
            <a:avLst/>
          </a:prstGeom>
        </p:spPr>
      </p:pic>
    </p:spTree>
    <p:extLst>
      <p:ext uri="{BB962C8B-B14F-4D97-AF65-F5344CB8AC3E}">
        <p14:creationId xmlns:p14="http://schemas.microsoft.com/office/powerpoint/2010/main" val="15628475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2621427" y="406716"/>
            <a:ext cx="8650395" cy="523989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10750">
              <a:defRPr sz="3000" b="1" i="1">
                <a:solidFill>
                  <a:srgbClr val="00A2FF"/>
                </a:solidFill>
                <a:latin typeface="Arial Narrow"/>
                <a:ea typeface="Arial Narrow"/>
                <a:cs typeface="Arial Narrow"/>
                <a:sym typeface="Arial Narrow"/>
              </a:defRPr>
            </a:lvl1pPr>
          </a:lstStyle>
          <a:p>
            <a:pPr lvl="0">
              <a:lnSpc>
                <a:spcPct val="150000"/>
              </a:lnSpc>
              <a:spcBef>
                <a:spcPts val="1200"/>
              </a:spcBef>
              <a:defRPr sz="1800" b="0" i="0">
                <a:solidFill>
                  <a:srgbClr val="000000"/>
                </a:solidFill>
              </a:defRPr>
            </a:pPr>
            <a:r>
              <a:rPr sz="4400" b="1" i="1" dirty="0">
                <a:solidFill>
                  <a:schemeClr val="accent1"/>
                </a:solidFill>
                <a:latin typeface="Bradley Hand" pitchFamily="2" charset="77"/>
              </a:rPr>
              <a:t>Juntos estamos construyendo el camino hacia una Conferencia de Servicio Mundial más eficaz y sostenible.</a:t>
            </a:r>
            <a:endParaRPr lang="en-US" sz="4400" b="1" i="1" dirty="0">
              <a:solidFill>
                <a:schemeClr val="accent1"/>
              </a:solidFill>
              <a:latin typeface="Bradley Hand" pitchFamily="2" charset="77"/>
            </a:endParaRPr>
          </a:p>
          <a:p>
            <a:pPr lvl="0">
              <a:lnSpc>
                <a:spcPct val="150000"/>
              </a:lnSpc>
              <a:spcBef>
                <a:spcPts val="1200"/>
              </a:spcBef>
              <a:defRPr sz="1800" b="0" i="0">
                <a:solidFill>
                  <a:srgbClr val="000000"/>
                </a:solidFill>
              </a:defRPr>
            </a:pPr>
            <a:r>
              <a:rPr sz="4400" b="1" i="1" dirty="0">
                <a:solidFill>
                  <a:schemeClr val="accent1"/>
                </a:solidFill>
                <a:latin typeface="Bradley Hand" pitchFamily="2" charset="77"/>
              </a:rPr>
              <a:t>Solo estamos tratando de colocar </a:t>
            </a:r>
            <a:br>
              <a:rPr lang="en-US" sz="4400" b="1" i="1" dirty="0">
                <a:solidFill>
                  <a:schemeClr val="accent1"/>
                </a:solidFill>
                <a:latin typeface="Bradley Hand" pitchFamily="2" charset="77"/>
              </a:rPr>
            </a:br>
            <a:r>
              <a:rPr sz="4400" b="1" i="1" dirty="0">
                <a:solidFill>
                  <a:schemeClr val="accent1"/>
                </a:solidFill>
                <a:latin typeface="Bradley Hand" pitchFamily="2" charset="77"/>
              </a:rPr>
              <a:t>las primeras piezas.</a:t>
            </a:r>
          </a:p>
        </p:txBody>
      </p:sp>
      <p:sp>
        <p:nvSpPr>
          <p:cNvPr id="88" name="Shape 88"/>
          <p:cNvSpPr/>
          <p:nvPr/>
        </p:nvSpPr>
        <p:spPr>
          <a:xfrm>
            <a:off x="1577116" y="6075320"/>
            <a:ext cx="899345" cy="604839"/>
          </a:xfrm>
          <a:prstGeom prst="rect">
            <a:avLst/>
          </a:prstGeom>
          <a:ln w="12700">
            <a:miter lim="400000"/>
          </a:ln>
        </p:spPr>
        <p:txBody>
          <a:bodyPr wrap="none" lIns="35719" tIns="35719" rIns="35719" bIns="35719" anchor="ctr">
            <a:spAutoFit/>
          </a:bodyPr>
          <a:lstStyle/>
          <a:p>
            <a:pPr lvl="0"/>
            <a:endParaRPr/>
          </a:p>
        </p:txBody>
      </p:sp>
      <p:pic>
        <p:nvPicPr>
          <p:cNvPr id="3" name="Picture 2">
            <a:extLst>
              <a:ext uri="{FF2B5EF4-FFF2-40B4-BE49-F238E27FC236}">
                <a16:creationId xmlns:a16="http://schemas.microsoft.com/office/drawing/2014/main" id="{A45A45C9-A121-9CF1-9440-F07CF9BDE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94" y="12700"/>
            <a:ext cx="1638300" cy="6832600"/>
          </a:xfrm>
          <a:prstGeom prst="rect">
            <a:avLst/>
          </a:prstGeom>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2F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2F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2F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2F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1470</TotalTime>
  <Words>5428</Words>
  <Application>Microsoft Macintosh PowerPoint</Application>
  <PresentationFormat>Widescreen</PresentationFormat>
  <Paragraphs>300</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Narrow</vt:lpstr>
      <vt:lpstr>Arial Narrow Bold</vt:lpstr>
      <vt:lpstr>Avenir Roman</vt:lpstr>
      <vt:lpstr>Bradley Hand</vt:lpstr>
      <vt:lpstr>Courier New</vt:lpstr>
      <vt:lpstr>Gill Sans</vt:lpstr>
      <vt:lpstr>Lucida Grande</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dc:creator>
  <cp:lastModifiedBy>Stacy</cp:lastModifiedBy>
  <cp:revision>31</cp:revision>
  <dcterms:modified xsi:type="dcterms:W3CDTF">2022-09-12T20:57:53Z</dcterms:modified>
</cp:coreProperties>
</file>