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4"/>
    <p:restoredTop sz="96327"/>
  </p:normalViewPr>
  <p:slideViewPr>
    <p:cSldViewPr snapToGrid="0">
      <p:cViewPr varScale="1">
        <p:scale>
          <a:sx n="63" d="100"/>
          <a:sy n="63" d="100"/>
        </p:scale>
        <p:origin x="17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5645-03F3-099C-9ACE-986DCE337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1A20C-59A9-E431-2203-B5CAB7177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5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ircles&#10;&#10;Description automatically generated">
            <a:extLst>
              <a:ext uri="{FF2B5EF4-FFF2-40B4-BE49-F238E27FC236}">
                <a16:creationId xmlns:a16="http://schemas.microsoft.com/office/drawing/2014/main" id="{CBDD5551-7BFD-745B-7D62-E5B7D3631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8" y="0"/>
            <a:ext cx="12180732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ircles&#10;&#10;Description automatically generated">
            <a:extLst>
              <a:ext uri="{FF2B5EF4-FFF2-40B4-BE49-F238E27FC236}">
                <a16:creationId xmlns:a16="http://schemas.microsoft.com/office/drawing/2014/main" id="{CBDD5551-7BFD-745B-7D62-E5B7D3631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1268" y="0"/>
            <a:ext cx="12180732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1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ircle with dots&#10;&#10;Description automatically generated">
            <a:extLst>
              <a:ext uri="{FF2B5EF4-FFF2-40B4-BE49-F238E27FC236}">
                <a16:creationId xmlns:a16="http://schemas.microsoft.com/office/drawing/2014/main" id="{443F2EEE-51FB-7071-8CAA-8E72FD1BC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10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gradients and circles&#10;&#10;Description automatically generated with medium confidence">
            <a:extLst>
              <a:ext uri="{FF2B5EF4-FFF2-40B4-BE49-F238E27FC236}">
                <a16:creationId xmlns:a16="http://schemas.microsoft.com/office/drawing/2014/main" id="{F33F2055-4F04-3578-247F-341C2769E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7" y="0"/>
            <a:ext cx="12169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34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gradient&#10;&#10;Description automatically generated">
            <a:extLst>
              <a:ext uri="{FF2B5EF4-FFF2-40B4-BE49-F238E27FC236}">
                <a16:creationId xmlns:a16="http://schemas.microsoft.com/office/drawing/2014/main" id="{D43C3FF0-4104-5532-7EA6-444484FB7F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0" y="0"/>
            <a:ext cx="12182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4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rectangle with black background&#10;&#10;Description automatically generated">
            <a:extLst>
              <a:ext uri="{FF2B5EF4-FFF2-40B4-BE49-F238E27FC236}">
                <a16:creationId xmlns:a16="http://schemas.microsoft.com/office/drawing/2014/main" id="{496FDAE2-8CD9-AD42-2164-C5E7006B9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725" y="-113577"/>
            <a:ext cx="11183757" cy="21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54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3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C52E-C4B1-E0AB-6AA4-E5F33FE7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86D0-9136-1F85-CCEB-81C79AED0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0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930B-A455-F4A2-CB14-F7FD8629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398C6-D903-68B4-7369-14284A597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54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394C-24FA-94E4-CBF6-7DD6D309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8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white chairs in a room&#10;&#10;Description automatically generated">
            <a:extLst>
              <a:ext uri="{FF2B5EF4-FFF2-40B4-BE49-F238E27FC236}">
                <a16:creationId xmlns:a16="http://schemas.microsoft.com/office/drawing/2014/main" id="{C8797763-D328-A8AB-AC63-BAE29D83E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60"/>
          <a:stretch/>
        </p:blipFill>
        <p:spPr>
          <a:xfrm>
            <a:off x="0" y="648183"/>
            <a:ext cx="7939418" cy="6209818"/>
          </a:xfrm>
          <a:prstGeom prst="rect">
            <a:avLst/>
          </a:prstGeom>
        </p:spPr>
      </p:pic>
      <p:pic>
        <p:nvPicPr>
          <p:cNvPr id="11" name="Picture 10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F4C35B45-C691-ACE3-A9D2-EDDB67171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22554" t="28801" b="5573"/>
          <a:stretch/>
        </p:blipFill>
        <p:spPr>
          <a:xfrm>
            <a:off x="0" y="23150"/>
            <a:ext cx="3327600" cy="3041250"/>
          </a:xfrm>
          <a:prstGeom prst="rect">
            <a:avLst/>
          </a:prstGeom>
        </p:spPr>
      </p:pic>
      <p:pic>
        <p:nvPicPr>
          <p:cNvPr id="3" name="Picture 2" descr="A black and blue circles&#10;&#10;Description automatically generated">
            <a:extLst>
              <a:ext uri="{FF2B5EF4-FFF2-40B4-BE49-F238E27FC236}">
                <a16:creationId xmlns:a16="http://schemas.microsoft.com/office/drawing/2014/main" id="{C2E571A1-D3BA-05A4-73F3-09F64A5675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computer on a table&#10;&#10;Description automatically generated">
            <a:extLst>
              <a:ext uri="{FF2B5EF4-FFF2-40B4-BE49-F238E27FC236}">
                <a16:creationId xmlns:a16="http://schemas.microsoft.com/office/drawing/2014/main" id="{032B89F3-A439-19B0-B454-75BF162EE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5403" t="18208"/>
          <a:stretch/>
        </p:blipFill>
        <p:spPr>
          <a:xfrm>
            <a:off x="0" y="0"/>
            <a:ext cx="2916050" cy="27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0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search engine&#10;&#10;Description automatically generated">
            <a:extLst>
              <a:ext uri="{FF2B5EF4-FFF2-40B4-BE49-F238E27FC236}">
                <a16:creationId xmlns:a16="http://schemas.microsoft.com/office/drawing/2014/main" id="{97F3D148-8701-94C6-E602-719DF88C8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617" t="8878" r="-5052" b="-8068"/>
          <a:stretch/>
        </p:blipFill>
        <p:spPr>
          <a:xfrm>
            <a:off x="0" y="272986"/>
            <a:ext cx="4671862" cy="5908159"/>
          </a:xfrm>
          <a:prstGeom prst="rect">
            <a:avLst/>
          </a:prstGeom>
        </p:spPr>
      </p:pic>
      <p:pic>
        <p:nvPicPr>
          <p:cNvPr id="12" name="Picture 11" descr="A blue and white circle with a blue arrow&#10;&#10;Description automatically generated">
            <a:extLst>
              <a:ext uri="{FF2B5EF4-FFF2-40B4-BE49-F238E27FC236}">
                <a16:creationId xmlns:a16="http://schemas.microsoft.com/office/drawing/2014/main" id="{E3F23DA1-D357-C45B-A625-F79BC30A1F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182031">
            <a:off x="3162240" y="2828629"/>
            <a:ext cx="2241755" cy="40787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E3576D01-1BA2-9F8E-69FC-99198822F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1929"/>
          <a:stretch/>
        </p:blipFill>
        <p:spPr>
          <a:xfrm rot="347018">
            <a:off x="4296344" y="3912856"/>
            <a:ext cx="2241755" cy="323293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578003E8-38FA-9ABB-1581-31C27C77E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52440"/>
          <a:stretch/>
        </p:blipFill>
        <p:spPr>
          <a:xfrm>
            <a:off x="4835481" y="5222325"/>
            <a:ext cx="2241755" cy="191764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 descr="A blue and white circle with a blue arrow&#10;&#10;Description automatically generated">
            <a:extLst>
              <a:ext uri="{FF2B5EF4-FFF2-40B4-BE49-F238E27FC236}">
                <a16:creationId xmlns:a16="http://schemas.microsoft.com/office/drawing/2014/main" id="{67ADB1A3-93FD-5059-EAFE-025169BDD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46146"/>
          <a:stretch/>
        </p:blipFill>
        <p:spPr>
          <a:xfrm rot="21224648">
            <a:off x="2580536" y="4884272"/>
            <a:ext cx="2241755" cy="219655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Picture 17" descr="A black and blue circles&#10;&#10;Description automatically generated">
            <a:extLst>
              <a:ext uri="{FF2B5EF4-FFF2-40B4-BE49-F238E27FC236}">
                <a16:creationId xmlns:a16="http://schemas.microsoft.com/office/drawing/2014/main" id="{C70F3401-F3B2-2320-E7A9-D337DD2BE01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1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circle&#10;&#10;Description automatically generated">
            <a:extLst>
              <a:ext uri="{FF2B5EF4-FFF2-40B4-BE49-F238E27FC236}">
                <a16:creationId xmlns:a16="http://schemas.microsoft.com/office/drawing/2014/main" id="{E5E2CDFD-EB35-3054-44C6-CA25B59AE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white circles&#10;&#10;Description automatically generated">
            <a:extLst>
              <a:ext uri="{FF2B5EF4-FFF2-40B4-BE49-F238E27FC236}">
                <a16:creationId xmlns:a16="http://schemas.microsoft.com/office/drawing/2014/main" id="{44A15847-1DB9-0D49-6F20-1984C9248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3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ue circles&#10;&#10;Description automatically generated">
            <a:extLst>
              <a:ext uri="{FF2B5EF4-FFF2-40B4-BE49-F238E27FC236}">
                <a16:creationId xmlns:a16="http://schemas.microsoft.com/office/drawing/2014/main" id="{BDA581E3-6DE4-8CB2-11B5-AB4EC44E5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3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64346B-A84C-5BEE-3B0F-99E9C26B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D2489-297E-8455-8FC5-DBE630581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9BF31-CC72-42C3-0259-A886011FB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A67F-34A5-224E-B8DD-035FE0425090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2F48E-7E0A-28C7-8C12-6DDFE21F6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2AADF-F042-9AA3-3D9B-35B59DDD3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88DED-0BDA-EE49-825C-9B1F5038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9" r:id="rId6"/>
    <p:sldLayoutId id="2147483657" r:id="rId7"/>
    <p:sldLayoutId id="2147483666" r:id="rId8"/>
    <p:sldLayoutId id="2147483668" r:id="rId9"/>
    <p:sldLayoutId id="2147483658" r:id="rId10"/>
    <p:sldLayoutId id="2147483667" r:id="rId11"/>
    <p:sldLayoutId id="2147483664" r:id="rId12"/>
    <p:sldLayoutId id="2147483660" r:id="rId13"/>
    <p:sldLayoutId id="2147483661" r:id="rId14"/>
    <p:sldLayoutId id="2147483662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odoni MT" panose="020706030806060202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id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sps" TargetMode="External"/><Relationship Id="rId2" Type="http://schemas.openxmlformats.org/officeDocument/2006/relationships/hyperlink" Target="http://www.na.org/localresources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613A42-D213-DCDA-0D76-1CB59484AC4E}"/>
              </a:ext>
            </a:extLst>
          </p:cNvPr>
          <p:cNvSpPr txBox="1"/>
          <p:nvPr/>
        </p:nvSpPr>
        <p:spPr>
          <a:xfrm>
            <a:off x="6985332" y="329069"/>
            <a:ext cx="4718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002060"/>
                </a:solidFill>
                <a:latin typeface="Bodoni MT" panose="02070603080606020203" pitchFamily="18" charset="77"/>
                <a:cs typeface="Bodoni MT" panose="020F0502020204030204" pitchFamily="34" charset="0"/>
              </a:rPr>
              <a:t>Disruptive and Predatory Behavior</a:t>
            </a:r>
          </a:p>
        </p:txBody>
      </p:sp>
      <p:pic>
        <p:nvPicPr>
          <p:cNvPr id="3" name="Picture 2" descr="A black and gold logo&#10;&#10;Description automatically generated">
            <a:extLst>
              <a:ext uri="{FF2B5EF4-FFF2-40B4-BE49-F238E27FC236}">
                <a16:creationId xmlns:a16="http://schemas.microsoft.com/office/drawing/2014/main" id="{EEC5EC32-53AD-52DF-068E-D70C6B9D2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836" y="4820811"/>
            <a:ext cx="18288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8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DE972-BED0-D5F9-E803-E7FC08985CC3}"/>
              </a:ext>
            </a:extLst>
          </p:cNvPr>
          <p:cNvSpPr txBox="1"/>
          <p:nvPr/>
        </p:nvSpPr>
        <p:spPr>
          <a:xfrm>
            <a:off x="115747" y="196769"/>
            <a:ext cx="11960506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Bodoni MT" panose="02070603080606020203" pitchFamily="18" charset="77"/>
                <a:ea typeface="Calibri" panose="020F0502020204030204" pitchFamily="34" charset="0"/>
              </a:rPr>
              <a:t>Here are some examples of disruptive and predatory behaviors: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3E3A6-D940-4B83-6801-0375B8E5C9C2}"/>
              </a:ext>
            </a:extLst>
          </p:cNvPr>
          <p:cNvSpPr txBox="1"/>
          <p:nvPr/>
        </p:nvSpPr>
        <p:spPr>
          <a:xfrm>
            <a:off x="115746" y="956666"/>
            <a:ext cx="5980253" cy="595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marR="0" indent="-205740">
              <a:lnSpc>
                <a:spcPts val="3720"/>
              </a:lnSpc>
              <a:spcBef>
                <a:spcPts val="600"/>
              </a:spcBef>
              <a:spcAft>
                <a:spcPts val="8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Bullying/picking on/</a:t>
            </a:r>
            <a:b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</a:b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harassing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Threatening physical violence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Racist words or actions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Homophobic words or actions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Theft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Asking members for money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Private messaging members (virtual)</a:t>
            </a:r>
          </a:p>
          <a:p>
            <a:pPr marL="205740" indent="-205740">
              <a:lnSpc>
                <a:spcPts val="3720"/>
              </a:lnSpc>
              <a:spcBef>
                <a:spcPts val="6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Distribution of non-approved literature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69AE4-E6FE-CF79-B555-F99CA01AC70E}"/>
              </a:ext>
            </a:extLst>
          </p:cNvPr>
          <p:cNvSpPr txBox="1"/>
          <p:nvPr/>
        </p:nvSpPr>
        <p:spPr>
          <a:xfrm>
            <a:off x="6269622" y="956666"/>
            <a:ext cx="5980253" cy="577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Stalking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Violating restraining orders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Use phone to record during meeting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Loud family members/pets (virtual)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Disruptive children (in-person)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Interrupting when member sharing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Making unwanted sexual advances</a:t>
            </a:r>
            <a:endParaRPr lang="en-US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5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1F4C34-DD72-C0D6-6381-EE2CAADDAE0F}"/>
              </a:ext>
            </a:extLst>
          </p:cNvPr>
          <p:cNvSpPr txBox="1"/>
          <p:nvPr/>
        </p:nvSpPr>
        <p:spPr>
          <a:xfrm>
            <a:off x="821802" y="679561"/>
            <a:ext cx="7141580" cy="549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80"/>
              </a:lnSpc>
              <a:spcBef>
                <a:spcPts val="2400"/>
              </a:spcBef>
            </a:pPr>
            <a:r>
              <a:rPr lang="en-US" sz="8000" b="1" dirty="0">
                <a:solidFill>
                  <a:srgbClr val="002060"/>
                </a:solidFill>
                <a:latin typeface="Bodoni MT" panose="02070603080606020203" pitchFamily="18" charset="77"/>
              </a:rPr>
              <a:t>What are some other examples of disruptive and predatory behaviors?</a:t>
            </a:r>
          </a:p>
        </p:txBody>
      </p:sp>
    </p:spTree>
    <p:extLst>
      <p:ext uri="{BB962C8B-B14F-4D97-AF65-F5344CB8AC3E}">
        <p14:creationId xmlns:p14="http://schemas.microsoft.com/office/powerpoint/2010/main" val="92568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Positive Solutions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181337" y="1901425"/>
            <a:ext cx="1182932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8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We should be clear to all addicts: </a:t>
            </a:r>
            <a:br>
              <a:rPr lang="en-US" sz="48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</a:br>
            <a:r>
              <a:rPr lang="en-US" sz="48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You are welcome. </a:t>
            </a:r>
          </a:p>
          <a:p>
            <a:pPr lvl="1">
              <a:spcBef>
                <a:spcPts val="3000"/>
              </a:spcBef>
            </a:pPr>
            <a:r>
              <a:rPr lang="en-US" sz="4800" i="1" dirty="0">
                <a:solidFill>
                  <a:srgbClr val="0070C0"/>
                </a:solidFill>
                <a:latin typeface="Bodoni MT" panose="02070603080606020203" pitchFamily="18" charset="77"/>
              </a:rPr>
              <a:t>Behavior that harms others or disrupts the atmosphere of recovery is not welcome. </a:t>
            </a: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5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58B87-B052-C6BC-71E1-AD013BFDE22F}"/>
              </a:ext>
            </a:extLst>
          </p:cNvPr>
          <p:cNvSpPr txBox="1"/>
          <p:nvPr/>
        </p:nvSpPr>
        <p:spPr>
          <a:xfrm>
            <a:off x="185195" y="255278"/>
            <a:ext cx="34145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The Group Booklet </a:t>
            </a:r>
            <a:r>
              <a:rPr lang="en-US" sz="55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reminds us </a:t>
            </a:r>
            <a:endParaRPr lang="en-US" sz="55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9AE41-C405-C242-797A-66FBE26433F2}"/>
              </a:ext>
            </a:extLst>
          </p:cNvPr>
          <p:cNvSpPr txBox="1"/>
          <p:nvPr/>
        </p:nvSpPr>
        <p:spPr>
          <a:xfrm>
            <a:off x="5017148" y="561690"/>
            <a:ext cx="71502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“Common sense, open minds, calm discussion, accurate information, mutual respect, and healthy personal recovery enable a group to deal effectively with almost anything that comes its way.”</a:t>
            </a:r>
            <a:endParaRPr lang="en-US" sz="48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5474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Positive Solutions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181336" y="1831975"/>
            <a:ext cx="12010663" cy="508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The worst thing we can do for a newcomer is </a:t>
            </a:r>
            <a:b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</a:br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make NA feel like where they came from. </a:t>
            </a:r>
          </a:p>
          <a:p>
            <a:pPr lvl="1">
              <a:spcBef>
                <a:spcPts val="1800"/>
              </a:spcBef>
            </a:pPr>
            <a: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We need to do our best to protect our members, while respecting their right to make their own decisions.</a:t>
            </a:r>
          </a:p>
          <a:p>
            <a:pPr marL="1211580" lvl="1" indent="-388620">
              <a:lnSpc>
                <a:spcPts val="41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Bodoni MT" panose="02070603080606020203" pitchFamily="18" charset="77"/>
              </a:rPr>
              <a:t>It can be a fine line between being </a:t>
            </a:r>
            <a:br>
              <a:rPr lang="en-US" sz="4000" dirty="0">
                <a:solidFill>
                  <a:srgbClr val="0070C0"/>
                </a:solidFill>
                <a:latin typeface="Bodoni MT" panose="02070603080606020203" pitchFamily="18" charset="77"/>
              </a:rPr>
            </a:br>
            <a:r>
              <a:rPr lang="en-US" sz="4000" dirty="0">
                <a:solidFill>
                  <a:srgbClr val="0070C0"/>
                </a:solidFill>
                <a:latin typeface="Bodoni MT" panose="02070603080606020203" pitchFamily="18" charset="77"/>
              </a:rPr>
              <a:t>protective and overbearing</a:t>
            </a:r>
          </a:p>
          <a:p>
            <a:pPr marL="1211580" lvl="1" indent="-388620">
              <a:lnSpc>
                <a:spcPts val="41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Bodoni MT" panose="02070603080606020203" pitchFamily="18" charset="77"/>
              </a:rPr>
              <a:t>Am I the right person to offer help?</a:t>
            </a:r>
            <a:endParaRPr lang="en-US" sz="4000" i="1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02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DE972-BED0-D5F9-E803-E7FC08985CC3}"/>
              </a:ext>
            </a:extLst>
          </p:cNvPr>
          <p:cNvSpPr txBox="1"/>
          <p:nvPr/>
        </p:nvSpPr>
        <p:spPr>
          <a:xfrm>
            <a:off x="115747" y="196769"/>
            <a:ext cx="11960506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Bodoni MT" panose="02070603080606020203" pitchFamily="18" charset="77"/>
                <a:ea typeface="Calibri" panose="020F0502020204030204" pitchFamily="34" charset="0"/>
              </a:rPr>
              <a:t>Below is a list of possible solutions: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3E3A6-D940-4B83-6801-0375B8E5C9C2}"/>
              </a:ext>
            </a:extLst>
          </p:cNvPr>
          <p:cNvSpPr txBox="1"/>
          <p:nvPr/>
        </p:nvSpPr>
        <p:spPr>
          <a:xfrm>
            <a:off x="115745" y="956666"/>
            <a:ext cx="6238755" cy="601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Add a paragraph to the group format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Approach new members and make sure they feel welcome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Join another member(s) and pull aside the member exhibiting the behavior and try to talk to them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If someone is violating a protective order, have a couple of people offer to go to another meeting with them</a:t>
            </a:r>
          </a:p>
          <a:p>
            <a:pPr marL="20574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Turn off camera/put a member in the waiting room (virtual)</a:t>
            </a:r>
          </a:p>
          <a:p>
            <a:pPr marL="20574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Discuss behavior in a group business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69AE4-E6FE-CF79-B555-F99CA01AC70E}"/>
              </a:ext>
            </a:extLst>
          </p:cNvPr>
          <p:cNvSpPr txBox="1"/>
          <p:nvPr/>
        </p:nvSpPr>
        <p:spPr>
          <a:xfrm>
            <a:off x="6412376" y="956666"/>
            <a:ext cx="5895374" cy="601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Chairperson/leader/group secretary can request a short break or ask group to join in a prayer or moment of silence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Hold a recovery meeting focused on a discussion about atmosphere of recovery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Discuss with other groups at a local service body meeting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Approach member in a loving and caring way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Temporarily suspend meeting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Call 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2308472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AA5EA1-C76B-DF8C-D700-5EC7C410C1E3}"/>
              </a:ext>
            </a:extLst>
          </p:cNvPr>
          <p:cNvSpPr txBox="1"/>
          <p:nvPr/>
        </p:nvSpPr>
        <p:spPr>
          <a:xfrm>
            <a:off x="4159166" y="380105"/>
            <a:ext cx="6362221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80"/>
              </a:lnSpc>
              <a:spcBef>
                <a:spcPts val="2400"/>
              </a:spcBef>
            </a:pPr>
            <a:r>
              <a:rPr lang="en-US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What is our responsibility as members?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13529-4926-8437-1438-42ABD043D22F}"/>
              </a:ext>
            </a:extLst>
          </p:cNvPr>
          <p:cNvSpPr txBox="1"/>
          <p:nvPr/>
        </p:nvSpPr>
        <p:spPr>
          <a:xfrm>
            <a:off x="212203" y="1736837"/>
            <a:ext cx="341453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Small Group Discussion</a:t>
            </a:r>
            <a:endParaRPr lang="en-US" sz="5500" b="1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60691-F315-0149-03CA-12B400553C2D}"/>
              </a:ext>
            </a:extLst>
          </p:cNvPr>
          <p:cNvSpPr txBox="1"/>
          <p:nvPr/>
        </p:nvSpPr>
        <p:spPr>
          <a:xfrm>
            <a:off x="3011341" y="609672"/>
            <a:ext cx="8275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1</a:t>
            </a:r>
            <a:endParaRPr lang="en-US" sz="55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FFE3A-216F-1EB6-DA4E-8DF444923164}"/>
              </a:ext>
            </a:extLst>
          </p:cNvPr>
          <p:cNvSpPr txBox="1"/>
          <p:nvPr/>
        </p:nvSpPr>
        <p:spPr>
          <a:xfrm>
            <a:off x="4070426" y="2381539"/>
            <a:ext cx="8275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2</a:t>
            </a:r>
            <a:endParaRPr lang="en-US" sz="55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CC686-00BF-38A6-B189-783A01125810}"/>
              </a:ext>
            </a:extLst>
          </p:cNvPr>
          <p:cNvSpPr txBox="1"/>
          <p:nvPr/>
        </p:nvSpPr>
        <p:spPr>
          <a:xfrm>
            <a:off x="3745371" y="4368145"/>
            <a:ext cx="8275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3</a:t>
            </a:r>
            <a:endParaRPr lang="en-US" sz="55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9347C-1482-CD23-4227-6E424C209C23}"/>
              </a:ext>
            </a:extLst>
          </p:cNvPr>
          <p:cNvSpPr txBox="1"/>
          <p:nvPr/>
        </p:nvSpPr>
        <p:spPr>
          <a:xfrm>
            <a:off x="5129509" y="2208895"/>
            <a:ext cx="7141580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80"/>
              </a:lnSpc>
              <a:spcBef>
                <a:spcPts val="2400"/>
              </a:spcBef>
            </a:pPr>
            <a:r>
              <a:rPr lang="en-US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What is our responsibility as groups and service bodies?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59A79-9877-7E6E-39D8-B401BB8FBC6B}"/>
              </a:ext>
            </a:extLst>
          </p:cNvPr>
          <p:cNvSpPr txBox="1"/>
          <p:nvPr/>
        </p:nvSpPr>
        <p:spPr>
          <a:xfrm>
            <a:off x="4724391" y="4175384"/>
            <a:ext cx="7558272" cy="254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80"/>
              </a:lnSpc>
              <a:spcBef>
                <a:spcPts val="600"/>
              </a:spcBef>
            </a:pPr>
            <a:r>
              <a:rPr lang="en-US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Given that, how do we address the behavior? </a:t>
            </a:r>
          </a:p>
          <a:p>
            <a:pPr>
              <a:lnSpc>
                <a:spcPts val="4580"/>
              </a:lnSpc>
              <a:spcBef>
                <a:spcPts val="600"/>
              </a:spcBef>
            </a:pPr>
            <a:r>
              <a:rPr lang="en-US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How do we ground our approach in spiritual principles?</a:t>
            </a:r>
          </a:p>
        </p:txBody>
      </p:sp>
    </p:spTree>
    <p:extLst>
      <p:ext uri="{BB962C8B-B14F-4D97-AF65-F5344CB8AC3E}">
        <p14:creationId xmlns:p14="http://schemas.microsoft.com/office/powerpoint/2010/main" val="27950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A26321-A852-FD1B-E3CB-71121730BD2D}"/>
              </a:ext>
            </a:extLst>
          </p:cNvPr>
          <p:cNvSpPr txBox="1"/>
          <p:nvPr/>
        </p:nvSpPr>
        <p:spPr>
          <a:xfrm>
            <a:off x="1209555" y="639784"/>
            <a:ext cx="832798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5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Let’s hear back from your discussions. </a:t>
            </a:r>
          </a:p>
          <a:p>
            <a:pPr>
              <a:spcBef>
                <a:spcPts val="2400"/>
              </a:spcBef>
            </a:pPr>
            <a:r>
              <a:rPr lang="en-US" sz="5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Tell us what example(s) you discussed and some of the solutions you talked about in your group.</a:t>
            </a:r>
          </a:p>
        </p:txBody>
      </p:sp>
      <p:pic>
        <p:nvPicPr>
          <p:cNvPr id="3" name="Picture 2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0BA33666-DD4F-8383-BC8D-7AD2A10EB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26691" b="27312"/>
          <a:stretch/>
        </p:blipFill>
        <p:spPr>
          <a:xfrm>
            <a:off x="9421794" y="3895416"/>
            <a:ext cx="2770206" cy="2962583"/>
          </a:xfrm>
          <a:prstGeom prst="rect">
            <a:avLst/>
          </a:prstGeom>
        </p:spPr>
      </p:pic>
      <p:pic>
        <p:nvPicPr>
          <p:cNvPr id="4" name="Picture 3" descr="A white square with a black background&#10;&#10;Description automatically generated">
            <a:extLst>
              <a:ext uri="{FF2B5EF4-FFF2-40B4-BE49-F238E27FC236}">
                <a16:creationId xmlns:a16="http://schemas.microsoft.com/office/drawing/2014/main" id="{25ACEE9D-C40B-067A-9757-90D455C98F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9966925" y="4609779"/>
            <a:ext cx="21209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64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1F4C34-DD72-C0D6-6381-EE2CAADDAE0F}"/>
              </a:ext>
            </a:extLst>
          </p:cNvPr>
          <p:cNvSpPr txBox="1"/>
          <p:nvPr/>
        </p:nvSpPr>
        <p:spPr>
          <a:xfrm>
            <a:off x="763928" y="456231"/>
            <a:ext cx="7141580" cy="594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80"/>
              </a:lnSpc>
              <a:spcBef>
                <a:spcPts val="3600"/>
              </a:spcBef>
            </a:pPr>
            <a:r>
              <a:rPr lang="en-US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Are there tools you can create locally that will help? </a:t>
            </a:r>
          </a:p>
          <a:p>
            <a:pPr>
              <a:lnSpc>
                <a:spcPts val="4780"/>
              </a:lnSpc>
              <a:spcBef>
                <a:spcPts val="3600"/>
              </a:spcBef>
            </a:pPr>
            <a:r>
              <a:rPr lang="en-US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What kind of resources would be useful for NAWS to create?</a:t>
            </a:r>
          </a:p>
          <a:p>
            <a:pPr>
              <a:lnSpc>
                <a:spcPts val="4780"/>
              </a:lnSpc>
              <a:spcBef>
                <a:spcPts val="3600"/>
              </a:spcBef>
            </a:pPr>
            <a:r>
              <a:rPr lang="en-US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If NAWS were to create or update a resource or resources, what would you want it to include/say? </a:t>
            </a:r>
          </a:p>
        </p:txBody>
      </p:sp>
    </p:spTree>
    <p:extLst>
      <p:ext uri="{BB962C8B-B14F-4D97-AF65-F5344CB8AC3E}">
        <p14:creationId xmlns:p14="http://schemas.microsoft.com/office/powerpoint/2010/main" val="40434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E4EB93C4-872D-4D4D-2DFE-D6E521AD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74" b="24996"/>
          <a:stretch/>
        </p:blipFill>
        <p:spPr>
          <a:xfrm>
            <a:off x="8692587" y="3224294"/>
            <a:ext cx="3499413" cy="36705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45A625-E3E6-37DA-01ED-0883CE945E1B}"/>
              </a:ext>
            </a:extLst>
          </p:cNvPr>
          <p:cNvSpPr txBox="1"/>
          <p:nvPr/>
        </p:nvSpPr>
        <p:spPr>
          <a:xfrm>
            <a:off x="543208" y="298764"/>
            <a:ext cx="11387124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8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Don’t forget to fill out the form at </a:t>
            </a:r>
            <a:r>
              <a:rPr lang="en-US" sz="3800" b="1" u="sng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www.na.org/survey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This is one of four IDTs this cycle. </a:t>
            </a:r>
            <a:b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The other three are: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Gender Neutral and Inclusive Language in NA Literature 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Reimagining and revitalizing service committees (to further </a:t>
            </a:r>
            <a:b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the reach of the NA message, improve communication, </a:t>
            </a:r>
            <a:b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provide mentorship and training, and make service </a:t>
            </a:r>
            <a:b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more attractive and accessible, learning from </a:t>
            </a:r>
            <a:b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our experience the past few years)</a:t>
            </a:r>
          </a:p>
          <a:p>
            <a:pPr marL="457200" marR="0" lvl="0" indent="-4572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DRT/MAT as it relates to NA</a:t>
            </a:r>
          </a:p>
          <a:p>
            <a:pPr marL="0" marR="0">
              <a:spcBef>
                <a:spcPts val="180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As workshop material is available, </a:t>
            </a:r>
            <a:b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it will be posted to </a:t>
            </a:r>
            <a:r>
              <a:rPr lang="en-US" sz="3600" b="1" u="sng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www.na.org/idt</a:t>
            </a:r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 descr="A computer on a table&#10;&#10;Description automatically generated">
            <a:extLst>
              <a:ext uri="{FF2B5EF4-FFF2-40B4-BE49-F238E27FC236}">
                <a16:creationId xmlns:a16="http://schemas.microsoft.com/office/drawing/2014/main" id="{62BC55C4-6734-2697-3D91-2DD2896942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274" t="-4928" r="11753" b="11193"/>
          <a:stretch/>
        </p:blipFill>
        <p:spPr>
          <a:xfrm>
            <a:off x="8692587" y="3705990"/>
            <a:ext cx="3499413" cy="3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0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92F9C9-0E10-B055-0560-3E922DE88E08}"/>
              </a:ext>
            </a:extLst>
          </p:cNvPr>
          <p:cNvSpPr txBox="1"/>
          <p:nvPr/>
        </p:nvSpPr>
        <p:spPr>
          <a:xfrm>
            <a:off x="3946968" y="439838"/>
            <a:ext cx="802125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563C1"/>
                </a:solidFill>
                <a:effectLst/>
                <a:uFill>
                  <a:solidFill>
                    <a:srgbClr val="0563C1"/>
                  </a:solidFill>
                </a:u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  <a:hlinkClick r:id="rId2"/>
              </a:rPr>
              <a:t>www.na.org/localresources</a:t>
            </a:r>
            <a:endParaRPr lang="en-US" sz="5400" b="1" dirty="0">
              <a:solidFill>
                <a:srgbClr val="0563C1"/>
              </a:solidFill>
              <a:effectLst/>
              <a:uFill>
                <a:solidFill>
                  <a:srgbClr val="0563C1"/>
                </a:solidFill>
              </a:uFill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Bodoni MT" panose="02070603080606020203" pitchFamily="18" charset="77"/>
              </a:rPr>
              <a:t>resources from local service bodies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B2FF63-7BE0-3E66-E483-8BF9DF5091B1}"/>
              </a:ext>
            </a:extLst>
          </p:cNvPr>
          <p:cNvSpPr txBox="1"/>
          <p:nvPr/>
        </p:nvSpPr>
        <p:spPr>
          <a:xfrm>
            <a:off x="7477245" y="3184967"/>
            <a:ext cx="462987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563C1"/>
                </a:solidFill>
                <a:effectLst/>
                <a:uFill>
                  <a:solidFill>
                    <a:srgbClr val="0563C1"/>
                  </a:solidFill>
                </a:u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  <a:hlinkClick r:id="rId3"/>
              </a:rPr>
              <a:t>www.na.org/sps</a:t>
            </a:r>
            <a:endParaRPr lang="en-US" sz="5400" b="1" dirty="0">
              <a:solidFill>
                <a:srgbClr val="0563C1"/>
              </a:solidFill>
              <a:effectLst/>
              <a:uFill>
                <a:solidFill>
                  <a:srgbClr val="0563C1"/>
                </a:solidFill>
              </a:uFill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r>
              <a:rPr lang="en-US" sz="400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77"/>
                <a:ea typeface="Arial Unicode MS" panose="020B0604020202020204" pitchFamily="34" charset="-128"/>
              </a:rPr>
              <a:t>Disruptive &amp; Violent Behavior Service Pamphlet written </a:t>
            </a:r>
            <a:br>
              <a:rPr lang="en-US" sz="400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77"/>
                <a:ea typeface="Arial Unicode MS" panose="020B0604020202020204" pitchFamily="34" charset="-128"/>
              </a:rPr>
            </a:br>
            <a:r>
              <a:rPr lang="en-US" sz="400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77"/>
                <a:ea typeface="Arial Unicode MS" panose="020B0604020202020204" pitchFamily="34" charset="-128"/>
              </a:rPr>
              <a:t>in 2007</a:t>
            </a:r>
            <a:endParaRPr lang="en-US" sz="4000" dirty="0"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696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with text on it&#10;&#10;Description automatically generated">
            <a:extLst>
              <a:ext uri="{FF2B5EF4-FFF2-40B4-BE49-F238E27FC236}">
                <a16:creationId xmlns:a16="http://schemas.microsoft.com/office/drawing/2014/main" id="{400DBF20-98EA-A315-2213-BB9A3DD46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2" t="3451" r="8308" b="4264"/>
          <a:stretch/>
        </p:blipFill>
        <p:spPr>
          <a:xfrm>
            <a:off x="3325315" y="1592133"/>
            <a:ext cx="8612400" cy="52658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DDCDA3-1AB5-E725-8B07-4B515E35CCF2}"/>
              </a:ext>
            </a:extLst>
          </p:cNvPr>
          <p:cNvSpPr txBox="1"/>
          <p:nvPr/>
        </p:nvSpPr>
        <p:spPr>
          <a:xfrm>
            <a:off x="358457" y="323495"/>
            <a:ext cx="11193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Guided by Fellowship input and response to the 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CAR</a:t>
            </a:r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survey, the 2023 World Service Conference selected this as an Issue </a:t>
            </a:r>
            <a:b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Discussion </a:t>
            </a:r>
            <a:b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Topic, </a:t>
            </a:r>
            <a:b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or IDT.</a:t>
            </a:r>
            <a:endParaRPr lang="en-US" sz="36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white square with a black background&#10;&#10;Description automatically generated">
            <a:extLst>
              <a:ext uri="{FF2B5EF4-FFF2-40B4-BE49-F238E27FC236}">
                <a16:creationId xmlns:a16="http://schemas.microsoft.com/office/drawing/2014/main" id="{82D3400A-0459-22E1-5016-07BC7DDC54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0" y="4737100"/>
            <a:ext cx="21209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4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B8A28-1946-DC97-FF5F-7BAD21DDCE21}"/>
              </a:ext>
            </a:extLst>
          </p:cNvPr>
          <p:cNvSpPr txBox="1"/>
          <p:nvPr/>
        </p:nvSpPr>
        <p:spPr>
          <a:xfrm>
            <a:off x="272002" y="329878"/>
            <a:ext cx="74425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This topic, at its heart, is about our ability as a Fellowship to carry the message</a:t>
            </a:r>
            <a:r>
              <a:rPr lang="en-US" sz="4400" b="1" dirty="0">
                <a:solidFill>
                  <a:srgbClr val="002060"/>
                </a:solidFill>
                <a:effectLst/>
                <a:latin typeface="Bodoni MT" panose="02070603080606020203" pitchFamily="18" charset="77"/>
              </a:rPr>
              <a:t> —</a:t>
            </a:r>
            <a:endParaRPr lang="en-US" sz="4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B3617-7C15-49B3-5F45-D9C7A2AEA556}"/>
              </a:ext>
            </a:extLst>
          </p:cNvPr>
          <p:cNvSpPr txBox="1"/>
          <p:nvPr/>
        </p:nvSpPr>
        <p:spPr>
          <a:xfrm>
            <a:off x="441764" y="3432211"/>
            <a:ext cx="4060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if new members do not feel safe, they won’t stay</a:t>
            </a:r>
            <a:endParaRPr lang="en-US" sz="4400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B154E-3CDB-8D6B-ED4D-FA7D066FC82C}"/>
              </a:ext>
            </a:extLst>
          </p:cNvPr>
          <p:cNvSpPr txBox="1"/>
          <p:nvPr/>
        </p:nvSpPr>
        <p:spPr>
          <a:xfrm>
            <a:off x="7222602" y="1690062"/>
            <a:ext cx="4969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if professionals hear negative things about NA, they will stop referring clients to us</a:t>
            </a:r>
            <a:endParaRPr lang="en-US" sz="4400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EF72E-EACE-1382-8F12-BB9C819F659B}"/>
              </a:ext>
            </a:extLst>
          </p:cNvPr>
          <p:cNvSpPr txBox="1"/>
          <p:nvPr/>
        </p:nvSpPr>
        <p:spPr>
          <a:xfrm>
            <a:off x="5319537" y="5411450"/>
            <a:ext cx="5758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and addicts who need us may never find us. </a:t>
            </a:r>
            <a:endParaRPr lang="en-US" sz="4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639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58B87-B052-C6BC-71E1-AD013BFDE22F}"/>
              </a:ext>
            </a:extLst>
          </p:cNvPr>
          <p:cNvSpPr txBox="1"/>
          <p:nvPr/>
        </p:nvSpPr>
        <p:spPr>
          <a:xfrm>
            <a:off x="335666" y="787713"/>
            <a:ext cx="3414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From </a:t>
            </a:r>
            <a:r>
              <a:rPr lang="en-US" sz="6000" b="1" i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Living Clean </a:t>
            </a:r>
            <a:r>
              <a:rPr lang="en-US" sz="6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…</a:t>
            </a:r>
            <a:endParaRPr lang="en-US" sz="60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9AE41-C405-C242-797A-66FBE26433F2}"/>
              </a:ext>
            </a:extLst>
          </p:cNvPr>
          <p:cNvSpPr txBox="1"/>
          <p:nvPr/>
        </p:nvSpPr>
        <p:spPr>
          <a:xfrm>
            <a:off x="5041745" y="804758"/>
            <a:ext cx="6594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“All our lives we had looked for the peace and safety we experience in recovery.”</a:t>
            </a:r>
            <a:endParaRPr lang="en-US" sz="48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75A09-F7F0-4C3B-B548-4FFCB563C03C}"/>
              </a:ext>
            </a:extLst>
          </p:cNvPr>
          <p:cNvSpPr txBox="1"/>
          <p:nvPr/>
        </p:nvSpPr>
        <p:spPr>
          <a:xfrm>
            <a:off x="6096000" y="4554956"/>
            <a:ext cx="6049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Addressing predatory and disruptive behavior is part of how we give it away.</a:t>
            </a:r>
            <a:endParaRPr lang="en-US" sz="4400" i="1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698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Atmosphere of Recovery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181337" y="1901425"/>
            <a:ext cx="118293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An atmosphere of recovery is about making sure everyone who needs NA feels safe and welcome. </a:t>
            </a:r>
          </a:p>
          <a:p>
            <a:pPr lvl="1">
              <a:spcBef>
                <a:spcPts val="2400"/>
              </a:spcBef>
            </a:pPr>
            <a: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Anonymity, sharing, listening, respect, </a:t>
            </a:r>
            <a:b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</a:br>
            <a: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no judgment, and safety. </a:t>
            </a:r>
          </a:p>
          <a:p>
            <a:pPr lvl="3">
              <a:lnSpc>
                <a:spcPts val="5980"/>
              </a:lnSpc>
              <a:spcBef>
                <a:spcPts val="2400"/>
              </a:spcBef>
            </a:pP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What else characterizes an </a:t>
            </a:r>
            <a:br>
              <a:rPr lang="en-US" sz="5400" b="1" dirty="0">
                <a:solidFill>
                  <a:srgbClr val="002060"/>
                </a:solidFill>
                <a:latin typeface="Bodoni MT" panose="02070603080606020203" pitchFamily="18" charset="77"/>
              </a:rPr>
            </a:b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atmosphere of recovery? </a:t>
            </a: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1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D75B6F-7C96-45B2-7D99-65FEAE7A78D7}"/>
              </a:ext>
            </a:extLst>
          </p:cNvPr>
          <p:cNvSpPr txBox="1"/>
          <p:nvPr/>
        </p:nvSpPr>
        <p:spPr>
          <a:xfrm>
            <a:off x="227636" y="266820"/>
            <a:ext cx="10652567" cy="632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I</a:t>
            </a:r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deas to increase the atmosphere of recovery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leading by example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welcoming and paying </a:t>
            </a:r>
            <a:b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</a:b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attention to newcomers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creating a safe </a:t>
            </a:r>
            <a:b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</a:b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meeting environment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sharing in a way that</a:t>
            </a:r>
            <a:b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</a:b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members can identify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mentoring trusted </a:t>
            </a:r>
            <a:b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</a:b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servants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group 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553C8-FB4D-2356-31A0-E0B8A81DDD3F}"/>
              </a:ext>
            </a:extLst>
          </p:cNvPr>
          <p:cNvSpPr txBox="1"/>
          <p:nvPr/>
        </p:nvSpPr>
        <p:spPr>
          <a:xfrm>
            <a:off x="6886937" y="1838036"/>
            <a:ext cx="5451674" cy="501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980"/>
              </a:lnSpc>
              <a:spcBef>
                <a:spcPts val="2400"/>
              </a:spcBef>
            </a:pP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What else contributes </a:t>
            </a:r>
            <a:br>
              <a:rPr lang="en-US" sz="5400" b="1" dirty="0">
                <a:solidFill>
                  <a:srgbClr val="002060"/>
                </a:solidFill>
                <a:latin typeface="Bodoni MT" panose="02070603080606020203" pitchFamily="18" charset="77"/>
              </a:rPr>
            </a:b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to an atmosphere of recovery? </a:t>
            </a:r>
          </a:p>
          <a:p>
            <a:pPr>
              <a:lnSpc>
                <a:spcPts val="5980"/>
              </a:lnSpc>
              <a:spcBef>
                <a:spcPts val="2400"/>
              </a:spcBef>
            </a:pP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How do I contribute?</a:t>
            </a:r>
          </a:p>
        </p:txBody>
      </p:sp>
    </p:spTree>
    <p:extLst>
      <p:ext uri="{BB962C8B-B14F-4D97-AF65-F5344CB8AC3E}">
        <p14:creationId xmlns:p14="http://schemas.microsoft.com/office/powerpoint/2010/main" val="200278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Negative Behaviors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181337" y="1901425"/>
            <a:ext cx="1182932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We need to come to a common understanding of the problem before we can seek a solution. </a:t>
            </a:r>
          </a:p>
          <a:p>
            <a:pPr lvl="1">
              <a:spcBef>
                <a:spcPts val="2400"/>
              </a:spcBef>
            </a:pPr>
            <a: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One way to think about disruptive behavior generally is behavior that interferes with the </a:t>
            </a:r>
            <a:b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</a:br>
            <a: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peace, security, and integrity of a meeting </a:t>
            </a:r>
            <a:b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</a:br>
            <a: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and its members</a:t>
            </a:r>
            <a:endParaRPr lang="en-US" sz="5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8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Negative Behaviors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181337" y="1901425"/>
            <a:ext cx="1182932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Predatory behavior happens when a member knowingly or unknowingly takes advantage of another member's vulnerability.</a:t>
            </a:r>
          </a:p>
          <a:p>
            <a:pPr marL="754380" indent="-38862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70C0"/>
                </a:solidFill>
                <a:latin typeface="Bodoni MT" panose="02070603080606020203" pitchFamily="18" charset="77"/>
              </a:rPr>
              <a:t>Sometimes blatant, sometimes subtle</a:t>
            </a:r>
          </a:p>
          <a:p>
            <a:pPr marL="754380" indent="-3886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70C0"/>
                </a:solidFill>
                <a:latin typeface="Bodoni MT" panose="02070603080606020203" pitchFamily="18" charset="77"/>
              </a:rPr>
              <a:t>Characterized by manipulation</a:t>
            </a:r>
          </a:p>
          <a:p>
            <a:pPr marL="754380" indent="-3886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70C0"/>
                </a:solidFill>
                <a:latin typeface="Bodoni MT" panose="02070603080606020203" pitchFamily="18" charset="77"/>
              </a:rPr>
              <a:t>Sexual connotation or targets sexuality</a:t>
            </a: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916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Unicode MS</vt:lpstr>
      <vt:lpstr>Bodoni MT</vt:lpstr>
      <vt:lpstr>Calibri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Fowler</dc:creator>
  <cp:lastModifiedBy>Daniel Crotinger</cp:lastModifiedBy>
  <cp:revision>10</cp:revision>
  <dcterms:created xsi:type="dcterms:W3CDTF">2023-08-24T14:54:00Z</dcterms:created>
  <dcterms:modified xsi:type="dcterms:W3CDTF">2024-01-20T19:54:59Z</dcterms:modified>
</cp:coreProperties>
</file>