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49" r:id="rId1"/>
  </p:sldMasterIdLst>
  <p:notesMasterIdLst>
    <p:notesMasterId r:id="rId9"/>
  </p:notesMasterIdLst>
  <p:sldIdLst>
    <p:sldId id="256" r:id="rId2"/>
    <p:sldId id="266" r:id="rId3"/>
    <p:sldId id="264" r:id="rId4"/>
    <p:sldId id="265" r:id="rId5"/>
    <p:sldId id="267" r:id="rId6"/>
    <p:sldId id="268"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08" autoAdjust="0"/>
    <p:restoredTop sz="86329" autoAdjust="0"/>
  </p:normalViewPr>
  <p:slideViewPr>
    <p:cSldViewPr snapToGrid="0">
      <p:cViewPr>
        <p:scale>
          <a:sx n="90" d="100"/>
          <a:sy n="90" d="100"/>
        </p:scale>
        <p:origin x="720" y="1728"/>
      </p:cViewPr>
      <p:guideLst/>
    </p:cSldViewPr>
  </p:slideViewPr>
  <p:notesTextViewPr>
    <p:cViewPr>
      <p:scale>
        <a:sx n="1" d="1"/>
        <a:sy n="1" d="1"/>
      </p:scale>
      <p:origin x="0" y="0"/>
    </p:cViewPr>
  </p:notesTextViewPr>
  <p:notesViewPr>
    <p:cSldViewPr snapToGrid="0">
      <p:cViewPr varScale="1">
        <p:scale>
          <a:sx n="47" d="100"/>
          <a:sy n="47" d="100"/>
        </p:scale>
        <p:origin x="2719" y="5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A5AFB-C488-40D3-9B1D-D895AE539154}" type="datetimeFigureOut">
              <a:rPr lang="en-US" smtClean="0"/>
              <a:t>9/19/18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F1DA31-6B5E-4728-9A53-E57FC8F83058}" type="slidenum">
              <a:rPr lang="en-US" smtClean="0"/>
              <a:t>‹#›</a:t>
            </a:fld>
            <a:endParaRPr lang="en-US"/>
          </a:p>
        </p:txBody>
      </p:sp>
    </p:spTree>
    <p:extLst>
      <p:ext uri="{BB962C8B-B14F-4D97-AF65-F5344CB8AC3E}">
        <p14:creationId xmlns:p14="http://schemas.microsoft.com/office/powerpoint/2010/main" val="4111037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1</a:t>
            </a:fld>
            <a:endParaRPr lang="en-US"/>
          </a:p>
        </p:txBody>
      </p:sp>
    </p:spTree>
    <p:extLst>
      <p:ext uri="{BB962C8B-B14F-4D97-AF65-F5344CB8AC3E}">
        <p14:creationId xmlns:p14="http://schemas.microsoft.com/office/powerpoint/2010/main" val="55088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last World Board meeting, the Board decided to add a third IDT, </a:t>
            </a:r>
            <a:r>
              <a:rPr lang="en-US" sz="1200" b="1" kern="1200" dirty="0" smtClean="0">
                <a:solidFill>
                  <a:schemeClr val="tx1"/>
                </a:solidFill>
                <a:effectLst/>
                <a:latin typeface="+mn-lt"/>
                <a:ea typeface="+mn-ea"/>
                <a:cs typeface="+mn-cs"/>
              </a:rPr>
              <a:t>DRT and MAT as it relates to NA</a:t>
            </a:r>
            <a:r>
              <a:rPr lang="en-US" sz="1200" kern="1200" dirty="0" smtClean="0">
                <a:solidFill>
                  <a:schemeClr val="tx1"/>
                </a:solidFill>
                <a:effectLst/>
                <a:latin typeface="+mn-lt"/>
                <a:ea typeface="+mn-ea"/>
                <a:cs typeface="+mn-cs"/>
              </a:rPr>
              <a:t>. They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were inspired by Motion #9 that passed at WSC 2018, which reads: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direct the World Board to create a project plan for consideration at WSC 2020 to create or revise one piece of recovery literature to directly address Drug Replacement Therapy (DRT) and Medication Assisted Treatment (MAT) as it relates to NA. </a:t>
            </a:r>
          </a:p>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2</a:t>
            </a:fld>
            <a:endParaRPr lang="en-US"/>
          </a:p>
        </p:txBody>
      </p:sp>
    </p:spTree>
    <p:extLst>
      <p:ext uri="{BB962C8B-B14F-4D97-AF65-F5344CB8AC3E}">
        <p14:creationId xmlns:p14="http://schemas.microsoft.com/office/powerpoint/2010/main" val="347766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3</a:t>
            </a:fld>
            <a:endParaRPr lang="en-US"/>
          </a:p>
        </p:txBody>
      </p:sp>
    </p:spTree>
    <p:extLst>
      <p:ext uri="{BB962C8B-B14F-4D97-AF65-F5344CB8AC3E}">
        <p14:creationId xmlns:p14="http://schemas.microsoft.com/office/powerpoint/2010/main" val="1327905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those aims and background information in mind, here are the discussion questions that were prioritized by the Conference participants who discussed this topic last week. For the purposes of discussion today, let’s pick two of these questions and break into small groups to talk about them.</a:t>
            </a:r>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4</a:t>
            </a:fld>
            <a:endParaRPr lang="en-US"/>
          </a:p>
        </p:txBody>
      </p:sp>
    </p:spTree>
    <p:extLst>
      <p:ext uri="{BB962C8B-B14F-4D97-AF65-F5344CB8AC3E}">
        <p14:creationId xmlns:p14="http://schemas.microsoft.com/office/powerpoint/2010/main" val="1709811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5</a:t>
            </a:fld>
            <a:endParaRPr lang="en-US"/>
          </a:p>
        </p:txBody>
      </p:sp>
    </p:spTree>
    <p:extLst>
      <p:ext uri="{BB962C8B-B14F-4D97-AF65-F5344CB8AC3E}">
        <p14:creationId xmlns:p14="http://schemas.microsoft.com/office/powerpoint/2010/main" val="3443751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6</a:t>
            </a:fld>
            <a:endParaRPr lang="en-US"/>
          </a:p>
        </p:txBody>
      </p:sp>
    </p:spTree>
    <p:extLst>
      <p:ext uri="{BB962C8B-B14F-4D97-AF65-F5344CB8AC3E}">
        <p14:creationId xmlns:p14="http://schemas.microsoft.com/office/powerpoint/2010/main" val="3293890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F1DA31-6B5E-4728-9A53-E57FC8F83058}" type="slidenum">
              <a:rPr lang="en-US" smtClean="0"/>
              <a:t>7</a:t>
            </a:fld>
            <a:endParaRPr lang="en-US"/>
          </a:p>
        </p:txBody>
      </p:sp>
    </p:spTree>
    <p:extLst>
      <p:ext uri="{BB962C8B-B14F-4D97-AF65-F5344CB8AC3E}">
        <p14:creationId xmlns:p14="http://schemas.microsoft.com/office/powerpoint/2010/main" val="2076244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9/19/18</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8448" y="4937760"/>
            <a:ext cx="3413760" cy="204825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9/19/18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9/19/18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9/19/18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9/19/18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9/19/18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9/19/18</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8477511"/>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 id="2147484064" r:id="rId15"/>
    <p:sldLayoutId id="2147484065" r:id="rId16"/>
    <p:sldLayoutId id="2147484066"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8717" y="384348"/>
            <a:ext cx="7516211" cy="3691972"/>
          </a:xfrm>
        </p:spPr>
        <p:txBody>
          <a:bodyPr anchor="t" anchorCtr="0">
            <a:noAutofit/>
          </a:bodyPr>
          <a:lstStyle/>
          <a:p>
            <a:pPr algn="l"/>
            <a:r>
              <a:rPr lang="en-US" dirty="0">
                <a:solidFill>
                  <a:srgbClr val="211D1E"/>
                </a:solidFill>
                <a:latin typeface="Trebuchet MS" charset="0"/>
                <a:ea typeface="Trebuchet MS" charset="0"/>
                <a:cs typeface="Trebuchet MS" charset="0"/>
              </a:rPr>
              <a:t>Drug Replacement Therapy/Medication Assisted Treatment as It Relates to </a:t>
            </a:r>
            <a:r>
              <a:rPr lang="en-US" dirty="0" smtClean="0">
                <a:solidFill>
                  <a:srgbClr val="211D1E"/>
                </a:solidFill>
                <a:latin typeface="Trebuchet MS" charset="0"/>
                <a:ea typeface="Trebuchet MS" charset="0"/>
                <a:cs typeface="Trebuchet MS" charset="0"/>
              </a:rPr>
              <a:t>Narcotics Anonymous </a:t>
            </a:r>
            <a:endParaRPr lang="en-US" dirty="0">
              <a:latin typeface="Trebuchet MS" charset="0"/>
              <a:ea typeface="Trebuchet MS" charset="0"/>
              <a:cs typeface="Trebuchet MS" charset="0"/>
            </a:endParaRPr>
          </a:p>
        </p:txBody>
      </p:sp>
      <p:pic>
        <p:nvPicPr>
          <p:cNvPr id="5" name="Picture 4"/>
          <p:cNvPicPr>
            <a:picLocks noChangeAspect="1"/>
          </p:cNvPicPr>
          <p:nvPr/>
        </p:nvPicPr>
        <p:blipFill>
          <a:blip r:embed="rId3">
            <a:alphaModFix amt="40000"/>
          </a:blip>
          <a:stretch>
            <a:fillRect/>
          </a:stretch>
        </p:blipFill>
        <p:spPr>
          <a:xfrm>
            <a:off x="0" y="4633993"/>
            <a:ext cx="2224007" cy="2224007"/>
          </a:xfrm>
          <a:prstGeom prst="rect">
            <a:avLst/>
          </a:prstGeom>
        </p:spPr>
      </p:pic>
    </p:spTree>
    <p:extLst>
      <p:ext uri="{BB962C8B-B14F-4D97-AF65-F5344CB8AC3E}">
        <p14:creationId xmlns:p14="http://schemas.microsoft.com/office/powerpoint/2010/main" val="2274986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81459"/>
            <a:ext cx="10018711" cy="4462695"/>
          </a:xfrm>
        </p:spPr>
        <p:txBody>
          <a:bodyPr anchor="t" anchorCtr="0">
            <a:normAutofit/>
          </a:bodyPr>
          <a:lstStyle/>
          <a:p>
            <a:pPr algn="l"/>
            <a:r>
              <a:rPr lang="en-US" sz="4000" b="1" dirty="0" smtClean="0">
                <a:latin typeface="Trebuchet MS" charset="0"/>
                <a:ea typeface="Trebuchet MS" charset="0"/>
                <a:cs typeface="Trebuchet MS" charset="0"/>
              </a:rPr>
              <a:t>Motion #9:</a:t>
            </a:r>
            <a:r>
              <a:rPr lang="en-US" sz="4000" dirty="0" smtClean="0"/>
              <a:t/>
            </a:r>
            <a:br>
              <a:rPr lang="en-US" sz="4000" dirty="0" smtClean="0"/>
            </a:br>
            <a:r>
              <a:rPr lang="en-US" sz="4000" dirty="0" smtClean="0"/>
              <a:t>To </a:t>
            </a:r>
            <a:r>
              <a:rPr lang="en-US" sz="4000" dirty="0"/>
              <a:t>direct the World Board to create a project plan for consideration at WSC 2020 to create or revise one piece of recovery literature to directly address Drug Replacement Therapy (DRT) and Medication Assisted Treatment (MAT) as it relates to NA. </a:t>
            </a:r>
          </a:p>
        </p:txBody>
      </p:sp>
      <p:pic>
        <p:nvPicPr>
          <p:cNvPr id="5" name="Picture 4"/>
          <p:cNvPicPr>
            <a:picLocks noChangeAspect="1"/>
          </p:cNvPicPr>
          <p:nvPr/>
        </p:nvPicPr>
        <p:blipFill>
          <a:blip r:embed="rId3">
            <a:alphaModFix amt="40000"/>
          </a:blip>
          <a:stretch>
            <a:fillRect/>
          </a:stretch>
        </p:blipFill>
        <p:spPr>
          <a:xfrm>
            <a:off x="9825925" y="4525505"/>
            <a:ext cx="2224007" cy="2224007"/>
          </a:xfrm>
          <a:prstGeom prst="rect">
            <a:avLst/>
          </a:prstGeom>
        </p:spPr>
      </p:pic>
    </p:spTree>
    <p:extLst>
      <p:ext uri="{BB962C8B-B14F-4D97-AF65-F5344CB8AC3E}">
        <p14:creationId xmlns:p14="http://schemas.microsoft.com/office/powerpoint/2010/main" val="2124091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40000"/>
          </a:blip>
          <a:stretch>
            <a:fillRect/>
          </a:stretch>
        </p:blipFill>
        <p:spPr>
          <a:xfrm>
            <a:off x="9825925" y="4525505"/>
            <a:ext cx="2224007" cy="2224007"/>
          </a:xfrm>
          <a:prstGeom prst="rect">
            <a:avLst/>
          </a:prstGeom>
        </p:spPr>
      </p:pic>
      <p:sp>
        <p:nvSpPr>
          <p:cNvPr id="2" name="Title 1"/>
          <p:cNvSpPr>
            <a:spLocks noGrp="1"/>
          </p:cNvSpPr>
          <p:nvPr>
            <p:ph type="title"/>
          </p:nvPr>
        </p:nvSpPr>
        <p:spPr>
          <a:xfrm>
            <a:off x="1484311" y="1160747"/>
            <a:ext cx="10018713" cy="879067"/>
          </a:xfrm>
        </p:spPr>
        <p:txBody>
          <a:bodyPr anchor="t" anchorCtr="0">
            <a:noAutofit/>
          </a:bodyPr>
          <a:lstStyle/>
          <a:p>
            <a:pPr algn="l"/>
            <a:r>
              <a:rPr lang="en-US" sz="5400" b="1" dirty="0">
                <a:latin typeface="Trebuchet MS" charset="0"/>
                <a:ea typeface="Trebuchet MS" charset="0"/>
                <a:cs typeface="Trebuchet MS" charset="0"/>
              </a:rPr>
              <a:t>Potential Outcomes </a:t>
            </a:r>
            <a:r>
              <a:rPr lang="en-US" sz="5400" b="1" dirty="0" smtClean="0">
                <a:latin typeface="Trebuchet MS" charset="0"/>
                <a:ea typeface="Trebuchet MS" charset="0"/>
                <a:cs typeface="Trebuchet MS" charset="0"/>
              </a:rPr>
              <a:t>of </a:t>
            </a:r>
            <a:r>
              <a:rPr lang="en-US" sz="5400" b="1" dirty="0">
                <a:latin typeface="Trebuchet MS" charset="0"/>
                <a:ea typeface="Trebuchet MS" charset="0"/>
                <a:cs typeface="Trebuchet MS" charset="0"/>
              </a:rPr>
              <a:t>this IDT</a:t>
            </a:r>
          </a:p>
        </p:txBody>
      </p:sp>
      <p:sp>
        <p:nvSpPr>
          <p:cNvPr id="3" name="Content Placeholder 2"/>
          <p:cNvSpPr>
            <a:spLocks noGrp="1"/>
          </p:cNvSpPr>
          <p:nvPr>
            <p:ph idx="1"/>
          </p:nvPr>
        </p:nvSpPr>
        <p:spPr>
          <a:xfrm>
            <a:off x="1484312" y="2110153"/>
            <a:ext cx="9849996" cy="3620795"/>
          </a:xfrm>
        </p:spPr>
        <p:txBody>
          <a:bodyPr wrap="square" anchor="t" anchorCtr="0">
            <a:noAutofit/>
          </a:bodyPr>
          <a:lstStyle/>
          <a:p>
            <a:r>
              <a:rPr lang="en-US" sz="3400" dirty="0" smtClean="0"/>
              <a:t>Increase understanding how NA members act toward addicts who are receiving DRT/MAT medications. This is not an outside issue.</a:t>
            </a:r>
            <a:endParaRPr lang="en-US" sz="3400" dirty="0"/>
          </a:p>
          <a:p>
            <a:r>
              <a:rPr lang="en-US" sz="3400" dirty="0" smtClean="0"/>
              <a:t>Raise members’ awareness of Traditions 3, 10, 12</a:t>
            </a:r>
            <a:endParaRPr lang="en-US" sz="3400" dirty="0"/>
          </a:p>
          <a:p>
            <a:r>
              <a:rPr lang="en-US" sz="3400" dirty="0" smtClean="0"/>
              <a:t>Reminder for unity and ties that bind us together</a:t>
            </a:r>
            <a:endParaRPr lang="en-US" sz="3400" dirty="0"/>
          </a:p>
          <a:p>
            <a:pPr marL="0" indent="0">
              <a:buNone/>
            </a:pPr>
            <a:endParaRPr lang="en-US" dirty="0"/>
          </a:p>
        </p:txBody>
      </p:sp>
    </p:spTree>
    <p:extLst>
      <p:ext uri="{BB962C8B-B14F-4D97-AF65-F5344CB8AC3E}">
        <p14:creationId xmlns:p14="http://schemas.microsoft.com/office/powerpoint/2010/main" val="112467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40000"/>
          </a:blip>
          <a:stretch>
            <a:fillRect/>
          </a:stretch>
        </p:blipFill>
        <p:spPr>
          <a:xfrm>
            <a:off x="9825925" y="4525505"/>
            <a:ext cx="2224007" cy="2224007"/>
          </a:xfrm>
          <a:prstGeom prst="rect">
            <a:avLst/>
          </a:prstGeom>
        </p:spPr>
      </p:pic>
      <p:sp>
        <p:nvSpPr>
          <p:cNvPr id="2" name="Title 1"/>
          <p:cNvSpPr>
            <a:spLocks noGrp="1"/>
          </p:cNvSpPr>
          <p:nvPr>
            <p:ph type="title"/>
          </p:nvPr>
        </p:nvSpPr>
        <p:spPr>
          <a:xfrm>
            <a:off x="1484311" y="1197863"/>
            <a:ext cx="10018713" cy="1001997"/>
          </a:xfrm>
        </p:spPr>
        <p:txBody>
          <a:bodyPr>
            <a:noAutofit/>
          </a:bodyPr>
          <a:lstStyle/>
          <a:p>
            <a:pPr algn="l"/>
            <a:r>
              <a:rPr lang="en-US" sz="5400" b="1" dirty="0">
                <a:latin typeface="Trebuchet MS" charset="0"/>
                <a:ea typeface="Trebuchet MS" charset="0"/>
                <a:cs typeface="Trebuchet MS" charset="0"/>
              </a:rPr>
              <a:t>Discussion </a:t>
            </a:r>
            <a:r>
              <a:rPr lang="en-US" sz="5400" b="1" dirty="0" smtClean="0">
                <a:latin typeface="Trebuchet MS" charset="0"/>
                <a:ea typeface="Trebuchet MS" charset="0"/>
                <a:cs typeface="Trebuchet MS" charset="0"/>
              </a:rPr>
              <a:t>Question One</a:t>
            </a:r>
            <a:endParaRPr lang="en-US" sz="5400" b="1" dirty="0">
              <a:latin typeface="Trebuchet MS" charset="0"/>
              <a:ea typeface="Trebuchet MS" charset="0"/>
              <a:cs typeface="Trebuchet MS" charset="0"/>
            </a:endParaRPr>
          </a:p>
        </p:txBody>
      </p:sp>
      <p:sp>
        <p:nvSpPr>
          <p:cNvPr id="3" name="Content Placeholder 2"/>
          <p:cNvSpPr>
            <a:spLocks noGrp="1"/>
          </p:cNvSpPr>
          <p:nvPr>
            <p:ph idx="1"/>
          </p:nvPr>
        </p:nvSpPr>
        <p:spPr>
          <a:xfrm>
            <a:off x="1399251" y="2636874"/>
            <a:ext cx="9764936" cy="3283431"/>
          </a:xfrm>
        </p:spPr>
        <p:txBody>
          <a:bodyPr anchor="t" anchorCtr="0">
            <a:noAutofit/>
          </a:bodyPr>
          <a:lstStyle/>
          <a:p>
            <a:pPr marL="461963" indent="-461963"/>
            <a:r>
              <a:rPr lang="en-US" sz="5000" dirty="0" smtClean="0"/>
              <a:t>How can we focus on unity in NA meetings as more people are coming to NA on DRT/MAT medications? </a:t>
            </a:r>
            <a:endParaRPr lang="en-US" sz="5000" dirty="0"/>
          </a:p>
        </p:txBody>
      </p:sp>
    </p:spTree>
    <p:extLst>
      <p:ext uri="{BB962C8B-B14F-4D97-AF65-F5344CB8AC3E}">
        <p14:creationId xmlns:p14="http://schemas.microsoft.com/office/powerpoint/2010/main" val="1523541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240396"/>
            <a:ext cx="10018713" cy="935735"/>
          </a:xfrm>
        </p:spPr>
        <p:txBody>
          <a:bodyPr>
            <a:noAutofit/>
          </a:bodyPr>
          <a:lstStyle/>
          <a:p>
            <a:pPr algn="l"/>
            <a:r>
              <a:rPr lang="en-US" sz="5400" b="1" dirty="0">
                <a:latin typeface="Trebuchet MS" charset="0"/>
                <a:ea typeface="Trebuchet MS" charset="0"/>
                <a:cs typeface="Trebuchet MS" charset="0"/>
              </a:rPr>
              <a:t>Discussion </a:t>
            </a:r>
            <a:r>
              <a:rPr lang="en-US" sz="5400" b="1" dirty="0" smtClean="0">
                <a:latin typeface="Trebuchet MS" charset="0"/>
                <a:ea typeface="Trebuchet MS" charset="0"/>
                <a:cs typeface="Trebuchet MS" charset="0"/>
              </a:rPr>
              <a:t>Question Two</a:t>
            </a:r>
            <a:endParaRPr lang="en-US" sz="5400" b="1" dirty="0">
              <a:latin typeface="Trebuchet MS" charset="0"/>
              <a:ea typeface="Trebuchet MS" charset="0"/>
              <a:cs typeface="Trebuchet MS" charset="0"/>
            </a:endParaRPr>
          </a:p>
        </p:txBody>
      </p:sp>
      <p:sp>
        <p:nvSpPr>
          <p:cNvPr id="3" name="Content Placeholder 2"/>
          <p:cNvSpPr>
            <a:spLocks noGrp="1"/>
          </p:cNvSpPr>
          <p:nvPr>
            <p:ph idx="1"/>
          </p:nvPr>
        </p:nvSpPr>
        <p:spPr>
          <a:xfrm>
            <a:off x="1484310" y="2424223"/>
            <a:ext cx="9233309" cy="4146697"/>
          </a:xfrm>
        </p:spPr>
        <p:txBody>
          <a:bodyPr anchor="t" anchorCtr="0">
            <a:noAutofit/>
          </a:bodyPr>
          <a:lstStyle/>
          <a:p>
            <a:pPr marL="461963" indent="-461963"/>
            <a:r>
              <a:rPr lang="en-US" sz="5000" dirty="0" smtClean="0"/>
              <a:t>What actions can we take to help make people receiving DRT/MAT medications feel more welcome in NA meetings? </a:t>
            </a:r>
            <a:endParaRPr lang="en-US" sz="5000" dirty="0"/>
          </a:p>
        </p:txBody>
      </p:sp>
      <p:pic>
        <p:nvPicPr>
          <p:cNvPr id="4" name="Picture 3"/>
          <p:cNvPicPr>
            <a:picLocks noChangeAspect="1"/>
          </p:cNvPicPr>
          <p:nvPr/>
        </p:nvPicPr>
        <p:blipFill>
          <a:blip r:embed="rId3">
            <a:alphaModFix amt="40000"/>
          </a:blip>
          <a:stretch>
            <a:fillRect/>
          </a:stretch>
        </p:blipFill>
        <p:spPr>
          <a:xfrm>
            <a:off x="9825925" y="4525505"/>
            <a:ext cx="2224007" cy="2224007"/>
          </a:xfrm>
          <a:prstGeom prst="rect">
            <a:avLst/>
          </a:prstGeom>
        </p:spPr>
      </p:pic>
    </p:spTree>
    <p:extLst>
      <p:ext uri="{BB962C8B-B14F-4D97-AF65-F5344CB8AC3E}">
        <p14:creationId xmlns:p14="http://schemas.microsoft.com/office/powerpoint/2010/main" val="2580884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40000"/>
          </a:blip>
          <a:stretch>
            <a:fillRect/>
          </a:stretch>
        </p:blipFill>
        <p:spPr>
          <a:xfrm>
            <a:off x="9825925" y="4525505"/>
            <a:ext cx="2224007" cy="2224007"/>
          </a:xfrm>
          <a:prstGeom prst="rect">
            <a:avLst/>
          </a:prstGeom>
        </p:spPr>
      </p:pic>
      <p:sp>
        <p:nvSpPr>
          <p:cNvPr id="2" name="Title 1"/>
          <p:cNvSpPr>
            <a:spLocks noGrp="1"/>
          </p:cNvSpPr>
          <p:nvPr>
            <p:ph type="title"/>
          </p:nvPr>
        </p:nvSpPr>
        <p:spPr>
          <a:xfrm>
            <a:off x="1484311" y="1087048"/>
            <a:ext cx="10018713" cy="1258430"/>
          </a:xfrm>
        </p:spPr>
        <p:txBody>
          <a:bodyPr>
            <a:noAutofit/>
          </a:bodyPr>
          <a:lstStyle/>
          <a:p>
            <a:pPr algn="l"/>
            <a:r>
              <a:rPr lang="en-US" sz="5400" b="1" dirty="0">
                <a:latin typeface="Trebuchet MS" charset="0"/>
                <a:ea typeface="Trebuchet MS" charset="0"/>
                <a:cs typeface="Trebuchet MS" charset="0"/>
              </a:rPr>
              <a:t>Discussion </a:t>
            </a:r>
            <a:r>
              <a:rPr lang="en-US" sz="5400" b="1" dirty="0" smtClean="0">
                <a:latin typeface="Trebuchet MS" charset="0"/>
                <a:ea typeface="Trebuchet MS" charset="0"/>
                <a:cs typeface="Trebuchet MS" charset="0"/>
              </a:rPr>
              <a:t>Question Three</a:t>
            </a:r>
            <a:endParaRPr lang="en-US" sz="5400" b="1" dirty="0">
              <a:latin typeface="Trebuchet MS" charset="0"/>
              <a:ea typeface="Trebuchet MS" charset="0"/>
              <a:cs typeface="Trebuchet MS" charset="0"/>
            </a:endParaRPr>
          </a:p>
        </p:txBody>
      </p:sp>
      <p:sp>
        <p:nvSpPr>
          <p:cNvPr id="3" name="Content Placeholder 2"/>
          <p:cNvSpPr>
            <a:spLocks noGrp="1"/>
          </p:cNvSpPr>
          <p:nvPr>
            <p:ph idx="1"/>
          </p:nvPr>
        </p:nvSpPr>
        <p:spPr>
          <a:xfrm>
            <a:off x="1484311" y="2345478"/>
            <a:ext cx="10707689" cy="3732027"/>
          </a:xfrm>
        </p:spPr>
        <p:txBody>
          <a:bodyPr anchor="t" anchorCtr="0">
            <a:noAutofit/>
          </a:bodyPr>
          <a:lstStyle/>
          <a:p>
            <a:pPr marL="461963" indent="-461963"/>
            <a:r>
              <a:rPr lang="en-US" sz="5000" dirty="0" smtClean="0"/>
              <a:t>How can we demonstrate compassion toward potential members receiving </a:t>
            </a:r>
            <a:r>
              <a:rPr lang="en-US" sz="5000" dirty="0" smtClean="0"/>
              <a:t>DRT/MAT </a:t>
            </a:r>
            <a:r>
              <a:rPr lang="en-US" sz="5000" dirty="0" smtClean="0"/>
              <a:t>medication and assist them with understanding NA’s message </a:t>
            </a:r>
            <a:br>
              <a:rPr lang="en-US" sz="5000" dirty="0" smtClean="0"/>
            </a:br>
            <a:r>
              <a:rPr lang="en-US" sz="5000" dirty="0" smtClean="0"/>
              <a:t>of recovery? </a:t>
            </a:r>
            <a:endParaRPr lang="en-US" sz="5000" dirty="0"/>
          </a:p>
        </p:txBody>
      </p:sp>
    </p:spTree>
    <p:extLst>
      <p:ext uri="{BB962C8B-B14F-4D97-AF65-F5344CB8AC3E}">
        <p14:creationId xmlns:p14="http://schemas.microsoft.com/office/powerpoint/2010/main" val="1502949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709530" y="1197864"/>
            <a:ext cx="9793494" cy="935735"/>
          </a:xfrm>
        </p:spPr>
        <p:txBody>
          <a:bodyPr>
            <a:normAutofit/>
          </a:bodyPr>
          <a:lstStyle/>
          <a:p>
            <a:pPr algn="l"/>
            <a:r>
              <a:rPr lang="en-US" sz="5400" b="1" dirty="0" smtClean="0">
                <a:latin typeface="Trebuchet MS" charset="0"/>
                <a:ea typeface="Trebuchet MS" charset="0"/>
                <a:cs typeface="Trebuchet MS" charset="0"/>
              </a:rPr>
              <a:t>Thank you for participating</a:t>
            </a:r>
            <a:endParaRPr lang="en-US" sz="5400" b="1" dirty="0">
              <a:latin typeface="Trebuchet MS" charset="0"/>
              <a:ea typeface="Trebuchet MS" charset="0"/>
              <a:cs typeface="Trebuchet MS" charset="0"/>
            </a:endParaRPr>
          </a:p>
        </p:txBody>
      </p:sp>
      <p:sp>
        <p:nvSpPr>
          <p:cNvPr id="8" name="Content Placeholder 7"/>
          <p:cNvSpPr>
            <a:spLocks noGrp="1"/>
          </p:cNvSpPr>
          <p:nvPr>
            <p:ph idx="1"/>
          </p:nvPr>
        </p:nvSpPr>
        <p:spPr>
          <a:xfrm>
            <a:off x="2579287" y="2282455"/>
            <a:ext cx="8053979" cy="3777622"/>
          </a:xfrm>
        </p:spPr>
        <p:txBody>
          <a:bodyPr anchor="t" anchorCtr="0">
            <a:noAutofit/>
          </a:bodyPr>
          <a:lstStyle/>
          <a:p>
            <a:pPr marL="0" indent="0">
              <a:lnSpc>
                <a:spcPts val="4200"/>
              </a:lnSpc>
              <a:buNone/>
            </a:pPr>
            <a:r>
              <a:rPr lang="en-US" sz="4000" dirty="0" smtClean="0"/>
              <a:t>Hand in 3 actions notes on each question from each table.</a:t>
            </a:r>
          </a:p>
          <a:p>
            <a:pPr marL="0" indent="0">
              <a:lnSpc>
                <a:spcPts val="4200"/>
              </a:lnSpc>
              <a:spcBef>
                <a:spcPts val="1560"/>
              </a:spcBef>
              <a:buNone/>
            </a:pPr>
            <a:r>
              <a:rPr lang="en-US" sz="4000" dirty="0" smtClean="0"/>
              <a:t>Resources for this and other workshops can be found at: </a:t>
            </a:r>
            <a:r>
              <a:rPr lang="en-US" sz="4000" u="sng" dirty="0" smtClean="0">
                <a:solidFill>
                  <a:srgbClr val="FF0000"/>
                </a:solidFill>
              </a:rPr>
              <a:t>www.na.org/idt</a:t>
            </a:r>
          </a:p>
          <a:p>
            <a:pPr marL="0" indent="0">
              <a:buNone/>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696" y="4325112"/>
            <a:ext cx="4587240" cy="2752344"/>
          </a:xfrm>
          <a:prstGeom prst="rect">
            <a:avLst/>
          </a:prstGeom>
        </p:spPr>
      </p:pic>
    </p:spTree>
    <p:extLst>
      <p:ext uri="{BB962C8B-B14F-4D97-AF65-F5344CB8AC3E}">
        <p14:creationId xmlns:p14="http://schemas.microsoft.com/office/powerpoint/2010/main" val="5125808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314</TotalTime>
  <Words>238</Words>
  <Application>Microsoft Macintosh PowerPoint</Application>
  <PresentationFormat>Widescreen</PresentationFormat>
  <Paragraphs>26</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Corbel</vt:lpstr>
      <vt:lpstr>Trebuchet MS</vt:lpstr>
      <vt:lpstr>Arial</vt:lpstr>
      <vt:lpstr>Parallax</vt:lpstr>
      <vt:lpstr>Drug Replacement Therapy/Medication Assisted Treatment as It Relates to Narcotics Anonymous </vt:lpstr>
      <vt:lpstr>Motion #9: To direct the World Board to create a project plan for consideration at WSC 2020 to create or revise one piece of recovery literature to directly address Drug Replacement Therapy (DRT) and Medication Assisted Treatment (MAT) as it relates to NA. </vt:lpstr>
      <vt:lpstr>Potential Outcomes of this IDT</vt:lpstr>
      <vt:lpstr>Discussion Question One</vt:lpstr>
      <vt:lpstr>Discussion Question Two</vt:lpstr>
      <vt:lpstr>Discussion Question Three</vt:lpstr>
      <vt:lpstr>Thank you for participating</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Carrying the NA Message and Making NA Attractive</dc:title>
  <dc:creator>Travis Koplow</dc:creator>
  <cp:lastModifiedBy>Stacy</cp:lastModifiedBy>
  <cp:revision>34</cp:revision>
  <dcterms:created xsi:type="dcterms:W3CDTF">2018-07-17T18:52:18Z</dcterms:created>
  <dcterms:modified xsi:type="dcterms:W3CDTF">2018-09-19T22:24:59Z</dcterms:modified>
</cp:coreProperties>
</file>