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4009"/>
    <a:srgbClr val="600000"/>
    <a:srgbClr val="FF8225"/>
    <a:srgbClr val="FF9933"/>
    <a:srgbClr val="9EFF29"/>
    <a:srgbClr val="003635"/>
    <a:srgbClr val="5DD5FF"/>
    <a:srgbClr val="00217E"/>
    <a:srgbClr val="FF2549"/>
    <a:srgbClr val="FF0D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65" d="100"/>
          <a:sy n="65" d="100"/>
        </p:scale>
        <p:origin x="2778" y="66"/>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6/22/2022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533E96-F078-4B3D-A8F4-F1AF21EBC357}" type="slidenum">
              <a:rPr lang="en-US" smtClean="0"/>
              <a:t>5</a:t>
            </a:fld>
            <a:endParaRPr lang="en-US"/>
          </a:p>
        </p:txBody>
      </p:sp>
    </p:spTree>
    <p:extLst>
      <p:ext uri="{BB962C8B-B14F-4D97-AF65-F5344CB8AC3E}">
        <p14:creationId xmlns:p14="http://schemas.microsoft.com/office/powerpoint/2010/main" val="2364008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77533" y="907027"/>
            <a:ext cx="7801893" cy="1578075"/>
          </a:xfrm>
          <a:noFill/>
          <a:effectLst>
            <a:outerShdw blurRad="50800" dist="38100" dir="2700000" algn="tl" rotWithShape="0">
              <a:prstClr val="black">
                <a:alpha val="40000"/>
              </a:prstClr>
            </a:outerShdw>
          </a:effectLst>
        </p:spPr>
        <p:txBody>
          <a:bodyPr>
            <a:normAutofit/>
          </a:bodyPr>
          <a:lstStyle>
            <a:lvl1pPr algn="r">
              <a:defRPr sz="3600" b="1">
                <a:solidFill>
                  <a:srgbClr val="600000"/>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943897" y="2864876"/>
            <a:ext cx="7766107" cy="678426"/>
          </a:xfrm>
        </p:spPr>
        <p:txBody>
          <a:bodyPr>
            <a:normAutofit/>
          </a:bodyPr>
          <a:lstStyle>
            <a:lvl1pPr marL="0" indent="0" algn="r">
              <a:buNone/>
              <a:defRPr sz="2800" b="1"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5C6D1B-2584-31F2-216C-D46CA6A5283E}"/>
              </a:ext>
            </a:extLst>
          </p:cNvPr>
          <p:cNvSpPr/>
          <p:nvPr userDrawn="1"/>
        </p:nvSpPr>
        <p:spPr>
          <a:xfrm>
            <a:off x="-9150" y="979714"/>
            <a:ext cx="9153150" cy="4163786"/>
          </a:xfrm>
          <a:prstGeom prst="rect">
            <a:avLst/>
          </a:prstGeom>
          <a:solidFill>
            <a:srgbClr val="FF8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16BEC835-DBC8-3D67-246C-A739EF105CC8}"/>
              </a:ext>
            </a:extLst>
          </p:cNvPr>
          <p:cNvSpPr/>
          <p:nvPr userDrawn="1"/>
        </p:nvSpPr>
        <p:spPr>
          <a:xfrm>
            <a:off x="0" y="0"/>
            <a:ext cx="9144000" cy="979714"/>
          </a:xfrm>
          <a:prstGeom prst="rect">
            <a:avLst/>
          </a:prstGeom>
          <a:gradFill>
            <a:gsLst>
              <a:gs pos="0">
                <a:srgbClr val="854009">
                  <a:lumMod val="92027"/>
                </a:srgbClr>
              </a:gs>
              <a:gs pos="58000">
                <a:srgbClr val="854009">
                  <a:lumMod val="76719"/>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8816" y="143222"/>
            <a:ext cx="8259098" cy="763526"/>
          </a:xfrm>
        </p:spPr>
        <p:txBody>
          <a:bodyPr>
            <a:normAutofit/>
          </a:bodyPr>
          <a:lstStyle>
            <a:lvl1pPr algn="l">
              <a:defRPr sz="3600" b="1"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501446" y="1179871"/>
            <a:ext cx="3077778" cy="3569110"/>
          </a:xfrm>
        </p:spPr>
        <p:txBody>
          <a:bodyPr/>
          <a:lstStyle>
            <a:lvl1pPr algn="l">
              <a:defRPr sz="2800">
                <a:solidFill>
                  <a:srgbClr val="600000"/>
                </a:solidFill>
              </a:defRPr>
            </a:lvl1pPr>
            <a:lvl2pPr algn="l">
              <a:defRPr>
                <a:solidFill>
                  <a:srgbClr val="600000"/>
                </a:solidFill>
              </a:defRPr>
            </a:lvl2pPr>
            <a:lvl3pPr algn="l">
              <a:defRPr>
                <a:solidFill>
                  <a:srgbClr val="600000"/>
                </a:solidFill>
              </a:defRPr>
            </a:lvl3pPr>
            <a:lvl4pPr algn="l">
              <a:defRPr>
                <a:solidFill>
                  <a:srgbClr val="600000"/>
                </a:solidFill>
              </a:defRPr>
            </a:lvl4pPr>
            <a:lvl5pPr algn="l">
              <a:defRPr>
                <a:solidFill>
                  <a:srgbClr val="6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60363" y="436033"/>
            <a:ext cx="6555934" cy="725349"/>
          </a:xfrm>
        </p:spPr>
        <p:txBody>
          <a:bodyPr>
            <a:normAutofit/>
          </a:bodyPr>
          <a:lstStyle>
            <a:lvl1pPr algn="l">
              <a:defRPr sz="360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168013" y="1209366"/>
            <a:ext cx="6526162" cy="3508626"/>
          </a:xfrm>
        </p:spPr>
        <p:txBody>
          <a:bodyPr/>
          <a:lstStyle>
            <a:lvl1pPr>
              <a:defRPr sz="2800">
                <a:solidFill>
                  <a:srgbClr val="600000"/>
                </a:solidFill>
              </a:defRPr>
            </a:lvl1pPr>
            <a:lvl2pPr>
              <a:defRPr>
                <a:solidFill>
                  <a:srgbClr val="600000"/>
                </a:solidFill>
              </a:defRPr>
            </a:lvl2pPr>
            <a:lvl3pPr>
              <a:defRPr>
                <a:solidFill>
                  <a:srgbClr val="600000"/>
                </a:solidFill>
              </a:defRPr>
            </a:lvl3pPr>
            <a:lvl4pPr>
              <a:defRPr>
                <a:solidFill>
                  <a:srgbClr val="600000"/>
                </a:solidFill>
              </a:defRPr>
            </a:lvl4pPr>
            <a:lvl5pPr>
              <a:defRPr>
                <a:solidFill>
                  <a:srgbClr val="6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3" y="161029"/>
            <a:ext cx="8093365" cy="76352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08032"/>
            <a:ext cx="4040188" cy="479822"/>
          </a:xfrm>
        </p:spPr>
        <p:txBody>
          <a:bodyPr anchor="b"/>
          <a:lstStyle>
            <a:lvl1pPr marL="0" indent="0" algn="ctr">
              <a:buNone/>
              <a:defRPr sz="2400" b="1">
                <a:solidFill>
                  <a:srgbClr val="6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80429"/>
            <a:ext cx="4040188" cy="2276294"/>
          </a:xfrm>
        </p:spPr>
        <p:txBody>
          <a:bodyPr/>
          <a:lstStyle>
            <a:lvl1pPr algn="ctr">
              <a:defRPr sz="2400">
                <a:solidFill>
                  <a:srgbClr val="600000"/>
                </a:solidFill>
              </a:defRPr>
            </a:lvl1pPr>
            <a:lvl2pPr algn="ctr">
              <a:defRPr sz="2000">
                <a:solidFill>
                  <a:srgbClr val="600000"/>
                </a:solidFill>
              </a:defRPr>
            </a:lvl2pPr>
            <a:lvl3pPr algn="ctr">
              <a:defRPr sz="1800">
                <a:solidFill>
                  <a:srgbClr val="600000"/>
                </a:solidFill>
              </a:defRPr>
            </a:lvl3pPr>
            <a:lvl4pPr algn="ctr">
              <a:defRPr sz="1600">
                <a:solidFill>
                  <a:srgbClr val="600000"/>
                </a:solidFill>
              </a:defRPr>
            </a:lvl4pPr>
            <a:lvl5pPr algn="ctr">
              <a:defRPr sz="1600">
                <a:solidFill>
                  <a:srgbClr val="60000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08032"/>
            <a:ext cx="4041775" cy="479822"/>
          </a:xfrm>
        </p:spPr>
        <p:txBody>
          <a:bodyPr anchor="b"/>
          <a:lstStyle>
            <a:lvl1pPr marL="0" indent="0" algn="ctr">
              <a:buNone/>
              <a:defRPr sz="2400" b="1">
                <a:solidFill>
                  <a:srgbClr val="6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80429"/>
            <a:ext cx="4041775" cy="2276294"/>
          </a:xfrm>
        </p:spPr>
        <p:txBody>
          <a:bodyPr/>
          <a:lstStyle>
            <a:lvl1pPr algn="ctr">
              <a:defRPr sz="2400">
                <a:solidFill>
                  <a:srgbClr val="600000"/>
                </a:solidFill>
              </a:defRPr>
            </a:lvl1pPr>
            <a:lvl2pPr algn="ctr">
              <a:defRPr sz="2000">
                <a:solidFill>
                  <a:srgbClr val="600000"/>
                </a:solidFill>
              </a:defRPr>
            </a:lvl2pPr>
            <a:lvl3pPr algn="ctr">
              <a:defRPr sz="1800">
                <a:solidFill>
                  <a:srgbClr val="600000"/>
                </a:solidFill>
              </a:defRPr>
            </a:lvl3pPr>
            <a:lvl4pPr algn="ctr">
              <a:defRPr sz="1600">
                <a:solidFill>
                  <a:srgbClr val="600000"/>
                </a:solidFill>
              </a:defRPr>
            </a:lvl4pPr>
            <a:lvl5pPr algn="ctr">
              <a:defRPr sz="1600">
                <a:solidFill>
                  <a:srgbClr val="60000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53074F12-AA26-4AC8-9962-C36BB8F32554}" type="datetimeFigureOut">
              <a:rPr lang="en-US" smtClean="0"/>
              <a:pPr/>
              <a:t>6/22/2022</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C29CC8-4838-0122-E017-FB5812AA0C4F}"/>
              </a:ext>
            </a:extLst>
          </p:cNvPr>
          <p:cNvSpPr/>
          <p:nvPr/>
        </p:nvSpPr>
        <p:spPr>
          <a:xfrm>
            <a:off x="1686032" y="-19942"/>
            <a:ext cx="7481215" cy="5194439"/>
          </a:xfrm>
          <a:custGeom>
            <a:avLst/>
            <a:gdLst>
              <a:gd name="connsiteX0" fmla="*/ 0 w 5404441"/>
              <a:gd name="connsiteY0" fmla="*/ 0 h 3900330"/>
              <a:gd name="connsiteX1" fmla="*/ 5404441 w 5404441"/>
              <a:gd name="connsiteY1" fmla="*/ 0 h 3900330"/>
              <a:gd name="connsiteX2" fmla="*/ 5404441 w 5404441"/>
              <a:gd name="connsiteY2" fmla="*/ 3900330 h 3900330"/>
              <a:gd name="connsiteX3" fmla="*/ 0 w 5404441"/>
              <a:gd name="connsiteY3" fmla="*/ 3900330 h 3900330"/>
              <a:gd name="connsiteX4" fmla="*/ 0 w 5404441"/>
              <a:gd name="connsiteY4" fmla="*/ 0 h 3900330"/>
              <a:gd name="connsiteX0" fmla="*/ 0 w 7194496"/>
              <a:gd name="connsiteY0" fmla="*/ 0 h 4094059"/>
              <a:gd name="connsiteX1" fmla="*/ 7194496 w 7194496"/>
              <a:gd name="connsiteY1" fmla="*/ 193729 h 4094059"/>
              <a:gd name="connsiteX2" fmla="*/ 7194496 w 7194496"/>
              <a:gd name="connsiteY2" fmla="*/ 4094059 h 4094059"/>
              <a:gd name="connsiteX3" fmla="*/ 1790055 w 7194496"/>
              <a:gd name="connsiteY3" fmla="*/ 4094059 h 4094059"/>
              <a:gd name="connsiteX4" fmla="*/ 0 w 7194496"/>
              <a:gd name="connsiteY4" fmla="*/ 0 h 4094059"/>
              <a:gd name="connsiteX0" fmla="*/ 0 w 7380476"/>
              <a:gd name="connsiteY0" fmla="*/ 0 h 4094059"/>
              <a:gd name="connsiteX1" fmla="*/ 7380476 w 7380476"/>
              <a:gd name="connsiteY1" fmla="*/ 23247 h 4094059"/>
              <a:gd name="connsiteX2" fmla="*/ 7194496 w 7380476"/>
              <a:gd name="connsiteY2" fmla="*/ 4094059 h 4094059"/>
              <a:gd name="connsiteX3" fmla="*/ 1790055 w 7380476"/>
              <a:gd name="connsiteY3" fmla="*/ 4094059 h 4094059"/>
              <a:gd name="connsiteX4" fmla="*/ 0 w 7380476"/>
              <a:gd name="connsiteY4" fmla="*/ 0 h 4094059"/>
              <a:gd name="connsiteX0" fmla="*/ 0 w 7419221"/>
              <a:gd name="connsiteY0" fmla="*/ 0 h 5132445"/>
              <a:gd name="connsiteX1" fmla="*/ 7380476 w 7419221"/>
              <a:gd name="connsiteY1" fmla="*/ 23247 h 5132445"/>
              <a:gd name="connsiteX2" fmla="*/ 7419221 w 7419221"/>
              <a:gd name="connsiteY2" fmla="*/ 5132445 h 5132445"/>
              <a:gd name="connsiteX3" fmla="*/ 1790055 w 7419221"/>
              <a:gd name="connsiteY3" fmla="*/ 4094059 h 5132445"/>
              <a:gd name="connsiteX4" fmla="*/ 0 w 7419221"/>
              <a:gd name="connsiteY4" fmla="*/ 0 h 5132445"/>
              <a:gd name="connsiteX0" fmla="*/ 0 w 7419221"/>
              <a:gd name="connsiteY0" fmla="*/ 0 h 5163442"/>
              <a:gd name="connsiteX1" fmla="*/ 7380476 w 7419221"/>
              <a:gd name="connsiteY1" fmla="*/ 23247 h 5163442"/>
              <a:gd name="connsiteX2" fmla="*/ 7419221 w 7419221"/>
              <a:gd name="connsiteY2" fmla="*/ 5132445 h 5163442"/>
              <a:gd name="connsiteX3" fmla="*/ 5114441 w 7419221"/>
              <a:gd name="connsiteY3" fmla="*/ 5163442 h 5163442"/>
              <a:gd name="connsiteX4" fmla="*/ 0 w 7419221"/>
              <a:gd name="connsiteY4" fmla="*/ 0 h 5163442"/>
              <a:gd name="connsiteX0" fmla="*/ 0 w 7519960"/>
              <a:gd name="connsiteY0" fmla="*/ 0 h 5163442"/>
              <a:gd name="connsiteX1" fmla="*/ 7481215 w 7519960"/>
              <a:gd name="connsiteY1" fmla="*/ 23247 h 5163442"/>
              <a:gd name="connsiteX2" fmla="*/ 7519960 w 7519960"/>
              <a:gd name="connsiteY2" fmla="*/ 5132445 h 5163442"/>
              <a:gd name="connsiteX3" fmla="*/ 5215180 w 7519960"/>
              <a:gd name="connsiteY3" fmla="*/ 5163442 h 5163442"/>
              <a:gd name="connsiteX4" fmla="*/ 0 w 7519960"/>
              <a:gd name="connsiteY4" fmla="*/ 0 h 5163442"/>
              <a:gd name="connsiteX0" fmla="*/ 0 w 7519960"/>
              <a:gd name="connsiteY0" fmla="*/ 0 h 5194439"/>
              <a:gd name="connsiteX1" fmla="*/ 7481215 w 7519960"/>
              <a:gd name="connsiteY1" fmla="*/ 23247 h 5194439"/>
              <a:gd name="connsiteX2" fmla="*/ 7519960 w 7519960"/>
              <a:gd name="connsiteY2" fmla="*/ 5132445 h 5194439"/>
              <a:gd name="connsiteX3" fmla="*/ 5176435 w 7519960"/>
              <a:gd name="connsiteY3" fmla="*/ 5194439 h 5194439"/>
              <a:gd name="connsiteX4" fmla="*/ 0 w 7519960"/>
              <a:gd name="connsiteY4" fmla="*/ 0 h 5194439"/>
              <a:gd name="connsiteX0" fmla="*/ 0 w 7481215"/>
              <a:gd name="connsiteY0" fmla="*/ 0 h 5194439"/>
              <a:gd name="connsiteX1" fmla="*/ 7481215 w 7481215"/>
              <a:gd name="connsiteY1" fmla="*/ 23247 h 5194439"/>
              <a:gd name="connsiteX2" fmla="*/ 7465716 w 7481215"/>
              <a:gd name="connsiteY2" fmla="*/ 5194438 h 5194439"/>
              <a:gd name="connsiteX3" fmla="*/ 5176435 w 7481215"/>
              <a:gd name="connsiteY3" fmla="*/ 5194439 h 5194439"/>
              <a:gd name="connsiteX4" fmla="*/ 0 w 7481215"/>
              <a:gd name="connsiteY4" fmla="*/ 0 h 5194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1215" h="5194439">
                <a:moveTo>
                  <a:pt x="0" y="0"/>
                </a:moveTo>
                <a:lnTo>
                  <a:pt x="7481215" y="23247"/>
                </a:lnTo>
                <a:cubicBezTo>
                  <a:pt x="7476049" y="1746977"/>
                  <a:pt x="7470882" y="3470708"/>
                  <a:pt x="7465716" y="5194438"/>
                </a:cubicBezTo>
                <a:lnTo>
                  <a:pt x="5176435" y="5194439"/>
                </a:lnTo>
                <a:lnTo>
                  <a:pt x="0" y="0"/>
                </a:lnTo>
                <a:close/>
              </a:path>
            </a:pathLst>
          </a:custGeom>
          <a:gradFill>
            <a:gsLst>
              <a:gs pos="0">
                <a:srgbClr val="854009">
                  <a:alpha val="0"/>
                  <a:lumMod val="92027"/>
                </a:srgbClr>
              </a:gs>
              <a:gs pos="58000">
                <a:srgbClr val="854009">
                  <a:alpha val="48865"/>
                  <a:lumMod val="76719"/>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361508" y="192699"/>
            <a:ext cx="5404440" cy="1644809"/>
          </a:xfrm>
          <a:effectLst>
            <a:outerShdw blurRad="50800" dist="38100" dir="2700000" algn="tl" rotWithShape="0">
              <a:prstClr val="black">
                <a:alpha val="77538"/>
              </a:prstClr>
            </a:outerShdw>
          </a:effectLst>
        </p:spPr>
        <p:txBody>
          <a:bodyPr anchor="t" anchorCtr="0">
            <a:noAutofit/>
          </a:bodyPr>
          <a:lstStyle/>
          <a:p>
            <a:r>
              <a:rPr lang="en-US" sz="6000" dirty="0"/>
              <a:t>DRT/MAT as </a:t>
            </a:r>
            <a:br>
              <a:rPr lang="en-US" sz="6000" dirty="0"/>
            </a:br>
            <a:r>
              <a:rPr lang="en-US" sz="6000" dirty="0"/>
              <a:t>It Relates to NA </a:t>
            </a:r>
          </a:p>
        </p:txBody>
      </p:sp>
      <p:sp>
        <p:nvSpPr>
          <p:cNvPr id="3" name="Subtitle 2"/>
          <p:cNvSpPr>
            <a:spLocks noGrp="1"/>
          </p:cNvSpPr>
          <p:nvPr>
            <p:ph type="subTitle" idx="1"/>
          </p:nvPr>
        </p:nvSpPr>
        <p:spPr>
          <a:xfrm>
            <a:off x="4415246" y="2026254"/>
            <a:ext cx="4350702" cy="1955800"/>
          </a:xfrm>
          <a:effectLst/>
        </p:spPr>
        <p:txBody>
          <a:bodyPr>
            <a:noAutofit/>
          </a:bodyPr>
          <a:lstStyle/>
          <a:p>
            <a:r>
              <a:rPr lang="en-US" sz="4000" dirty="0">
                <a:effectLst>
                  <a:outerShdw blurRad="50800" dist="38100" dir="2700000" algn="tl" rotWithShape="0">
                    <a:prstClr val="black">
                      <a:alpha val="40000"/>
                    </a:prstClr>
                  </a:outerShdw>
                </a:effectLst>
              </a:rPr>
              <a:t>What do we want to say in a piece </a:t>
            </a:r>
            <a:br>
              <a:rPr lang="en-US" sz="4000" dirty="0">
                <a:effectLst>
                  <a:outerShdw blurRad="50800" dist="38100" dir="2700000" algn="tl" rotWithShape="0">
                    <a:prstClr val="black">
                      <a:alpha val="40000"/>
                    </a:prstClr>
                  </a:outerShdw>
                </a:effectLst>
              </a:rPr>
            </a:br>
            <a:r>
              <a:rPr lang="en-US" sz="4000" dirty="0">
                <a:effectLst>
                  <a:outerShdw blurRad="50800" dist="38100" dir="2700000" algn="tl" rotWithShape="0">
                    <a:prstClr val="black">
                      <a:alpha val="40000"/>
                    </a:prstClr>
                  </a:outerShdw>
                </a:effectLst>
              </a:rPr>
              <a:t>of NA recovery literature?</a:t>
            </a:r>
          </a:p>
        </p:txBody>
      </p:sp>
      <p:pic>
        <p:nvPicPr>
          <p:cNvPr id="6" name="Picture 5">
            <a:extLst>
              <a:ext uri="{FF2B5EF4-FFF2-40B4-BE49-F238E27FC236}">
                <a16:creationId xmlns:a16="http://schemas.microsoft.com/office/drawing/2014/main" id="{60749690-30EC-F22E-9D0A-84BA4F1762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172" y="3004154"/>
            <a:ext cx="1828800" cy="1955800"/>
          </a:xfrm>
          <a:prstGeom prst="rect">
            <a:avLst/>
          </a:prstGeom>
        </p:spPr>
      </p:pic>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Are you willing to sponsor an addict on DRT/MAT?</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6:</a:t>
            </a:r>
          </a:p>
        </p:txBody>
      </p:sp>
    </p:spTree>
    <p:extLst>
      <p:ext uri="{BB962C8B-B14F-4D97-AF65-F5344CB8AC3E}">
        <p14:creationId xmlns:p14="http://schemas.microsoft.com/office/powerpoint/2010/main" val="1191856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Did you come to NA while on DRT/MAT? </a:t>
            </a:r>
          </a:p>
          <a:p>
            <a:pPr marL="0" indent="0">
              <a:buNone/>
            </a:pPr>
            <a:r>
              <a:rPr lang="en-US" sz="5000" dirty="0">
                <a:solidFill>
                  <a:schemeClr val="bg1"/>
                </a:solidFill>
              </a:rPr>
              <a:t>If yes, please share some of your experience.</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7:</a:t>
            </a:r>
          </a:p>
        </p:txBody>
      </p:sp>
    </p:spTree>
    <p:extLst>
      <p:ext uri="{BB962C8B-B14F-4D97-AF65-F5344CB8AC3E}">
        <p14:creationId xmlns:p14="http://schemas.microsoft.com/office/powerpoint/2010/main" val="3605725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Do you believe those on DRT/MAT can hold service positions at a meeting level?</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8:</a:t>
            </a:r>
          </a:p>
        </p:txBody>
      </p:sp>
    </p:spTree>
    <p:extLst>
      <p:ext uri="{BB962C8B-B14F-4D97-AF65-F5344CB8AC3E}">
        <p14:creationId xmlns:p14="http://schemas.microsoft.com/office/powerpoint/2010/main" val="2288738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Do you have any additional thoughts about what you believe should be included in a new IP?</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9:</a:t>
            </a:r>
          </a:p>
        </p:txBody>
      </p:sp>
    </p:spTree>
    <p:extLst>
      <p:ext uri="{BB962C8B-B14F-4D97-AF65-F5344CB8AC3E}">
        <p14:creationId xmlns:p14="http://schemas.microsoft.com/office/powerpoint/2010/main" val="2463580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75355" y="601917"/>
            <a:ext cx="5982154" cy="1209888"/>
          </a:xfrm>
        </p:spPr>
        <p:txBody>
          <a:bodyPr anchor="t" anchorCtr="0">
            <a:noAutofit/>
          </a:bodyPr>
          <a:lstStyle/>
          <a:p>
            <a:r>
              <a:rPr lang="en-US" sz="3200" spc="-100" dirty="0"/>
              <a:t>Please submit your input at </a:t>
            </a:r>
            <a:r>
              <a:rPr lang="en-US" sz="3200" u="sng" spc="-100" dirty="0" err="1"/>
              <a:t>www.na.org</a:t>
            </a:r>
            <a:r>
              <a:rPr lang="en-US" sz="3200" u="sng" spc="-100" dirty="0"/>
              <a:t>/survey</a:t>
            </a:r>
            <a:r>
              <a:rPr lang="en-US" sz="3200" spc="-100" dirty="0"/>
              <a:t>.</a:t>
            </a:r>
            <a:br>
              <a:rPr lang="en-US" sz="3200" spc="-100" dirty="0"/>
            </a:br>
            <a:br>
              <a:rPr lang="en-US" sz="2000" spc="-100" dirty="0"/>
            </a:br>
            <a:r>
              <a:rPr lang="en-US" sz="3200" spc="-100" dirty="0"/>
              <a:t>The survey will be posted and available until 30 November 2022. </a:t>
            </a:r>
            <a:br>
              <a:rPr lang="en-US" sz="3200" spc="-100" dirty="0"/>
            </a:br>
            <a:br>
              <a:rPr lang="en-US" sz="2000" spc="-100" dirty="0"/>
            </a:br>
            <a:r>
              <a:rPr lang="en-US" sz="3200" spc="-100" dirty="0"/>
              <a:t>Materials for this and other workshops can be found at </a:t>
            </a:r>
            <a:r>
              <a:rPr lang="en-US" sz="3200" u="sng" spc="-100" dirty="0" err="1"/>
              <a:t>www.na.org</a:t>
            </a:r>
            <a:r>
              <a:rPr lang="en-US" sz="3200" u="sng" spc="-100" dirty="0"/>
              <a:t>/</a:t>
            </a:r>
            <a:r>
              <a:rPr lang="en-US" sz="3200" u="sng" spc="-100" dirty="0" err="1"/>
              <a:t>idt</a:t>
            </a:r>
            <a:r>
              <a:rPr lang="en-US" sz="3200" spc="-100" dirty="0"/>
              <a:t>.  </a:t>
            </a:r>
            <a:br>
              <a:rPr lang="en-US" sz="3200" spc="-100" dirty="0"/>
            </a:br>
            <a:br>
              <a:rPr lang="en-US" sz="3200" spc="-100" dirty="0"/>
            </a:br>
            <a:endParaRPr lang="en-US" sz="3200" spc="-100" dirty="0"/>
          </a:p>
        </p:txBody>
      </p:sp>
      <p:sp>
        <p:nvSpPr>
          <p:cNvPr id="3" name="Content Placeholder 2">
            <a:extLst>
              <a:ext uri="{FF2B5EF4-FFF2-40B4-BE49-F238E27FC236}">
                <a16:creationId xmlns:a16="http://schemas.microsoft.com/office/drawing/2014/main" id="{15D1F2A3-7A19-4733-EF38-1E584690417A}"/>
              </a:ext>
            </a:extLst>
          </p:cNvPr>
          <p:cNvSpPr>
            <a:spLocks noGrp="1"/>
          </p:cNvSpPr>
          <p:nvPr>
            <p:ph idx="1"/>
          </p:nvPr>
        </p:nvSpPr>
        <p:spPr>
          <a:xfrm>
            <a:off x="1097279" y="78982"/>
            <a:ext cx="7576457" cy="689064"/>
          </a:xfrm>
        </p:spPr>
        <p:txBody>
          <a:bodyPr>
            <a:noAutofit/>
          </a:bodyPr>
          <a:lstStyle/>
          <a:p>
            <a:pPr marL="0" indent="0">
              <a:buNone/>
            </a:pPr>
            <a:r>
              <a:rPr lang="en-US" sz="3200" b="1" dirty="0">
                <a:solidFill>
                  <a:schemeClr val="tx1"/>
                </a:solidFill>
              </a:rPr>
              <a:t>Thank You!!</a:t>
            </a:r>
            <a:endParaRPr lang="en-US" sz="3200" b="1" i="1" dirty="0">
              <a:solidFill>
                <a:schemeClr val="tx1"/>
              </a:solidFill>
            </a:endParaRPr>
          </a:p>
        </p:txBody>
      </p:sp>
    </p:spTree>
    <p:extLst>
      <p:ext uri="{BB962C8B-B14F-4D97-AF65-F5344CB8AC3E}">
        <p14:creationId xmlns:p14="http://schemas.microsoft.com/office/powerpoint/2010/main" val="334861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Background </a:t>
            </a:r>
          </a:p>
        </p:txBody>
      </p:sp>
      <p:sp>
        <p:nvSpPr>
          <p:cNvPr id="3" name="Content Placeholder 2"/>
          <p:cNvSpPr>
            <a:spLocks noGrp="1"/>
          </p:cNvSpPr>
          <p:nvPr>
            <p:ph idx="1"/>
          </p:nvPr>
        </p:nvSpPr>
        <p:spPr>
          <a:xfrm>
            <a:off x="339635" y="1179871"/>
            <a:ext cx="7898674" cy="3569110"/>
          </a:xfrm>
        </p:spPr>
        <p:txBody>
          <a:bodyPr>
            <a:noAutofit/>
          </a:bodyPr>
          <a:lstStyle/>
          <a:p>
            <a:r>
              <a:rPr lang="en-US" sz="3200" dirty="0">
                <a:solidFill>
                  <a:schemeClr val="bg1"/>
                </a:solidFill>
              </a:rPr>
              <a:t>2018 World Service Conference (WSC) adopted a motion to create a project plan</a:t>
            </a:r>
          </a:p>
          <a:p>
            <a:r>
              <a:rPr lang="en-US" sz="3200" dirty="0">
                <a:solidFill>
                  <a:schemeClr val="bg1"/>
                </a:solidFill>
              </a:rPr>
              <a:t>Local service bodies workshopped the topic 2018-2020 </a:t>
            </a:r>
          </a:p>
          <a:p>
            <a:r>
              <a:rPr lang="en-US" sz="3200" dirty="0">
                <a:solidFill>
                  <a:schemeClr val="bg1"/>
                </a:solidFill>
              </a:rPr>
              <a:t>WSC 2020 approved motion for Issue Discussion Topic and survey</a:t>
            </a:r>
          </a:p>
          <a:p>
            <a:endParaRPr lang="en-US" sz="3200" dirty="0">
              <a:solidFill>
                <a:schemeClr val="bg1"/>
              </a:solidFill>
            </a:endParaRPr>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2909" y="322821"/>
            <a:ext cx="6731089" cy="4707467"/>
          </a:xfrm>
        </p:spPr>
        <p:txBody>
          <a:bodyPr anchor="t" anchorCtr="0">
            <a:noAutofit/>
          </a:bodyPr>
          <a:lstStyle/>
          <a:p>
            <a:r>
              <a:rPr lang="en-US" sz="2800" spc="-100" dirty="0"/>
              <a:t>We understand that addicts whose path is medically assisted treatment may hear many messages in NA meetings. Some NA meetings make no distinction as to whether those receiving medication to treat addiction may share in a meeting, while other NA meetings limit the participation of those who are taking this type of medication. Each group is free to make its own decision on recovery meeting participation and involvement in group services for those receiving medication assistance for drug addiction.</a:t>
            </a:r>
          </a:p>
        </p:txBody>
      </p:sp>
      <p:sp>
        <p:nvSpPr>
          <p:cNvPr id="3" name="Content Placeholder 2">
            <a:extLst>
              <a:ext uri="{FF2B5EF4-FFF2-40B4-BE49-F238E27FC236}">
                <a16:creationId xmlns:a16="http://schemas.microsoft.com/office/drawing/2014/main" id="{15D1F2A3-7A19-4733-EF38-1E584690417A}"/>
              </a:ext>
            </a:extLst>
          </p:cNvPr>
          <p:cNvSpPr>
            <a:spLocks noGrp="1"/>
          </p:cNvSpPr>
          <p:nvPr>
            <p:ph idx="1"/>
          </p:nvPr>
        </p:nvSpPr>
        <p:spPr>
          <a:xfrm>
            <a:off x="156543" y="0"/>
            <a:ext cx="8987455" cy="470263"/>
          </a:xfrm>
        </p:spPr>
        <p:txBody>
          <a:bodyPr>
            <a:normAutofit/>
          </a:bodyPr>
          <a:lstStyle/>
          <a:p>
            <a:pPr marL="0" indent="0">
              <a:buNone/>
            </a:pPr>
            <a:r>
              <a:rPr lang="en-US" sz="1900" dirty="0">
                <a:solidFill>
                  <a:schemeClr val="tx1"/>
                </a:solidFill>
              </a:rPr>
              <a:t>PR pamphlet </a:t>
            </a:r>
            <a:r>
              <a:rPr lang="en-US" sz="1900" i="1" dirty="0">
                <a:solidFill>
                  <a:schemeClr val="tx1"/>
                </a:solidFill>
              </a:rPr>
              <a:t>Narcotics Anonymous and Persons Receiving Medication-Assisted Treatment</a:t>
            </a: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82578" y="829006"/>
            <a:ext cx="5982154" cy="1209888"/>
          </a:xfrm>
        </p:spPr>
        <p:txBody>
          <a:bodyPr anchor="t" anchorCtr="0">
            <a:noAutofit/>
          </a:bodyPr>
          <a:lstStyle/>
          <a:p>
            <a:r>
              <a:rPr lang="en-US" sz="2800" spc="-100" dirty="0"/>
              <a:t>Our Third Tradition reminds us that the only requirement for membership in NA is a desire to stop using.</a:t>
            </a:r>
          </a:p>
        </p:txBody>
      </p:sp>
      <p:sp>
        <p:nvSpPr>
          <p:cNvPr id="3" name="Content Placeholder 2">
            <a:extLst>
              <a:ext uri="{FF2B5EF4-FFF2-40B4-BE49-F238E27FC236}">
                <a16:creationId xmlns:a16="http://schemas.microsoft.com/office/drawing/2014/main" id="{15D1F2A3-7A19-4733-EF38-1E584690417A}"/>
              </a:ext>
            </a:extLst>
          </p:cNvPr>
          <p:cNvSpPr>
            <a:spLocks noGrp="1"/>
          </p:cNvSpPr>
          <p:nvPr>
            <p:ph idx="1"/>
          </p:nvPr>
        </p:nvSpPr>
        <p:spPr>
          <a:xfrm>
            <a:off x="1097279" y="78982"/>
            <a:ext cx="7576457" cy="689064"/>
          </a:xfrm>
        </p:spPr>
        <p:txBody>
          <a:bodyPr>
            <a:noAutofit/>
          </a:bodyPr>
          <a:lstStyle/>
          <a:p>
            <a:pPr marL="0" indent="0">
              <a:buNone/>
            </a:pPr>
            <a:r>
              <a:rPr lang="en-US" sz="3200" dirty="0">
                <a:solidFill>
                  <a:schemeClr val="tx1"/>
                </a:solidFill>
              </a:rPr>
              <a:t>Two statements to keep in mind:</a:t>
            </a:r>
            <a:endParaRPr lang="en-US" sz="3200" i="1" dirty="0">
              <a:solidFill>
                <a:schemeClr val="tx1"/>
              </a:solidFill>
            </a:endParaRPr>
          </a:p>
        </p:txBody>
      </p:sp>
      <p:sp>
        <p:nvSpPr>
          <p:cNvPr id="5" name="Title 3">
            <a:extLst>
              <a:ext uri="{FF2B5EF4-FFF2-40B4-BE49-F238E27FC236}">
                <a16:creationId xmlns:a16="http://schemas.microsoft.com/office/drawing/2014/main" id="{5FAC9CB5-D439-D73E-B389-7B4C115C2E91}"/>
              </a:ext>
            </a:extLst>
          </p:cNvPr>
          <p:cNvSpPr txBox="1">
            <a:spLocks/>
          </p:cNvSpPr>
          <p:nvPr/>
        </p:nvSpPr>
        <p:spPr>
          <a:xfrm>
            <a:off x="3161846" y="2896204"/>
            <a:ext cx="5982154" cy="12098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600" kern="1200">
                <a:solidFill>
                  <a:srgbClr val="C00000"/>
                </a:solidFill>
                <a:effectLst>
                  <a:outerShdw blurRad="50800" dist="38100" dir="2700000" algn="tl" rotWithShape="0">
                    <a:prstClr val="black">
                      <a:alpha val="40000"/>
                    </a:prstClr>
                  </a:outerShdw>
                </a:effectLst>
                <a:latin typeface="+mj-lt"/>
                <a:ea typeface="+mj-ea"/>
                <a:cs typeface="+mj-cs"/>
              </a:defRPr>
            </a:lvl1pPr>
          </a:lstStyle>
          <a:p>
            <a:r>
              <a:rPr lang="en-US" sz="2800" spc="-100" dirty="0"/>
              <a:t>Tradition Ten restricts NA, as a fellowship, from stating opinions on outside issues. However, it places no such restriction on the individual member.</a:t>
            </a:r>
          </a:p>
        </p:txBody>
      </p:sp>
      <p:sp>
        <p:nvSpPr>
          <p:cNvPr id="6" name="Content Placeholder 2">
            <a:extLst>
              <a:ext uri="{FF2B5EF4-FFF2-40B4-BE49-F238E27FC236}">
                <a16:creationId xmlns:a16="http://schemas.microsoft.com/office/drawing/2014/main" id="{42F35561-F4C0-998A-6DAB-07BB76E02E04}"/>
              </a:ext>
            </a:extLst>
          </p:cNvPr>
          <p:cNvSpPr txBox="1">
            <a:spLocks/>
          </p:cNvSpPr>
          <p:nvPr/>
        </p:nvSpPr>
        <p:spPr>
          <a:xfrm>
            <a:off x="6400800" y="4629574"/>
            <a:ext cx="2673529" cy="4349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rgbClr val="6000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6000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60000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6000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6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900" i="1" dirty="0">
                <a:solidFill>
                  <a:schemeClr val="tx1"/>
                </a:solidFill>
              </a:rPr>
              <a:t>It Works</a:t>
            </a:r>
            <a:r>
              <a:rPr lang="en-US" sz="1900" dirty="0">
                <a:solidFill>
                  <a:schemeClr val="tx1"/>
                </a:solidFill>
              </a:rPr>
              <a:t>, Tradition Ten </a:t>
            </a:r>
            <a:endParaRPr lang="en-US" sz="1900" i="1" dirty="0">
              <a:solidFill>
                <a:schemeClr val="tx1"/>
              </a:solidFill>
            </a:endParaRPr>
          </a:p>
        </p:txBody>
      </p:sp>
    </p:spTree>
    <p:extLst>
      <p:ext uri="{BB962C8B-B14F-4D97-AF65-F5344CB8AC3E}">
        <p14:creationId xmlns:p14="http://schemas.microsoft.com/office/powerpoint/2010/main" val="388379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1:</a:t>
            </a:r>
          </a:p>
        </p:txBody>
      </p:sp>
      <p:sp>
        <p:nvSpPr>
          <p:cNvPr id="3" name="Content Placeholder 2"/>
          <p:cNvSpPr>
            <a:spLocks noGrp="1"/>
          </p:cNvSpPr>
          <p:nvPr>
            <p:ph idx="1"/>
          </p:nvPr>
        </p:nvSpPr>
        <p:spPr>
          <a:xfrm>
            <a:off x="339635" y="1284379"/>
            <a:ext cx="7820296" cy="3569110"/>
          </a:xfrm>
        </p:spPr>
        <p:txBody>
          <a:bodyPr>
            <a:noAutofit/>
          </a:bodyPr>
          <a:lstStyle/>
          <a:p>
            <a:pPr marL="0" indent="0">
              <a:buNone/>
            </a:pPr>
            <a:r>
              <a:rPr lang="en-US" sz="5000" dirty="0">
                <a:solidFill>
                  <a:schemeClr val="bg1"/>
                </a:solidFill>
              </a:rPr>
              <a:t>What main points do you think need to be conveyed in a recovery IP about DRT/MAT as it relates to NA?</a:t>
            </a:r>
          </a:p>
        </p:txBody>
      </p:sp>
    </p:spTree>
    <p:extLst>
      <p:ext uri="{BB962C8B-B14F-4D97-AF65-F5344CB8AC3E}">
        <p14:creationId xmlns:p14="http://schemas.microsoft.com/office/powerpoint/2010/main" val="3323452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2:</a:t>
            </a:r>
          </a:p>
        </p:txBody>
      </p:sp>
      <p:sp>
        <p:nvSpPr>
          <p:cNvPr id="3" name="Content Placeholder 2"/>
          <p:cNvSpPr>
            <a:spLocks noGrp="1"/>
          </p:cNvSpPr>
          <p:nvPr>
            <p:ph idx="1"/>
          </p:nvPr>
        </p:nvSpPr>
        <p:spPr>
          <a:xfrm>
            <a:off x="339635" y="1284379"/>
            <a:ext cx="7254239" cy="3569110"/>
          </a:xfrm>
        </p:spPr>
        <p:txBody>
          <a:bodyPr>
            <a:noAutofit/>
          </a:bodyPr>
          <a:lstStyle/>
          <a:p>
            <a:pPr marL="0" indent="0">
              <a:buNone/>
            </a:pPr>
            <a:r>
              <a:rPr lang="en-US" sz="5000" dirty="0">
                <a:solidFill>
                  <a:schemeClr val="bg1"/>
                </a:solidFill>
              </a:rPr>
              <a:t>How do the meetings you attend welcome those on DRT/MAT?</a:t>
            </a:r>
          </a:p>
        </p:txBody>
      </p:sp>
    </p:spTree>
    <p:extLst>
      <p:ext uri="{BB962C8B-B14F-4D97-AF65-F5344CB8AC3E}">
        <p14:creationId xmlns:p14="http://schemas.microsoft.com/office/powerpoint/2010/main" val="1736610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Does your meeting make any statements about who can or cannot share?   </a:t>
            </a:r>
          </a:p>
          <a:p>
            <a:pPr marL="0" indent="0">
              <a:buNone/>
            </a:pPr>
            <a:r>
              <a:rPr lang="en-US" sz="5000" dirty="0">
                <a:solidFill>
                  <a:schemeClr val="bg1"/>
                </a:solidFill>
              </a:rPr>
              <a:t>If yes, what are they?</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3:</a:t>
            </a:r>
          </a:p>
        </p:txBody>
      </p:sp>
    </p:spTree>
    <p:extLst>
      <p:ext uri="{BB962C8B-B14F-4D97-AF65-F5344CB8AC3E}">
        <p14:creationId xmlns:p14="http://schemas.microsoft.com/office/powerpoint/2010/main" val="857784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Do you personally believe someone on DRT/MAT should share in an NA meeting?   </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4:</a:t>
            </a:r>
          </a:p>
        </p:txBody>
      </p:sp>
    </p:spTree>
    <p:extLst>
      <p:ext uri="{BB962C8B-B14F-4D97-AF65-F5344CB8AC3E}">
        <p14:creationId xmlns:p14="http://schemas.microsoft.com/office/powerpoint/2010/main" val="1820105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5" y="1284379"/>
            <a:ext cx="7820296" cy="1127895"/>
          </a:xfrm>
        </p:spPr>
        <p:txBody>
          <a:bodyPr>
            <a:noAutofit/>
          </a:bodyPr>
          <a:lstStyle/>
          <a:p>
            <a:pPr marL="0" indent="0">
              <a:buNone/>
            </a:pPr>
            <a:r>
              <a:rPr lang="en-US" sz="5000" dirty="0">
                <a:solidFill>
                  <a:schemeClr val="bg1"/>
                </a:solidFill>
              </a:rPr>
              <a:t>Do you have experience sponsoring someone on DRT/MAT?</a:t>
            </a:r>
          </a:p>
        </p:txBody>
      </p:sp>
      <p:sp>
        <p:nvSpPr>
          <p:cNvPr id="2" name="Title 1"/>
          <p:cNvSpPr>
            <a:spLocks noGrp="1"/>
          </p:cNvSpPr>
          <p:nvPr>
            <p:ph type="title"/>
          </p:nvPr>
        </p:nvSpPr>
        <p:spPr>
          <a:xfrm>
            <a:off x="508816" y="129690"/>
            <a:ext cx="3201035" cy="763526"/>
          </a:xfrm>
        </p:spPr>
        <p:txBody>
          <a:bodyPr>
            <a:noAutofit/>
          </a:bodyPr>
          <a:lstStyle/>
          <a:p>
            <a:r>
              <a:rPr lang="en-US" sz="4800" dirty="0">
                <a:ln w="6350">
                  <a:solidFill>
                    <a:schemeClr val="tx1"/>
                  </a:solidFill>
                </a:ln>
                <a:effectLst>
                  <a:outerShdw blurRad="50800" dist="38100" dir="2700000" algn="tl" rotWithShape="0">
                    <a:prstClr val="black"/>
                  </a:outerShdw>
                </a:effectLst>
              </a:rPr>
              <a:t>Question 5:</a:t>
            </a:r>
          </a:p>
        </p:txBody>
      </p:sp>
    </p:spTree>
    <p:extLst>
      <p:ext uri="{BB962C8B-B14F-4D97-AF65-F5344CB8AC3E}">
        <p14:creationId xmlns:p14="http://schemas.microsoft.com/office/powerpoint/2010/main" val="1240588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On-screen Show (16:9)</PresentationFormat>
  <Paragraphs>35</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DRT/MAT as  It Relates to NA </vt:lpstr>
      <vt:lpstr>Background </vt:lpstr>
      <vt:lpstr>We understand that addicts whose path is medically assisted treatment may hear many messages in NA meetings. Some NA meetings make no distinction as to whether those receiving medication to treat addiction may share in a meeting, while other NA meetings limit the participation of those who are taking this type of medication. Each group is free to make its own decision on recovery meeting participation and involvement in group services for those receiving medication assistance for drug addiction.</vt:lpstr>
      <vt:lpstr>Our Third Tradition reminds us that the only requirement for membership in NA is a desire to stop using.</vt:lpstr>
      <vt:lpstr>Question 1:</vt:lpstr>
      <vt:lpstr>Question 2:</vt:lpstr>
      <vt:lpstr>Question 3:</vt:lpstr>
      <vt:lpstr>Question 4:</vt:lpstr>
      <vt:lpstr>Question 5:</vt:lpstr>
      <vt:lpstr>Question 6:</vt:lpstr>
      <vt:lpstr>Question 7:</vt:lpstr>
      <vt:lpstr>Question 8:</vt:lpstr>
      <vt:lpstr>Question 9:</vt:lpstr>
      <vt:lpstr>Please submit your input at www.na.org/survey.  The survey will be posted and available until 30 November 2022.   Materials for this and other workshops can be found at www.na.org/idt.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2022-06-22T15:05:55Z</dcterms:modified>
</cp:coreProperties>
</file>