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0" r:id="rId3"/>
    <p:sldId id="259" r:id="rId4"/>
    <p:sldId id="271" r:id="rId5"/>
    <p:sldId id="272" r:id="rId6"/>
    <p:sldId id="264" r:id="rId7"/>
    <p:sldId id="261" r:id="rId8"/>
    <p:sldId id="273" r:id="rId9"/>
    <p:sldId id="274" r:id="rId10"/>
    <p:sldId id="263" r:id="rId11"/>
    <p:sldId id="265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C4F3"/>
    <a:srgbClr val="5AD2F6"/>
    <a:srgbClr val="1C371E"/>
    <a:srgbClr val="8DC33E"/>
    <a:srgbClr val="E69378"/>
    <a:srgbClr val="E64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0"/>
    <p:restoredTop sz="96327"/>
  </p:normalViewPr>
  <p:slideViewPr>
    <p:cSldViewPr snapToGrid="0">
      <p:cViewPr varScale="1">
        <p:scale>
          <a:sx n="70" d="100"/>
          <a:sy n="70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41D6-5D3D-6E3F-A7B1-3898E88B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115C1-002A-6D7A-B2D0-652FECB7D6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A blue rectangle with black lines&#10;&#10;Description automatically generated">
            <a:extLst>
              <a:ext uri="{FF2B5EF4-FFF2-40B4-BE49-F238E27FC236}">
                <a16:creationId xmlns:a16="http://schemas.microsoft.com/office/drawing/2014/main" id="{08C2B056-FF56-E00F-9669-40E4CC4E0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818" y="-29794"/>
            <a:ext cx="12264887" cy="69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1FDA-ED8C-1EF5-03AD-78252312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861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91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ree with a blue background&#10;&#10;Description automatically generated">
            <a:extLst>
              <a:ext uri="{FF2B5EF4-FFF2-40B4-BE49-F238E27FC236}">
                <a16:creationId xmlns:a16="http://schemas.microsoft.com/office/drawing/2014/main" id="{7583FD6A-E15F-D9B3-0CE8-14F7437AE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817" y="-59634"/>
            <a:ext cx="12245010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gradient&#10;&#10;Description automatically generated">
            <a:extLst>
              <a:ext uri="{FF2B5EF4-FFF2-40B4-BE49-F238E27FC236}">
                <a16:creationId xmlns:a16="http://schemas.microsoft.com/office/drawing/2014/main" id="{16BC2EE2-6281-3CE0-104A-929BEF6ECD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6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51E0F5-B93C-0716-A510-4584BEA91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02755-7838-0E58-643E-30B7B08BC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31F85-F393-4FDF-9221-F944C4675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D09C-1827-354F-A33A-89BCAFDDCCC6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82A9F-45A9-6BC5-3F95-14774A880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2C3D7-2A42-451D-E4E0-DC9077BFE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D32A1-7607-214E-A1F4-7E5FB77D5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  <p:sldLayoutId id="2147483658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na.org/idt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EC00999-E7C5-E991-C283-FB01DB75E0C8}"/>
              </a:ext>
            </a:extLst>
          </p:cNvPr>
          <p:cNvSpPr txBox="1">
            <a:spLocks/>
          </p:cNvSpPr>
          <p:nvPr/>
        </p:nvSpPr>
        <p:spPr>
          <a:xfrm>
            <a:off x="0" y="402842"/>
            <a:ext cx="11878887" cy="2181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72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TRD/TAM en lo que se relaciona con NA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E524814-344C-69AE-4385-276CA413A600}"/>
              </a:ext>
            </a:extLst>
          </p:cNvPr>
          <p:cNvSpPr txBox="1">
            <a:spLocks/>
          </p:cNvSpPr>
          <p:nvPr/>
        </p:nvSpPr>
        <p:spPr>
          <a:xfrm>
            <a:off x="311005" y="2759825"/>
            <a:ext cx="7793904" cy="26185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500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Ayudar a los miembros a que se integren a NA</a:t>
            </a:r>
            <a:endParaRPr lang="en-US" sz="6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C1E48-DB58-C67B-035C-4F810179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5" y="5492748"/>
            <a:ext cx="1276599" cy="13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1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ng thin yellow stick&#10;&#10;Description automatically generated with medium confidence">
            <a:extLst>
              <a:ext uri="{FF2B5EF4-FFF2-40B4-BE49-F238E27FC236}">
                <a16:creationId xmlns:a16="http://schemas.microsoft.com/office/drawing/2014/main" id="{EA39DC52-2C7E-EF4E-18E4-9099541DD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7518">
            <a:off x="10028723" y="958808"/>
            <a:ext cx="2656341" cy="8810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E5ADB4B-5A4C-8070-5262-BD1023BD89C7}"/>
              </a:ext>
            </a:extLst>
          </p:cNvPr>
          <p:cNvSpPr txBox="1">
            <a:spLocks/>
          </p:cNvSpPr>
          <p:nvPr/>
        </p:nvSpPr>
        <p:spPr>
          <a:xfrm>
            <a:off x="445393" y="245174"/>
            <a:ext cx="11107509" cy="2498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55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Necesitamos profundizar más    </a:t>
            </a:r>
            <a:r>
              <a:rPr lang="es-ES_tradnl" sz="4000" b="0" dirty="0">
                <a:solidFill>
                  <a:srgbClr val="00B0F0"/>
                </a:solidFill>
              </a:rPr>
              <a:t>y considerar lo que significa pasar de “alguien que a veces asiste a algunas reuniones” a ser miembro de NA.</a:t>
            </a:r>
            <a:endParaRPr lang="en-US" sz="4000" b="0" dirty="0">
              <a:solidFill>
                <a:srgbClr val="00B0F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00326BC-D418-FB50-66C5-F751C6D00CDD}"/>
              </a:ext>
            </a:extLst>
          </p:cNvPr>
          <p:cNvSpPr txBox="1">
            <a:spLocks/>
          </p:cNvSpPr>
          <p:nvPr/>
        </p:nvSpPr>
        <p:spPr>
          <a:xfrm>
            <a:off x="108065" y="3043803"/>
            <a:ext cx="11945389" cy="40233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2200"/>
              </a:spcBef>
              <a:buSzPct val="120000"/>
            </a:pPr>
            <a:r>
              <a:rPr lang="es-ES_tradnl" sz="3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Como programa de abstinencia total, ¿cómo ayudamos a las personas a que se sientan lo suficientemente incluidas como para poder elegir si quieren ser miembros de NA?</a:t>
            </a:r>
          </a:p>
          <a:p>
            <a:pPr marL="320040" indent="-320040">
              <a:spcBef>
                <a:spcPts val="2200"/>
              </a:spcBef>
              <a:buSzPct val="120000"/>
            </a:pPr>
            <a:r>
              <a:rPr lang="es-ES_tradnl" sz="3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¿Cómo nos ayudamos unos a otros a comprender la membresía e integrarnos a NA?</a:t>
            </a:r>
            <a:endParaRPr lang="en-US" sz="38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1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687B9E-61D0-2801-E47E-B2DF78827D4F}"/>
              </a:ext>
            </a:extLst>
          </p:cNvPr>
          <p:cNvSpPr/>
          <p:nvPr/>
        </p:nvSpPr>
        <p:spPr>
          <a:xfrm>
            <a:off x="163581" y="3189767"/>
            <a:ext cx="11872475" cy="3561908"/>
          </a:xfrm>
          <a:prstGeom prst="rect">
            <a:avLst/>
          </a:prstGeom>
          <a:solidFill>
            <a:srgbClr val="36C4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037358-2EB0-8688-DFCE-6D684995695A}"/>
              </a:ext>
            </a:extLst>
          </p:cNvPr>
          <p:cNvSpPr txBox="1">
            <a:spLocks/>
          </p:cNvSpPr>
          <p:nvPr/>
        </p:nvSpPr>
        <p:spPr>
          <a:xfrm>
            <a:off x="163581" y="-76852"/>
            <a:ext cx="12138289" cy="31086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3700"/>
              </a:lnSpc>
              <a:spcBef>
                <a:spcPts val="1200"/>
              </a:spcBef>
            </a:pPr>
            <a:r>
              <a:rPr lang="es-ES_tradnl" sz="2400" b="0" i="1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la Tercera Tradición, el Funciona Como y Porque nos recuerda que “el grupo no es el juez del deseo…. A ningún adicto se le debe negar la oportunidad de quedarse el tiempo suficiente para desarrollar ese deseo. Podemos nutrir ese deseo aceptándolo con cariño.” </a:t>
            </a:r>
            <a:r>
              <a:rPr lang="en-US" sz="2400" b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“…</a:t>
            </a:r>
            <a:r>
              <a:rPr lang="es-ES_tradnl" sz="2400" b="0" dirty="0">
                <a:solidFill>
                  <a:srgbClr val="0070C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nos alienta a abrirle las puertas de par en par a cualquier adicto que desee ser miembro. Lo que se nos pide es que le brindemos a los demás el interés y la preocupación que nos ayudaron a que nos sintiéramos que pertenecíamos a esta confraternidad.”</a:t>
            </a:r>
            <a:endParaRPr lang="en-US" sz="2400" b="0" dirty="0">
              <a:solidFill>
                <a:srgbClr val="0070C0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CBF58AD-09FC-93E3-4052-3AF0F2624C99}"/>
              </a:ext>
            </a:extLst>
          </p:cNvPr>
          <p:cNvSpPr txBox="1">
            <a:spLocks/>
          </p:cNvSpPr>
          <p:nvPr/>
        </p:nvSpPr>
        <p:spPr>
          <a:xfrm>
            <a:off x="163582" y="3359310"/>
            <a:ext cx="11872474" cy="33923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2200"/>
              </a:spcBef>
              <a:buSzPct val="120000"/>
            </a:pPr>
            <a:r>
              <a:rPr lang="es-ES_tradnl" sz="32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¿Cómo podemos crear un espacio para que un recién llegado se rinda, incluso si toma mucho tiempo?</a:t>
            </a:r>
          </a:p>
          <a:p>
            <a:pPr marL="320040" indent="-320040">
              <a:spcBef>
                <a:spcPts val="2200"/>
              </a:spcBef>
              <a:buSzPct val="120000"/>
            </a:pPr>
            <a:r>
              <a:rPr lang="es-ES_tradnl" sz="32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¿Cómo podemos dejar de lado algunos de nuestros propios miedos y juicios sobre los miembros que llegan con TRD/TAM para centrarnos en ayudar a los adictos a que encuentren un hogar en NA? </a:t>
            </a:r>
            <a:endParaRPr lang="en-US" sz="3200" b="1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5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1E7A57-6728-6382-9B83-7A858EAF1511}"/>
              </a:ext>
            </a:extLst>
          </p:cNvPr>
          <p:cNvSpPr txBox="1"/>
          <p:nvPr/>
        </p:nvSpPr>
        <p:spPr>
          <a:xfrm>
            <a:off x="265814" y="158874"/>
            <a:ext cx="11724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ES_tradnl" sz="36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Compartan sus ideas sobre el tema y los recursos para tratarlo completando el formulario en www.na.org/survey.</a:t>
            </a:r>
            <a:endParaRPr lang="en-US" sz="3600" b="1" u="sng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B58BB-3CF3-AD03-A07B-E2B3E292239B}"/>
              </a:ext>
            </a:extLst>
          </p:cNvPr>
          <p:cNvSpPr txBox="1"/>
          <p:nvPr/>
        </p:nvSpPr>
        <p:spPr>
          <a:xfrm>
            <a:off x="4632704" y="5199365"/>
            <a:ext cx="7559296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r">
              <a:lnSpc>
                <a:spcPts val="3700"/>
              </a:lnSpc>
              <a:spcBef>
                <a:spcPts val="180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medida que el material del taller esté disponible se publicará en </a:t>
            </a:r>
            <a:r>
              <a:rPr lang="en-US" sz="32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www.na.org/idt</a:t>
            </a:r>
            <a:r>
              <a:rPr lang="en-US" sz="3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 descr="A cartoon of a squirrel&#10;&#10;Description automatically generated">
            <a:extLst>
              <a:ext uri="{FF2B5EF4-FFF2-40B4-BE49-F238E27FC236}">
                <a16:creationId xmlns:a16="http://schemas.microsoft.com/office/drawing/2014/main" id="{3A49D835-E14F-FD9A-3393-A4BF06B14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0450" y="5803714"/>
            <a:ext cx="958922" cy="9114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66D47-FBEE-AD5E-E1C3-71104D28BF92}"/>
              </a:ext>
            </a:extLst>
          </p:cNvPr>
          <p:cNvSpPr txBox="1"/>
          <p:nvPr/>
        </p:nvSpPr>
        <p:spPr>
          <a:xfrm>
            <a:off x="0" y="1913200"/>
            <a:ext cx="11807101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800"/>
              </a:spcAft>
            </a:pP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es uno de los cuatro TD de este ciclo. Los otros tres son:</a:t>
            </a:r>
          </a:p>
          <a:p>
            <a:pPr marL="571500" indent="-57150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Cómo tratar con el comportamiento problemático y predatorio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Reimaginar y revitalizar los comités de servicio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_tradnl" sz="32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Lenguaje inclusivo y de género neutro en la literatura   de NA</a:t>
            </a:r>
            <a:endParaRPr lang="en-US" sz="32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92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D556F0-9718-0680-AA17-D6A4CF559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47" b="10233"/>
          <a:stretch/>
        </p:blipFill>
        <p:spPr>
          <a:xfrm>
            <a:off x="6533804" y="168234"/>
            <a:ext cx="5658196" cy="66897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030568-123F-E7E7-9CBF-7C3B17574813}"/>
              </a:ext>
            </a:extLst>
          </p:cNvPr>
          <p:cNvSpPr txBox="1"/>
          <p:nvPr/>
        </p:nvSpPr>
        <p:spPr>
          <a:xfrm>
            <a:off x="173836" y="290428"/>
            <a:ext cx="63599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Llevamos décadas teniendo conversaciones sobre la terapia de reemplazo de drogas o el tratamiento asistido por medicamentos (TRD/TAM). </a:t>
            </a:r>
          </a:p>
          <a:p>
            <a:r>
              <a:rPr lang="es-ES_tradnl" sz="3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Es claro que no tenemos una posición unificada de la confraternidad sobre este tema</a:t>
            </a:r>
            <a:endParaRPr lang="en-US" sz="3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0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7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11C8DD-BFD8-7609-DF2A-1E59EC2EFB70}"/>
              </a:ext>
            </a:extLst>
          </p:cNvPr>
          <p:cNvSpPr txBox="1">
            <a:spLocks/>
          </p:cNvSpPr>
          <p:nvPr/>
        </p:nvSpPr>
        <p:spPr>
          <a:xfrm>
            <a:off x="0" y="422154"/>
            <a:ext cx="10083337" cy="3418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54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 importante que tengamos estas conversaciones porque</a:t>
            </a:r>
            <a:r>
              <a:rPr lang="en-US" sz="54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6F2EED-8061-E7AA-C1E7-1D3F483C12AA}"/>
              </a:ext>
            </a:extLst>
          </p:cNvPr>
          <p:cNvSpPr txBox="1">
            <a:spLocks/>
          </p:cNvSpPr>
          <p:nvPr/>
        </p:nvSpPr>
        <p:spPr>
          <a:xfrm>
            <a:off x="102979" y="2962589"/>
            <a:ext cx="11817472" cy="42919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1600"/>
              </a:spcBef>
              <a:buSzPct val="120000"/>
            </a:pPr>
            <a:r>
              <a:rPr lang="es-ES_tradnl" sz="3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Este tema no va a desaparecer.</a:t>
            </a:r>
          </a:p>
          <a:p>
            <a:pPr marL="320040" indent="-320040">
              <a:spcBef>
                <a:spcPts val="1600"/>
              </a:spcBef>
              <a:buSzPct val="120000"/>
            </a:pPr>
            <a:r>
              <a:rPr lang="es-ES_tradnl" sz="3600" dirty="0">
                <a:solidFill>
                  <a:schemeClr val="bg1"/>
                </a:solidFill>
                <a:cs typeface="Calibri" panose="020F0502020204030204" pitchFamily="34" charset="0"/>
              </a:rPr>
              <a:t>Los medicamentos frecuentemente son parte del tratamiento y pueden ser requeridos como parte del cumplimiento del tratamiento</a:t>
            </a:r>
          </a:p>
          <a:p>
            <a:pPr marL="320040" indent="-320040">
              <a:spcBef>
                <a:spcPts val="1600"/>
              </a:spcBef>
              <a:buSzPct val="120000"/>
            </a:pPr>
            <a:r>
              <a:rPr lang="es-ES_tradnl" sz="3600" dirty="0">
                <a:solidFill>
                  <a:schemeClr val="bg1"/>
                </a:solidFill>
                <a:cs typeface="Calibri" panose="020F0502020204030204" pitchFamily="34" charset="0"/>
              </a:rPr>
              <a:t>Necesitamos considerar cómo llevamos el mensaje en el mundo en el que vivimos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50742BF-6A63-1800-AF3B-38854A82815E}"/>
              </a:ext>
            </a:extLst>
          </p:cNvPr>
          <p:cNvSpPr/>
          <p:nvPr/>
        </p:nvSpPr>
        <p:spPr>
          <a:xfrm>
            <a:off x="10083337" y="731520"/>
            <a:ext cx="1671857" cy="1258480"/>
          </a:xfrm>
          <a:prstGeom prst="wedgeRoundRectCallout">
            <a:avLst/>
          </a:prstGeom>
          <a:solidFill>
            <a:srgbClr val="36C4F3">
              <a:alpha val="5251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B87EC8CC-6201-82A7-2674-AF95BFB5C2A9}"/>
              </a:ext>
            </a:extLst>
          </p:cNvPr>
          <p:cNvSpPr/>
          <p:nvPr/>
        </p:nvSpPr>
        <p:spPr>
          <a:xfrm flipH="1">
            <a:off x="10582546" y="1704109"/>
            <a:ext cx="1609454" cy="1138843"/>
          </a:xfrm>
          <a:prstGeom prst="wedgeRoundRectCallout">
            <a:avLst/>
          </a:prstGeom>
          <a:solidFill>
            <a:srgbClr val="36C4F3">
              <a:alpha val="52519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aving at a blue door&#10;&#10;Description automatically generated">
            <a:extLst>
              <a:ext uri="{FF2B5EF4-FFF2-40B4-BE49-F238E27FC236}">
                <a16:creationId xmlns:a16="http://schemas.microsoft.com/office/drawing/2014/main" id="{68D6A5B9-3F13-E917-C2FD-477186DEAD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09" t="6052" r="17163"/>
          <a:stretch/>
        </p:blipFill>
        <p:spPr>
          <a:xfrm>
            <a:off x="6395657" y="0"/>
            <a:ext cx="5796343" cy="6282811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B9CC170-08EB-F037-0B6D-EEBBF474C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575"/>
          <a:stretch/>
        </p:blipFill>
        <p:spPr>
          <a:xfrm>
            <a:off x="3066435" y="4925765"/>
            <a:ext cx="2197738" cy="1228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27D2D7-11B4-EBCB-C12B-7039144F32CE}"/>
              </a:ext>
            </a:extLst>
          </p:cNvPr>
          <p:cNvSpPr txBox="1"/>
          <p:nvPr/>
        </p:nvSpPr>
        <p:spPr>
          <a:xfrm>
            <a:off x="357647" y="349663"/>
            <a:ext cx="6038010" cy="4529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200"/>
              </a:spcBef>
            </a:pPr>
            <a:r>
              <a:rPr lang="es-ES_tradnl" sz="3000" dirty="0">
                <a:solidFill>
                  <a:srgbClr val="7030A0"/>
                </a:solidFill>
                <a:latin typeface="Century Gothic" panose="020B0502020202020204" pitchFamily="34" charset="0"/>
              </a:rPr>
              <a:t>Nuestro trabajo es asegurarnos de que la recuperación esté disponible para cualquiera que la desee y que sea atractiva para quienes la necesitan.</a:t>
            </a:r>
          </a:p>
          <a:p>
            <a:pPr>
              <a:spcBef>
                <a:spcPts val="2200"/>
              </a:spcBef>
            </a:pPr>
            <a:r>
              <a:rPr lang="es-ES_tradnl" sz="30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Si los profesionales no están dispuestos a derivar personas a NA, es posible que algunos adictos nunca nos encuentren.</a:t>
            </a:r>
            <a:endParaRPr lang="en-US" sz="30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26D8B-A9E1-F567-31E5-BA4AC066C10B}"/>
              </a:ext>
            </a:extLst>
          </p:cNvPr>
          <p:cNvSpPr txBox="1"/>
          <p:nvPr/>
        </p:nvSpPr>
        <p:spPr>
          <a:xfrm>
            <a:off x="49206" y="5062201"/>
            <a:ext cx="23793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200"/>
              </a:spcBef>
            </a:pPr>
            <a:r>
              <a:rPr lang="en-US" sz="2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Encuesta de membresía más reciente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82E551-8DFC-DC9D-49EB-DB85A5DD92D3}"/>
              </a:ext>
            </a:extLst>
          </p:cNvPr>
          <p:cNvSpPr txBox="1"/>
          <p:nvPr/>
        </p:nvSpPr>
        <p:spPr>
          <a:xfrm>
            <a:off x="1656736" y="5708532"/>
            <a:ext cx="41393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-1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82</a:t>
            </a:r>
            <a:r>
              <a:rPr lang="en-US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%</a:t>
            </a:r>
            <a:r>
              <a:rPr lang="en-US" sz="2200" b="1" spc="-2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s-ES_tradnl" sz="1800" spc="10" dirty="0">
                <a:solidFill>
                  <a:srgbClr val="23232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Se qued</a:t>
            </a:r>
            <a:r>
              <a:rPr lang="es-ES_tradnl" spc="10" dirty="0">
                <a:solidFill>
                  <a:srgbClr val="232323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ó</a:t>
            </a:r>
            <a:r>
              <a:rPr lang="es-ES_tradnl" sz="1800" spc="10" dirty="0">
                <a:solidFill>
                  <a:srgbClr val="23232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en NA porque se identificó con otros miembros</a:t>
            </a:r>
            <a:endParaRPr lang="es-ES_tradnl" sz="1800" dirty="0">
              <a:solidFill>
                <a:srgbClr val="23232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6F07BC-8DC5-CA3D-369E-87FE0E3DA0A0}"/>
              </a:ext>
            </a:extLst>
          </p:cNvPr>
          <p:cNvSpPr/>
          <p:nvPr/>
        </p:nvSpPr>
        <p:spPr>
          <a:xfrm>
            <a:off x="6559961" y="4906295"/>
            <a:ext cx="1338417" cy="13765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9183543-D668-4CDE-6F90-61E2A2FDA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82"/>
          <a:stretch/>
        </p:blipFill>
        <p:spPr>
          <a:xfrm>
            <a:off x="5885612" y="4925765"/>
            <a:ext cx="1961760" cy="1228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DFB3E4-B498-BE2D-0280-ADC7D01406C6}"/>
              </a:ext>
            </a:extLst>
          </p:cNvPr>
          <p:cNvSpPr txBox="1"/>
          <p:nvPr/>
        </p:nvSpPr>
        <p:spPr>
          <a:xfrm>
            <a:off x="5240595" y="5708532"/>
            <a:ext cx="41393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15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68</a:t>
            </a:r>
            <a:r>
              <a:rPr lang="en-US" sz="22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%</a:t>
            </a:r>
            <a:r>
              <a:rPr lang="en-US" sz="2200" b="1" spc="-2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s-ES_tradnl" sz="1800" dirty="0">
                <a:solidFill>
                  <a:srgbClr val="23232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Dijo que su primera reunión fue importante o muy importante</a:t>
            </a:r>
            <a:endParaRPr lang="es-ES_tradnl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43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805129-ED33-B5B4-1A70-50352C24C066}"/>
              </a:ext>
            </a:extLst>
          </p:cNvPr>
          <p:cNvSpPr txBox="1">
            <a:spLocks/>
          </p:cNvSpPr>
          <p:nvPr/>
        </p:nvSpPr>
        <p:spPr>
          <a:xfrm>
            <a:off x="44334" y="100103"/>
            <a:ext cx="12192000" cy="11265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40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Donde tenemos consenso como confraternidad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F2E2C4-FC81-9565-9157-9C14F0415C96}"/>
              </a:ext>
            </a:extLst>
          </p:cNvPr>
          <p:cNvSpPr txBox="1">
            <a:spLocks/>
          </p:cNvSpPr>
          <p:nvPr/>
        </p:nvSpPr>
        <p:spPr>
          <a:xfrm>
            <a:off x="0" y="825496"/>
            <a:ext cx="12236334" cy="57399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3200" dirty="0"/>
              <a:t>Nuestro mensaje es de esperanza y de promesa </a:t>
            </a:r>
          </a:p>
          <a:p>
            <a:pPr marL="0" indent="0">
              <a:buNone/>
            </a:pPr>
            <a:r>
              <a:rPr lang="es-ES_tradnl" sz="3200" dirty="0"/>
              <a:t>  de libertad. Somos un programa de abstinencia total.</a:t>
            </a:r>
          </a:p>
          <a:p>
            <a:pPr marL="0" indent="0">
              <a:buNone/>
            </a:pPr>
            <a:r>
              <a:rPr lang="es-ES_tradnl" sz="3200" dirty="0"/>
              <a:t>• No importa qué o cuánto consumió.</a:t>
            </a:r>
          </a:p>
          <a:p>
            <a:pPr marL="0" indent="0">
              <a:buNone/>
            </a:pPr>
            <a:r>
              <a:rPr lang="es-ES_tradnl" sz="3200" dirty="0"/>
              <a:t>• Lo que nos importa es lo que usted quiere hacer con </a:t>
            </a:r>
          </a:p>
          <a:p>
            <a:pPr marL="0" indent="0">
              <a:buNone/>
            </a:pPr>
            <a:r>
              <a:rPr lang="es-ES_tradnl" sz="3200" dirty="0"/>
              <a:t>   su problema y como podemos ayudarle.</a:t>
            </a:r>
          </a:p>
          <a:p>
            <a:pPr marL="0" indent="0">
              <a:buNone/>
            </a:pPr>
            <a:r>
              <a:rPr lang="es-ES_tradnl" sz="3200" dirty="0"/>
              <a:t>• El único requisito para ser miembro es el deseo de dejar </a:t>
            </a:r>
          </a:p>
          <a:p>
            <a:pPr marL="0" indent="0">
              <a:buNone/>
            </a:pPr>
            <a:r>
              <a:rPr lang="es-ES_tradnl" sz="3200" dirty="0"/>
              <a:t>   de consumir.</a:t>
            </a:r>
          </a:p>
          <a:p>
            <a:pPr marL="0" indent="0">
              <a:buNone/>
            </a:pPr>
            <a:r>
              <a:rPr lang="es-ES_tradnl" sz="3200" dirty="0"/>
              <a:t>• Queremos que la gente pueda elegir ser miembro de </a:t>
            </a:r>
          </a:p>
          <a:p>
            <a:pPr marL="0" indent="0">
              <a:buNone/>
            </a:pPr>
            <a:r>
              <a:rPr lang="es-ES_tradnl" sz="3200" dirty="0"/>
              <a:t>   NA sin importar cómo lleguen aquí.</a:t>
            </a:r>
          </a:p>
          <a:p>
            <a:pPr marL="0" indent="0">
              <a:buNone/>
            </a:pPr>
            <a:r>
              <a:rPr lang="es-ES_tradnl" sz="3200" dirty="0"/>
              <a:t>• Queremos que NA sea un lugar seguro para </a:t>
            </a:r>
          </a:p>
          <a:p>
            <a:pPr marL="0" indent="0">
              <a:buNone/>
            </a:pPr>
            <a:r>
              <a:rPr lang="es-ES_tradnl" sz="3200" dirty="0"/>
              <a:t>    recuperarse.</a:t>
            </a:r>
          </a:p>
          <a:p>
            <a:pPr marL="320040" indent="-320040">
              <a:spcBef>
                <a:spcPts val="1600"/>
              </a:spcBef>
              <a:buSzPct val="120000"/>
            </a:pPr>
            <a:endParaRPr lang="en-US" sz="32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cartoon of a squirrel&#10;&#10;Description automatically generated">
            <a:extLst>
              <a:ext uri="{FF2B5EF4-FFF2-40B4-BE49-F238E27FC236}">
                <a16:creationId xmlns:a16="http://schemas.microsoft.com/office/drawing/2014/main" id="{8A48CF61-8853-F5B6-C747-513DB108C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472" y="5214837"/>
            <a:ext cx="1728744" cy="16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5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ircle on a white background&#10;&#10;Description automatically generated">
            <a:extLst>
              <a:ext uri="{FF2B5EF4-FFF2-40B4-BE49-F238E27FC236}">
                <a16:creationId xmlns:a16="http://schemas.microsoft.com/office/drawing/2014/main" id="{8C83F742-842A-CAB7-C39D-BC3ABC831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722"/>
            <a:ext cx="3234813" cy="51688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0F8759-4505-757E-2165-F0B3BFD6799F}"/>
              </a:ext>
            </a:extLst>
          </p:cNvPr>
          <p:cNvSpPr txBox="1"/>
          <p:nvPr/>
        </p:nvSpPr>
        <p:spPr>
          <a:xfrm>
            <a:off x="3641424" y="272281"/>
            <a:ext cx="83180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200" spc="1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¿Hay alguien aquí que tenga experiencia en llegar a NA tomando medicamentos para tratar la adicción y ahora vivir libre de drogas? </a:t>
            </a:r>
          </a:p>
          <a:p>
            <a:endParaRPr lang="es-ES_tradnl" sz="4200" spc="10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r>
              <a:rPr lang="es-ES_tradnl" sz="4200" spc="15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¿Estaría dispuesto a compartir algunas ideas sobre su experiencia </a:t>
            </a:r>
            <a:endParaRPr lang="en-US" sz="420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3067B-59F0-25BC-E5F5-4F8DDB01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34" y="1689131"/>
            <a:ext cx="1989393" cy="51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4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11C8DD-BFD8-7609-DF2A-1E59EC2EFB70}"/>
              </a:ext>
            </a:extLst>
          </p:cNvPr>
          <p:cNvSpPr txBox="1">
            <a:spLocks/>
          </p:cNvSpPr>
          <p:nvPr/>
        </p:nvSpPr>
        <p:spPr>
          <a:xfrm>
            <a:off x="1" y="245174"/>
            <a:ext cx="12192000" cy="24980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55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Discusión de grupo pequeño</a:t>
            </a:r>
          </a:p>
          <a:p>
            <a:r>
              <a:rPr lang="es-ES_tradnl" sz="3600" b="0" dirty="0">
                <a:solidFill>
                  <a:srgbClr val="00B0F0"/>
                </a:solidFill>
              </a:rPr>
              <a:t>Hablaremos de cómo cada uno de nosotros encuentra un sentido de pertenencia en NA y cómo nos ayudamos a cultivarlo los unos a otros. </a:t>
            </a:r>
            <a:endParaRPr lang="en-US" sz="3600" b="0" dirty="0">
              <a:solidFill>
                <a:srgbClr val="00B0F0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A6F2EED-8061-E7AA-C1E7-1D3F483C12AA}"/>
              </a:ext>
            </a:extLst>
          </p:cNvPr>
          <p:cNvSpPr txBox="1">
            <a:spLocks/>
          </p:cNvSpPr>
          <p:nvPr/>
        </p:nvSpPr>
        <p:spPr>
          <a:xfrm>
            <a:off x="143080" y="2568632"/>
            <a:ext cx="10621902" cy="41563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2200"/>
              </a:spcBef>
              <a:buSzPct val="120000"/>
            </a:pPr>
            <a:r>
              <a:rPr lang="es-ES_tradnl" sz="3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¿Cuáles fueron algunas de las formas en las que sintió que su membresía fue cuestionada al principio de su recuperación y qué hizo que se “quedara”?</a:t>
            </a:r>
          </a:p>
          <a:p>
            <a:pPr marL="320040" indent="-320040">
              <a:spcBef>
                <a:spcPts val="2200"/>
              </a:spcBef>
              <a:buSzPct val="120000"/>
            </a:pPr>
            <a:r>
              <a:rPr lang="es-ES_tradnl" sz="38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¿Cómo ayudamos a las personas a  que se sientan integradas y seguras en NA? </a:t>
            </a:r>
            <a:endParaRPr lang="en-US" sz="3800" dirty="0">
              <a:solidFill>
                <a:schemeClr val="bg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logo with a tree and a squirrel on it&#10;&#10;Description automatically generated">
            <a:extLst>
              <a:ext uri="{FF2B5EF4-FFF2-40B4-BE49-F238E27FC236}">
                <a16:creationId xmlns:a16="http://schemas.microsoft.com/office/drawing/2014/main" id="{DA262B26-9BD8-3533-6C4B-5F9B0EF05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3441469"/>
            <a:ext cx="1913885" cy="27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81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D2288D-4787-737C-E9F5-6AEDA98A6A90}"/>
              </a:ext>
            </a:extLst>
          </p:cNvPr>
          <p:cNvSpPr txBox="1">
            <a:spLocks/>
          </p:cNvSpPr>
          <p:nvPr/>
        </p:nvSpPr>
        <p:spPr>
          <a:xfrm>
            <a:off x="430578" y="274672"/>
            <a:ext cx="11761421" cy="11265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55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Discusión de grupo </a:t>
            </a:r>
            <a:r>
              <a:rPr lang="en-US" sz="5500" dirty="0" err="1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grande</a:t>
            </a:r>
            <a:endParaRPr lang="en-US" sz="5500" dirty="0">
              <a:solidFill>
                <a:schemeClr val="bg1"/>
              </a:solidFill>
            </a:endParaRPr>
          </a:p>
        </p:txBody>
      </p:sp>
      <p:pic>
        <p:nvPicPr>
          <p:cNvPr id="9" name="Picture 8" descr="A light shining on a black background&#10;&#10;Description automatically generated">
            <a:extLst>
              <a:ext uri="{FF2B5EF4-FFF2-40B4-BE49-F238E27FC236}">
                <a16:creationId xmlns:a16="http://schemas.microsoft.com/office/drawing/2014/main" id="{70AB97AC-D20B-02AC-9ED2-F2F9906C3D2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flipH="1">
            <a:off x="5233961" y="434161"/>
            <a:ext cx="6774424" cy="555359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67B49F-D6D7-B808-CC00-604284CD3ABB}"/>
              </a:ext>
            </a:extLst>
          </p:cNvPr>
          <p:cNvSpPr txBox="1">
            <a:spLocks/>
          </p:cNvSpPr>
          <p:nvPr/>
        </p:nvSpPr>
        <p:spPr>
          <a:xfrm>
            <a:off x="189509" y="1710306"/>
            <a:ext cx="9129252" cy="37587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SzPct val="120000"/>
              <a:buNone/>
            </a:pPr>
            <a:r>
              <a:rPr lang="es-ES_tradnl" sz="5500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¿Qué cosa se compartió que fue importante para usted en la discusión del grupo pequeño?</a:t>
            </a:r>
            <a:endParaRPr lang="en-US" sz="5500" dirty="0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rcle on a white background&#10;&#10;Description automatically generated">
            <a:extLst>
              <a:ext uri="{FF2B5EF4-FFF2-40B4-BE49-F238E27FC236}">
                <a16:creationId xmlns:a16="http://schemas.microsoft.com/office/drawing/2014/main" id="{C9742199-DCE7-BD63-ECA9-C64F53B9D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0"/>
          <a:stretch/>
        </p:blipFill>
        <p:spPr>
          <a:xfrm>
            <a:off x="0" y="0"/>
            <a:ext cx="3792279" cy="5867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D8FB4E-4CAE-3EDC-8518-CA023B8E6FE1}"/>
              </a:ext>
            </a:extLst>
          </p:cNvPr>
          <p:cNvSpPr txBox="1">
            <a:spLocks/>
          </p:cNvSpPr>
          <p:nvPr/>
        </p:nvSpPr>
        <p:spPr>
          <a:xfrm>
            <a:off x="3792278" y="66502"/>
            <a:ext cx="8399721" cy="6284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_tradnl" sz="54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Nuestra Tercera Tradición nos libera de las reservas que podríamos tener sobre la condición de miembro y con respecto a los demás</a:t>
            </a:r>
          </a:p>
          <a:p>
            <a:r>
              <a:rPr lang="en-US" sz="4000" i="1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Los Principios Que Nos Guían</a:t>
            </a:r>
            <a:r>
              <a:rPr lang="en-US" sz="40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40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rgbClr val="00B0F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“Tercera Tradición”</a:t>
            </a:r>
            <a:endParaRPr lang="en-US" sz="4000" dirty="0">
              <a:solidFill>
                <a:srgbClr val="00B0F0"/>
              </a:solidFill>
            </a:endParaRPr>
          </a:p>
        </p:txBody>
      </p:sp>
      <p:pic>
        <p:nvPicPr>
          <p:cNvPr id="4" name="Picture 3" descr="Cartoon of a hand with a blue sleeve&#10;&#10;Description automatically generated">
            <a:extLst>
              <a:ext uri="{FF2B5EF4-FFF2-40B4-BE49-F238E27FC236}">
                <a16:creationId xmlns:a16="http://schemas.microsoft.com/office/drawing/2014/main" id="{90A39939-9DCB-11B0-3CED-301C8838F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71"/>
          <a:stretch/>
        </p:blipFill>
        <p:spPr>
          <a:xfrm>
            <a:off x="1012610" y="782063"/>
            <a:ext cx="1915485" cy="607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0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750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DRT/MAT as it Relates to NA</dc:title>
  <dc:creator>Stacy Fowler</dc:creator>
  <cp:lastModifiedBy>David Buffington</cp:lastModifiedBy>
  <cp:revision>27</cp:revision>
  <dcterms:created xsi:type="dcterms:W3CDTF">2023-09-28T12:32:30Z</dcterms:created>
  <dcterms:modified xsi:type="dcterms:W3CDTF">2024-01-08T20:57:09Z</dcterms:modified>
</cp:coreProperties>
</file>