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9"/>
  </p:notesMasterIdLst>
  <p:sldIdLst>
    <p:sldId id="256" r:id="rId2"/>
    <p:sldId id="259" r:id="rId3"/>
    <p:sldId id="260" r:id="rId4"/>
    <p:sldId id="265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76390" autoAdjust="0"/>
  </p:normalViewPr>
  <p:slideViewPr>
    <p:cSldViewPr snapToGrid="0">
      <p:cViewPr varScale="1">
        <p:scale>
          <a:sx n="128" d="100"/>
          <a:sy n="128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5AFB-C488-40D3-9B1D-D895AE539154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DA31-6B5E-4728-9A53-E57FC8F8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DA31-6B5E-4728-9A53-E57FC8F830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7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1736011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3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6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2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48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8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7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5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0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0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6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0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b@na.org" TargetMode="External"/><Relationship Id="rId4" Type="http://schemas.openxmlformats.org/officeDocument/2006/relationships/hyperlink" Target="http://www.na.org/id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58347" y="209251"/>
            <a:ext cx="3328987" cy="3328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0" y="854695"/>
            <a:ext cx="8348870" cy="1709485"/>
          </a:xfrm>
        </p:spPr>
        <p:txBody>
          <a:bodyPr/>
          <a:lstStyle/>
          <a:p>
            <a:r>
              <a:rPr lang="en-US" dirty="0"/>
              <a:t>Carrying the NA Message and Making NA Attractive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21235"/>
          <a:stretch/>
        </p:blipFill>
        <p:spPr>
          <a:xfrm>
            <a:off x="2788922" y="13683"/>
            <a:ext cx="7788948" cy="684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4005" y="826491"/>
            <a:ext cx="9104086" cy="52287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want to make the newcomer feel welcome. We can all remember how frightened and apprehensive we were when we first came to NA. We welcomed that initial smile and learned a simple loving hug could make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 the difference in the world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when we felt alone. We needed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find others like ourselves…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4877" y="3440877"/>
            <a:ext cx="3328987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491739" y="5861050"/>
            <a:ext cx="9326902" cy="69668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 Membership Survey</a:t>
            </a:r>
            <a:endParaRPr lang="en-US" sz="4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730829" y="575563"/>
            <a:ext cx="9372600" cy="4987291"/>
            <a:chOff x="1752600" y="815048"/>
            <a:chExt cx="9372600" cy="4987291"/>
          </a:xfrm>
        </p:grpSpPr>
        <p:sp>
          <p:nvSpPr>
            <p:cNvPr id="24" name="object 14"/>
            <p:cNvSpPr txBox="1"/>
            <p:nvPr/>
          </p:nvSpPr>
          <p:spPr>
            <a:xfrm>
              <a:off x="4805788" y="5130437"/>
              <a:ext cx="6319412" cy="671902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defTabSz="914400">
                <a:spcBef>
                  <a:spcPts val="100"/>
                </a:spcBef>
                <a:tabLst>
                  <a:tab pos="282575" algn="l"/>
                </a:tabLst>
              </a:pP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0%	10%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20%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30%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40% </a:t>
              </a:r>
              <a:r>
                <a:rPr lang="en-US"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50%</a:t>
              </a:r>
              <a:r>
                <a:rPr sz="2000" b="1" spc="75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 </a:t>
              </a:r>
              <a:r>
                <a:rPr lang="en-US" sz="2000" b="1" spc="75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	</a:t>
              </a:r>
              <a:r>
                <a:rPr sz="2000" b="1" spc="-20" dirty="0">
                  <a:solidFill>
                    <a:srgbClr val="4F81BD">
                      <a:lumMod val="75000"/>
                    </a:srgbClr>
                  </a:solidFill>
                  <a:cs typeface="Century Gothic"/>
                </a:rPr>
                <a:t>60%</a:t>
              </a:r>
              <a:endParaRPr sz="2000" dirty="0">
                <a:solidFill>
                  <a:srgbClr val="4F81BD">
                    <a:lumMod val="75000"/>
                  </a:srgbClr>
                </a:solidFill>
                <a:cs typeface="Century Gothic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752600" y="815048"/>
              <a:ext cx="9220200" cy="4526527"/>
              <a:chOff x="1752600" y="815048"/>
              <a:chExt cx="9220200" cy="4526527"/>
            </a:xfrm>
          </p:grpSpPr>
          <p:sp>
            <p:nvSpPr>
              <p:cNvPr id="26" name="object 2"/>
              <p:cNvSpPr txBox="1"/>
              <p:nvPr/>
            </p:nvSpPr>
            <p:spPr>
              <a:xfrm>
                <a:off x="3354539" y="815048"/>
                <a:ext cx="6553200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3600" spc="10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Importance </a:t>
                </a:r>
                <a:r>
                  <a:rPr sz="3600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of </a:t>
                </a:r>
                <a:r>
                  <a:rPr sz="3600" spc="-5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First </a:t>
                </a:r>
                <a:r>
                  <a:rPr sz="3600" spc="25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NA</a:t>
                </a:r>
                <a:r>
                  <a:rPr sz="3600" spc="-110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 </a:t>
                </a:r>
                <a:r>
                  <a:rPr sz="3600" spc="5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Meeting</a:t>
                </a:r>
                <a:endParaRPr sz="3600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endParaRPr>
              </a:p>
            </p:txBody>
          </p:sp>
          <p:sp>
            <p:nvSpPr>
              <p:cNvPr id="27" name="object 3"/>
              <p:cNvSpPr/>
              <p:nvPr/>
            </p:nvSpPr>
            <p:spPr>
              <a:xfrm>
                <a:off x="4827586" y="4583139"/>
                <a:ext cx="658814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94309" h="67309">
                    <a:moveTo>
                      <a:pt x="193814" y="0"/>
                    </a:moveTo>
                    <a:lnTo>
                      <a:pt x="193814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193814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object 4"/>
              <p:cNvSpPr/>
              <p:nvPr/>
            </p:nvSpPr>
            <p:spPr>
              <a:xfrm>
                <a:off x="4805789" y="3897339"/>
                <a:ext cx="833011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67309">
                    <a:moveTo>
                      <a:pt x="298932" y="0"/>
                    </a:moveTo>
                    <a:lnTo>
                      <a:pt x="298932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298932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object 5"/>
              <p:cNvSpPr/>
              <p:nvPr/>
            </p:nvSpPr>
            <p:spPr>
              <a:xfrm>
                <a:off x="4827586" y="3211539"/>
                <a:ext cx="1344614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7309">
                    <a:moveTo>
                      <a:pt x="431634" y="0"/>
                    </a:moveTo>
                    <a:lnTo>
                      <a:pt x="431634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431634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object 6"/>
              <p:cNvSpPr/>
              <p:nvPr/>
            </p:nvSpPr>
            <p:spPr>
              <a:xfrm>
                <a:off x="4827586" y="2525740"/>
                <a:ext cx="1497014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539750" h="67309">
                    <a:moveTo>
                      <a:pt x="539343" y="0"/>
                    </a:moveTo>
                    <a:lnTo>
                      <a:pt x="539343" y="67208"/>
                    </a:lnTo>
                    <a:lnTo>
                      <a:pt x="0" y="67208"/>
                    </a:lnTo>
                    <a:lnTo>
                      <a:pt x="0" y="0"/>
                    </a:lnTo>
                    <a:lnTo>
                      <a:pt x="539343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bject 7"/>
              <p:cNvSpPr/>
              <p:nvPr/>
            </p:nvSpPr>
            <p:spPr>
              <a:xfrm>
                <a:off x="4827586" y="1937449"/>
                <a:ext cx="5230813" cy="224079"/>
              </a:xfrm>
              <a:custGeom>
                <a:avLst/>
                <a:gdLst/>
                <a:ahLst/>
                <a:cxnLst/>
                <a:rect l="l" t="t" r="r" b="b"/>
                <a:pathLst>
                  <a:path w="1684020" h="66675">
                    <a:moveTo>
                      <a:pt x="1683639" y="0"/>
                    </a:moveTo>
                    <a:lnTo>
                      <a:pt x="1683639" y="66344"/>
                    </a:lnTo>
                    <a:lnTo>
                      <a:pt x="0" y="66344"/>
                    </a:lnTo>
                    <a:lnTo>
                      <a:pt x="0" y="0"/>
                    </a:lnTo>
                    <a:lnTo>
                      <a:pt x="1683639" y="0"/>
                    </a:lnTo>
                    <a:close/>
                  </a:path>
                </a:pathLst>
              </a:custGeom>
              <a:solidFill>
                <a:srgbClr val="0070C0"/>
              </a:solidFill>
              <a:ln w="14363">
                <a:solidFill>
                  <a:srgbClr val="4971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bject 8"/>
              <p:cNvSpPr/>
              <p:nvPr/>
            </p:nvSpPr>
            <p:spPr>
              <a:xfrm>
                <a:off x="4829443" y="5040339"/>
                <a:ext cx="6143357" cy="301236"/>
              </a:xfrm>
              <a:custGeom>
                <a:avLst/>
                <a:gdLst/>
                <a:ahLst/>
                <a:cxnLst/>
                <a:rect l="l" t="t" r="r" b="b"/>
                <a:pathLst>
                  <a:path w="1901825">
                    <a:moveTo>
                      <a:pt x="0" y="0"/>
                    </a:moveTo>
                    <a:lnTo>
                      <a:pt x="1901672" y="0"/>
                    </a:lnTo>
                  </a:path>
                </a:pathLst>
              </a:custGeom>
              <a:ln w="25400">
                <a:solidFill>
                  <a:srgbClr val="DCDDDE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object 9"/>
              <p:cNvSpPr txBox="1"/>
              <p:nvPr/>
            </p:nvSpPr>
            <p:spPr>
              <a:xfrm>
                <a:off x="5637058" y="4537418"/>
                <a:ext cx="458361" cy="3200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2400" b="1" spc="-20" dirty="0">
                    <a:solidFill>
                      <a:srgbClr val="2E5598"/>
                    </a:solidFill>
                    <a:cs typeface="Century Gothic"/>
                  </a:rPr>
                  <a:t>7%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34" name="object 10"/>
              <p:cNvSpPr txBox="1"/>
              <p:nvPr/>
            </p:nvSpPr>
            <p:spPr>
              <a:xfrm>
                <a:off x="5866239" y="3851619"/>
                <a:ext cx="458361" cy="32004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2400" b="1" spc="-20" dirty="0">
                    <a:solidFill>
                      <a:srgbClr val="2E5598"/>
                    </a:solidFill>
                    <a:cs typeface="Century Gothic"/>
                  </a:rPr>
                  <a:t>9%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35" name="object 11"/>
              <p:cNvSpPr txBox="1"/>
              <p:nvPr/>
            </p:nvSpPr>
            <p:spPr>
              <a:xfrm>
                <a:off x="6324600" y="3163401"/>
                <a:ext cx="613078" cy="32004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2400" b="1" spc="-25" dirty="0">
                    <a:solidFill>
                      <a:srgbClr val="2E5598"/>
                    </a:solidFill>
                    <a:cs typeface="Century Gothic"/>
                  </a:rPr>
                  <a:t>12%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36" name="object 12"/>
              <p:cNvSpPr txBox="1"/>
              <p:nvPr/>
            </p:nvSpPr>
            <p:spPr>
              <a:xfrm>
                <a:off x="6447377" y="2479149"/>
                <a:ext cx="613078" cy="32004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lang="en-US" sz="2400" b="1" spc="-20" dirty="0">
                    <a:solidFill>
                      <a:srgbClr val="2E5598"/>
                    </a:solidFill>
                    <a:cs typeface="Century Gothic"/>
                  </a:rPr>
                  <a:t>16%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37" name="object 13"/>
              <p:cNvSpPr txBox="1"/>
              <p:nvPr/>
            </p:nvSpPr>
            <p:spPr>
              <a:xfrm>
                <a:off x="10210800" y="1891290"/>
                <a:ext cx="668478" cy="32004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2400" b="1" spc="-25" dirty="0">
                    <a:solidFill>
                      <a:srgbClr val="2E5598"/>
                    </a:solidFill>
                    <a:cs typeface="Century Gothic"/>
                  </a:rPr>
                  <a:t>56%</a:t>
                </a:r>
                <a:endParaRPr sz="2400" dirty="0">
                  <a:solidFill>
                    <a:prstClr val="black"/>
                  </a:solidFill>
                  <a:cs typeface="Century Gothic"/>
                </a:endParaRPr>
              </a:p>
            </p:txBody>
          </p:sp>
          <p:sp>
            <p:nvSpPr>
              <p:cNvPr id="38" name="object 15"/>
              <p:cNvSpPr txBox="1"/>
              <p:nvPr/>
            </p:nvSpPr>
            <p:spPr>
              <a:xfrm>
                <a:off x="1752600" y="1781239"/>
                <a:ext cx="2825750" cy="313335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24154" algn="r" defTabSz="914400">
                  <a:spcBef>
                    <a:spcPts val="100"/>
                  </a:spcBef>
                </a:pPr>
                <a:r>
                  <a:rPr sz="2800" spc="-114" dirty="0">
                    <a:solidFill>
                      <a:srgbClr val="2E5598"/>
                    </a:solidFill>
                    <a:latin typeface="Calibri"/>
                    <a:cs typeface="Calibri"/>
                  </a:rPr>
                  <a:t>Very</a:t>
                </a:r>
                <a:r>
                  <a:rPr sz="2800" spc="-150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00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</a:t>
                </a:r>
                <a:endParaRPr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marL="12700" marR="5080" indent="485140" algn="r" defTabSz="914400">
                  <a:lnSpc>
                    <a:spcPct val="158700"/>
                  </a:lnSpc>
                  <a:spcBef>
                    <a:spcPts val="50"/>
                  </a:spcBef>
                </a:pPr>
                <a:r>
                  <a:rPr sz="2800" spc="-95" dirty="0">
                    <a:solidFill>
                      <a:srgbClr val="2E5598"/>
                    </a:solidFill>
                    <a:latin typeface="Calibri"/>
                    <a:cs typeface="Calibri"/>
                  </a:rPr>
                  <a:t>Neutral</a:t>
                </a:r>
                <a:endParaRPr lang="en-US" sz="2800" spc="-95" dirty="0">
                  <a:solidFill>
                    <a:srgbClr val="2E5598"/>
                  </a:solidFill>
                  <a:latin typeface="Calibri"/>
                  <a:cs typeface="Calibri"/>
                </a:endParaRPr>
              </a:p>
              <a:p>
                <a:pPr marL="12700" marR="5080" indent="485140" algn="r" defTabSz="914400">
                  <a:lnSpc>
                    <a:spcPct val="158700"/>
                  </a:lnSpc>
                  <a:spcBef>
                    <a:spcPts val="50"/>
                  </a:spcBef>
                </a:pPr>
                <a:r>
                  <a:rPr sz="2800" spc="-100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  </a:t>
                </a:r>
                <a:r>
                  <a:rPr sz="2800" spc="-120" dirty="0">
                    <a:solidFill>
                      <a:srgbClr val="2E5598"/>
                    </a:solidFill>
                    <a:latin typeface="Calibri"/>
                    <a:cs typeface="Calibri"/>
                  </a:rPr>
                  <a:t>Somewhat</a:t>
                </a:r>
                <a:r>
                  <a:rPr sz="2800" spc="-160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05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 </a:t>
                </a:r>
                <a:r>
                  <a:rPr sz="2800" spc="-55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25" dirty="0">
                    <a:solidFill>
                      <a:srgbClr val="2E5598"/>
                    </a:solidFill>
                    <a:latin typeface="Calibri"/>
                    <a:cs typeface="Calibri"/>
                  </a:rPr>
                  <a:t>Not </a:t>
                </a:r>
                <a:r>
                  <a:rPr sz="2800" spc="-95" dirty="0">
                    <a:solidFill>
                      <a:srgbClr val="2E5598"/>
                    </a:solidFill>
                    <a:latin typeface="Calibri"/>
                    <a:cs typeface="Calibri"/>
                  </a:rPr>
                  <a:t>at </a:t>
                </a:r>
                <a:r>
                  <a:rPr sz="2800" spc="-65" dirty="0">
                    <a:solidFill>
                      <a:srgbClr val="2E5598"/>
                    </a:solidFill>
                    <a:latin typeface="Calibri"/>
                    <a:cs typeface="Calibri"/>
                  </a:rPr>
                  <a:t>all</a:t>
                </a:r>
                <a:r>
                  <a:rPr sz="2800" spc="-155" dirty="0">
                    <a:solidFill>
                      <a:srgbClr val="2E5598"/>
                    </a:solidFill>
                    <a:latin typeface="Calibri"/>
                    <a:cs typeface="Calibri"/>
                  </a:rPr>
                  <a:t> </a:t>
                </a:r>
                <a:r>
                  <a:rPr sz="2800" spc="-105" dirty="0">
                    <a:solidFill>
                      <a:srgbClr val="2E5598"/>
                    </a:solidFill>
                    <a:latin typeface="Calibri"/>
                    <a:cs typeface="Calibri"/>
                  </a:rPr>
                  <a:t>important</a:t>
                </a:r>
                <a:endParaRPr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40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84" y="641591"/>
            <a:ext cx="6218492" cy="74467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Large-group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692" y="2264003"/>
            <a:ext cx="8480992" cy="349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was your first positive experience in NA that attracted you and made you want to come back and stay?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1897" y="3440877"/>
            <a:ext cx="3328987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4877" y="3450104"/>
            <a:ext cx="3328987" cy="3328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189" y="648471"/>
            <a:ext cx="6022266" cy="739654"/>
          </a:xfrm>
        </p:spPr>
        <p:txBody>
          <a:bodyPr>
            <a:normAutofit/>
          </a:bodyPr>
          <a:lstStyle/>
          <a:p>
            <a:r>
              <a:rPr lang="en-US" sz="4000" dirty="0"/>
              <a:t>Small-group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15" y="1829074"/>
            <a:ext cx="10179584" cy="46378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/>
              <a:t>What is our message, and how does our group demonstrate a commitment to it? 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/>
              <a:t>How does this commitment affect our members and our group, and what effect does it have in the greater community?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/>
              <a:t>How can I help ensure that newcomers are welcomed with an “attitude of helpfulness, acceptance, and unconditional love”? </a:t>
            </a:r>
            <a:br>
              <a:rPr lang="en-US" sz="3200" b="1" dirty="0"/>
            </a:br>
            <a:r>
              <a:rPr lang="en-US" sz="3200" b="1" dirty="0"/>
              <a:t>(</a:t>
            </a:r>
            <a:r>
              <a:rPr lang="en-US" sz="3200" b="1" i="1" dirty="0"/>
              <a:t>It Works: How and Why, </a:t>
            </a:r>
            <a:r>
              <a:rPr lang="en-US" sz="3200" b="1" dirty="0"/>
              <a:t>Tradition Three)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25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774877" y="3450104"/>
            <a:ext cx="3328987" cy="332898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9048" y="624110"/>
            <a:ext cx="2871441" cy="808083"/>
          </a:xfrm>
        </p:spPr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38970" y="1608463"/>
            <a:ext cx="7344178" cy="4661707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3600" dirty="0"/>
              <a:t>All three IDTs are available at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www.na.org/idt</a:t>
            </a:r>
            <a:r>
              <a:rPr lang="en-US" sz="3600" dirty="0"/>
              <a:t>. </a:t>
            </a:r>
          </a:p>
          <a:p>
            <a:pPr>
              <a:spcBef>
                <a:spcPts val="2200"/>
              </a:spcBef>
            </a:pPr>
            <a:r>
              <a:rPr lang="en-US" sz="3600" b="1" i="1" dirty="0">
                <a:solidFill>
                  <a:srgbClr val="A53010"/>
                </a:solidFill>
              </a:rPr>
              <a:t>Thank you </a:t>
            </a:r>
            <a:r>
              <a:rPr lang="en-US" sz="3600" dirty="0"/>
              <a:t>for helping.</a:t>
            </a:r>
          </a:p>
          <a:p>
            <a:pPr>
              <a:spcBef>
                <a:spcPts val="2200"/>
              </a:spcBef>
            </a:pPr>
            <a:r>
              <a:rPr lang="en-US" sz="3600" dirty="0"/>
              <a:t>We always welcome your feedback: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wb@na.org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08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201</Words>
  <Application>Microsoft Macintosh PowerPoint</Application>
  <PresentationFormat>Widescreen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Wisp</vt:lpstr>
      <vt:lpstr>Carrying the NA Message and Making NA Attractive</vt:lpstr>
      <vt:lpstr>PowerPoint Presentation</vt:lpstr>
      <vt:lpstr>We want to make the newcomer feel welcome. We can all remember how frightened and apprehensive we were when we first came to NA. We welcomed that initial smile and learned a simple loving hug could make  all the difference in the world  when we felt alone. We needed  to find others like ourselves… </vt:lpstr>
      <vt:lpstr>PowerPoint Presentation</vt:lpstr>
      <vt:lpstr>Large-group Discussion</vt:lpstr>
      <vt:lpstr>Small-group Discussion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Carrying the NA Message and Making NA Attractive</dc:title>
  <dc:creator>Travis Koplow</dc:creator>
  <cp:lastModifiedBy>Stacy</cp:lastModifiedBy>
  <cp:revision>23</cp:revision>
  <dcterms:created xsi:type="dcterms:W3CDTF">2018-07-17T18:52:18Z</dcterms:created>
  <dcterms:modified xsi:type="dcterms:W3CDTF">2018-11-13T23:05:20Z</dcterms:modified>
</cp:coreProperties>
</file>