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9" r:id="rId1"/>
  </p:sldMasterIdLst>
  <p:notesMasterIdLst>
    <p:notesMasterId r:id="rId10"/>
  </p:notesMasterIdLst>
  <p:sldIdLst>
    <p:sldId id="256" r:id="rId2"/>
    <p:sldId id="259" r:id="rId3"/>
    <p:sldId id="260" r:id="rId4"/>
    <p:sldId id="271" r:id="rId5"/>
    <p:sldId id="261" r:id="rId6"/>
    <p:sldId id="272" r:id="rId7"/>
    <p:sldId id="273" r:id="rId8"/>
    <p:sldId id="274" r:id="rId9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7" autoAdjust="0"/>
    <p:restoredTop sz="94533" autoAdjust="0"/>
  </p:normalViewPr>
  <p:slideViewPr>
    <p:cSldViewPr snapToGrid="0">
      <p:cViewPr>
        <p:scale>
          <a:sx n="85" d="100"/>
          <a:sy n="85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19" y="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A5AFB-C488-40D3-9B1D-D895AE539154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1DA31-6B5E-4728-9A53-E57FC8F83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8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18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2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9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33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20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8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13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.org/id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950DEE9-4790-4F3D-BB9C-277CE26D1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8B2947D-C69F-4DE5-B778-CA81D2B48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62E9926-3F70-429C-9B4A-968C30AEC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B36A49A-07DD-405C-A974-AFBFB8470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4F0DCBA7-F85F-4941-B2B8-77962EAC4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85FA4F41-8776-4057-AAD5-D965AE99E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B88FDBB5-C49A-4F9A-90E5-FEE55A874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611D0489-23DB-49BD-80F9-E97704F64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15C2CFC5-35EA-4855-B56C-83797675D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7727F369-F776-4822-8787-66D11FC5C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1121880E-0D03-43F9-A7F6-06704D5D8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E3A6A2F3-7113-45D9-B2C7-F97F855E4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806" y="248355"/>
            <a:ext cx="1270599" cy="12705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F7E804-00EB-1835-1788-731FAC806E87}"/>
              </a:ext>
            </a:extLst>
          </p:cNvPr>
          <p:cNvSpPr txBox="1"/>
          <p:nvPr/>
        </p:nvSpPr>
        <p:spPr>
          <a:xfrm>
            <a:off x="8343" y="1373940"/>
            <a:ext cx="4111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2D050"/>
                </a:solidFill>
              </a:rPr>
              <a:t>British Columbia Region</a:t>
            </a:r>
          </a:p>
          <a:p>
            <a:pPr algn="ctr"/>
            <a:endParaRPr lang="en-US" sz="3600" b="1" dirty="0">
              <a:solidFill>
                <a:srgbClr val="92D050"/>
              </a:solidFill>
            </a:endParaRPr>
          </a:p>
          <a:p>
            <a:pPr algn="ctr"/>
            <a:endParaRPr lang="en-CA" sz="3600" b="1" dirty="0">
              <a:solidFill>
                <a:srgbClr val="92D050"/>
              </a:solidFill>
            </a:endParaRPr>
          </a:p>
        </p:txBody>
      </p:sp>
      <p:pic>
        <p:nvPicPr>
          <p:cNvPr id="9" name="Picture 8" descr="A picture containing black, text, map&#10;&#10;Description automatically generated">
            <a:extLst>
              <a:ext uri="{FF2B5EF4-FFF2-40B4-BE49-F238E27FC236}">
                <a16:creationId xmlns:a16="http://schemas.microsoft.com/office/drawing/2014/main" id="{33964E1D-7796-B5F6-81CE-498B58C31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12" y="42646"/>
            <a:ext cx="4760433" cy="44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8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D84923-C3A3-3A9C-2CE9-E17C104D2BDE}"/>
              </a:ext>
            </a:extLst>
          </p:cNvPr>
          <p:cNvSpPr txBox="1">
            <a:spLocks/>
          </p:cNvSpPr>
          <p:nvPr/>
        </p:nvSpPr>
        <p:spPr>
          <a:xfrm>
            <a:off x="173450" y="549896"/>
            <a:ext cx="8348870" cy="1086994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400" dirty="0"/>
              <a:t>Carrying the NA Message </a:t>
            </a:r>
          </a:p>
          <a:p>
            <a:r>
              <a:rPr lang="en-US" sz="3400" dirty="0"/>
              <a:t>                and Making NA Attractive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BF1BF1-665D-BC52-E7A4-D38743406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3" y="1870864"/>
            <a:ext cx="5323327" cy="319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3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49FCF-CFB1-1B35-9B72-40DECE1F06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4" b="21235"/>
          <a:stretch/>
        </p:blipFill>
        <p:spPr>
          <a:xfrm>
            <a:off x="773724" y="51437"/>
            <a:ext cx="5794854" cy="50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14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299717-B338-FE93-ECCA-D07FA6FBCE9E}"/>
              </a:ext>
            </a:extLst>
          </p:cNvPr>
          <p:cNvSpPr txBox="1">
            <a:spLocks/>
          </p:cNvSpPr>
          <p:nvPr/>
        </p:nvSpPr>
        <p:spPr>
          <a:xfrm>
            <a:off x="321728" y="650646"/>
            <a:ext cx="7309995" cy="41358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 want to make the newcomer feel welcome. We can all remember how frightened and apprehensive we were when we first came to NA. We welcomed that initial smile and learned a simple loving hug could make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all the difference in the world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when we felt alone. We needed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find others like ourselves… </a:t>
            </a:r>
          </a:p>
          <a:p>
            <a:pPr algn="r"/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IP #2 The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CC1D8E-60C0-8015-3F80-49D57252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2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6AE075F-CD44-6856-7FAD-060CD04A1196}"/>
              </a:ext>
            </a:extLst>
          </p:cNvPr>
          <p:cNvGrpSpPr/>
          <p:nvPr/>
        </p:nvGrpSpPr>
        <p:grpSpPr>
          <a:xfrm>
            <a:off x="-63126" y="78640"/>
            <a:ext cx="9242295" cy="4915391"/>
            <a:chOff x="2014931" y="815048"/>
            <a:chExt cx="9094244" cy="5435568"/>
          </a:xfrm>
        </p:grpSpPr>
        <p:sp>
          <p:nvSpPr>
            <p:cNvPr id="10" name="object 14">
              <a:extLst>
                <a:ext uri="{FF2B5EF4-FFF2-40B4-BE49-F238E27FC236}">
                  <a16:creationId xmlns:a16="http://schemas.microsoft.com/office/drawing/2014/main" id="{F7816510-BB7C-3A07-F2F1-3187FF8BAC11}"/>
                </a:ext>
              </a:extLst>
            </p:cNvPr>
            <p:cNvSpPr txBox="1"/>
            <p:nvPr/>
          </p:nvSpPr>
          <p:spPr>
            <a:xfrm>
              <a:off x="4789763" y="5578714"/>
              <a:ext cx="6319412" cy="671902"/>
            </a:xfrm>
            <a:prstGeom prst="rect">
              <a:avLst/>
            </a:prstGeom>
          </p:spPr>
          <p:txBody>
            <a:bodyPr vert="horz" wrap="square" lIns="0" tIns="12700" rIns="0" bIns="0" rtlCol="0">
              <a:noAutofit/>
            </a:bodyPr>
            <a:lstStyle/>
            <a:p>
              <a:pPr marL="12700" defTabSz="914400">
                <a:spcBef>
                  <a:spcPts val="100"/>
                </a:spcBef>
                <a:tabLst>
                  <a:tab pos="282575" algn="l"/>
                </a:tabLst>
              </a:pPr>
              <a:r>
                <a:rPr sz="2000" b="1" spc="-20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0%	10% </a:t>
              </a:r>
              <a:r>
                <a:rPr lang="en-US" sz="2000" b="1" spc="-20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	</a:t>
              </a:r>
              <a:r>
                <a:rPr sz="2000" b="1" spc="-20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20% </a:t>
              </a:r>
              <a:r>
                <a:rPr lang="en-US" sz="2000" b="1" spc="-20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	</a:t>
              </a:r>
              <a:r>
                <a:rPr sz="2000" b="1" spc="-20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30% </a:t>
              </a:r>
              <a:r>
                <a:rPr lang="en-US" sz="2000" b="1" spc="-20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	</a:t>
              </a:r>
              <a:r>
                <a:rPr sz="2000" b="1" spc="-20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40% </a:t>
              </a:r>
              <a:r>
                <a:rPr lang="en-US" sz="2000" b="1" spc="-20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	</a:t>
              </a:r>
              <a:r>
                <a:rPr sz="2000" b="1" spc="-20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50%</a:t>
              </a:r>
              <a:r>
                <a:rPr sz="2000" b="1" spc="75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 </a:t>
              </a:r>
              <a:r>
                <a:rPr lang="en-US" sz="2000" b="1" spc="75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	</a:t>
              </a:r>
              <a:r>
                <a:rPr sz="2000" b="1" spc="-20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60%</a:t>
              </a:r>
              <a:endParaRPr sz="2000" dirty="0">
                <a:solidFill>
                  <a:srgbClr val="4F81BD">
                    <a:lumMod val="75000"/>
                  </a:srgbClr>
                </a:solidFill>
                <a:cs typeface="Century Gothic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5379438-A005-50A6-24F3-29F696B3C40B}"/>
                </a:ext>
              </a:extLst>
            </p:cNvPr>
            <p:cNvGrpSpPr/>
            <p:nvPr/>
          </p:nvGrpSpPr>
          <p:grpSpPr>
            <a:xfrm>
              <a:off x="2014931" y="815048"/>
              <a:ext cx="8956012" cy="4979668"/>
              <a:chOff x="2014931" y="815048"/>
              <a:chExt cx="8956012" cy="4979668"/>
            </a:xfrm>
          </p:grpSpPr>
          <p:sp>
            <p:nvSpPr>
              <p:cNvPr id="12" name="object 2">
                <a:extLst>
                  <a:ext uri="{FF2B5EF4-FFF2-40B4-BE49-F238E27FC236}">
                    <a16:creationId xmlns:a16="http://schemas.microsoft.com/office/drawing/2014/main" id="{30B53FE8-9013-86BE-256F-50428E5E454C}"/>
                  </a:ext>
                </a:extLst>
              </p:cNvPr>
              <p:cNvSpPr txBox="1"/>
              <p:nvPr/>
            </p:nvSpPr>
            <p:spPr>
              <a:xfrm>
                <a:off x="2192829" y="815048"/>
                <a:ext cx="7714911" cy="64214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defTabSz="914400">
                  <a:spcBef>
                    <a:spcPts val="100"/>
                  </a:spcBef>
                </a:pPr>
                <a:r>
                  <a:rPr sz="3600" spc="10" dirty="0">
                    <a:solidFill>
                      <a:srgbClr val="4F81B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Importance </a:t>
                </a:r>
                <a:r>
                  <a:rPr sz="3600" dirty="0">
                    <a:solidFill>
                      <a:srgbClr val="4F81B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of </a:t>
                </a:r>
                <a:r>
                  <a:rPr sz="3600" spc="-5" dirty="0">
                    <a:solidFill>
                      <a:srgbClr val="4F81B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First </a:t>
                </a:r>
                <a:r>
                  <a:rPr sz="3600" spc="25" dirty="0">
                    <a:solidFill>
                      <a:srgbClr val="4F81B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NA</a:t>
                </a:r>
                <a:r>
                  <a:rPr sz="3600" spc="-110" dirty="0">
                    <a:solidFill>
                      <a:srgbClr val="4F81B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 </a:t>
                </a:r>
                <a:r>
                  <a:rPr sz="3600" spc="5" dirty="0">
                    <a:solidFill>
                      <a:srgbClr val="4F81B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Meeting</a:t>
                </a:r>
                <a:endParaRPr sz="3600" dirty="0">
                  <a:solidFill>
                    <a:srgbClr val="4F81BD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endParaRPr>
              </a:p>
            </p:txBody>
          </p:sp>
          <p:sp>
            <p:nvSpPr>
              <p:cNvPr id="13" name="object 3">
                <a:extLst>
                  <a:ext uri="{FF2B5EF4-FFF2-40B4-BE49-F238E27FC236}">
                    <a16:creationId xmlns:a16="http://schemas.microsoft.com/office/drawing/2014/main" id="{7D13E25C-DC14-C3D3-0A43-F35D5FC8AA91}"/>
                  </a:ext>
                </a:extLst>
              </p:cNvPr>
              <p:cNvSpPr/>
              <p:nvPr/>
            </p:nvSpPr>
            <p:spPr>
              <a:xfrm>
                <a:off x="4827586" y="4930004"/>
                <a:ext cx="658814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194309" h="67309">
                    <a:moveTo>
                      <a:pt x="193814" y="0"/>
                    </a:moveTo>
                    <a:lnTo>
                      <a:pt x="193814" y="67208"/>
                    </a:lnTo>
                    <a:lnTo>
                      <a:pt x="0" y="67208"/>
                    </a:lnTo>
                    <a:lnTo>
                      <a:pt x="0" y="0"/>
                    </a:lnTo>
                    <a:lnTo>
                      <a:pt x="193814" y="0"/>
                    </a:lnTo>
                    <a:close/>
                  </a:path>
                </a:pathLst>
              </a:custGeom>
              <a:solidFill>
                <a:srgbClr val="0070C0"/>
              </a:solidFill>
              <a:ln w="14363">
                <a:solidFill>
                  <a:srgbClr val="4971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object 4">
                <a:extLst>
                  <a:ext uri="{FF2B5EF4-FFF2-40B4-BE49-F238E27FC236}">
                    <a16:creationId xmlns:a16="http://schemas.microsoft.com/office/drawing/2014/main" id="{965BDE87-79A2-4BBE-1CB0-08D9EA992678}"/>
                  </a:ext>
                </a:extLst>
              </p:cNvPr>
              <p:cNvSpPr/>
              <p:nvPr/>
            </p:nvSpPr>
            <p:spPr>
              <a:xfrm>
                <a:off x="4805788" y="4136698"/>
                <a:ext cx="833011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299084" h="67309">
                    <a:moveTo>
                      <a:pt x="298932" y="0"/>
                    </a:moveTo>
                    <a:lnTo>
                      <a:pt x="298932" y="67208"/>
                    </a:lnTo>
                    <a:lnTo>
                      <a:pt x="0" y="67208"/>
                    </a:lnTo>
                    <a:lnTo>
                      <a:pt x="0" y="0"/>
                    </a:lnTo>
                    <a:lnTo>
                      <a:pt x="298932" y="0"/>
                    </a:lnTo>
                    <a:close/>
                  </a:path>
                </a:pathLst>
              </a:custGeom>
              <a:solidFill>
                <a:srgbClr val="0070C0"/>
              </a:solidFill>
              <a:ln w="14363">
                <a:solidFill>
                  <a:srgbClr val="4971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object 5">
                <a:extLst>
                  <a:ext uri="{FF2B5EF4-FFF2-40B4-BE49-F238E27FC236}">
                    <a16:creationId xmlns:a16="http://schemas.microsoft.com/office/drawing/2014/main" id="{4DDC44CA-3030-3DDD-EDB7-23DF552E214F}"/>
                  </a:ext>
                </a:extLst>
              </p:cNvPr>
              <p:cNvSpPr/>
              <p:nvPr/>
            </p:nvSpPr>
            <p:spPr>
              <a:xfrm>
                <a:off x="4827586" y="3371560"/>
                <a:ext cx="1344614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7309">
                    <a:moveTo>
                      <a:pt x="431634" y="0"/>
                    </a:moveTo>
                    <a:lnTo>
                      <a:pt x="431634" y="67208"/>
                    </a:lnTo>
                    <a:lnTo>
                      <a:pt x="0" y="67208"/>
                    </a:lnTo>
                    <a:lnTo>
                      <a:pt x="0" y="0"/>
                    </a:lnTo>
                    <a:lnTo>
                      <a:pt x="431634" y="0"/>
                    </a:lnTo>
                    <a:close/>
                  </a:path>
                </a:pathLst>
              </a:custGeom>
              <a:solidFill>
                <a:srgbClr val="0070C0"/>
              </a:solidFill>
              <a:ln w="14363">
                <a:solidFill>
                  <a:srgbClr val="4971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object 6">
                <a:extLst>
                  <a:ext uri="{FF2B5EF4-FFF2-40B4-BE49-F238E27FC236}">
                    <a16:creationId xmlns:a16="http://schemas.microsoft.com/office/drawing/2014/main" id="{E5A38DBE-DE76-7C2E-1B75-401F28D157F1}"/>
                  </a:ext>
                </a:extLst>
              </p:cNvPr>
              <p:cNvSpPr/>
              <p:nvPr/>
            </p:nvSpPr>
            <p:spPr>
              <a:xfrm>
                <a:off x="4805788" y="2564171"/>
                <a:ext cx="1497014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539750" h="67309">
                    <a:moveTo>
                      <a:pt x="539343" y="0"/>
                    </a:moveTo>
                    <a:lnTo>
                      <a:pt x="539343" y="67208"/>
                    </a:lnTo>
                    <a:lnTo>
                      <a:pt x="0" y="67208"/>
                    </a:lnTo>
                    <a:lnTo>
                      <a:pt x="0" y="0"/>
                    </a:lnTo>
                    <a:lnTo>
                      <a:pt x="539343" y="0"/>
                    </a:lnTo>
                    <a:close/>
                  </a:path>
                </a:pathLst>
              </a:custGeom>
              <a:solidFill>
                <a:srgbClr val="0070C0"/>
              </a:solidFill>
              <a:ln w="14363">
                <a:solidFill>
                  <a:srgbClr val="4971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object 7">
                <a:extLst>
                  <a:ext uri="{FF2B5EF4-FFF2-40B4-BE49-F238E27FC236}">
                    <a16:creationId xmlns:a16="http://schemas.microsoft.com/office/drawing/2014/main" id="{C57F2AD1-AF06-0C52-A7B0-F3D4ABB4FE20}"/>
                  </a:ext>
                </a:extLst>
              </p:cNvPr>
              <p:cNvSpPr/>
              <p:nvPr/>
            </p:nvSpPr>
            <p:spPr>
              <a:xfrm>
                <a:off x="4827586" y="1937449"/>
                <a:ext cx="5230813" cy="224079"/>
              </a:xfrm>
              <a:custGeom>
                <a:avLst/>
                <a:gdLst/>
                <a:ahLst/>
                <a:cxnLst/>
                <a:rect l="l" t="t" r="r" b="b"/>
                <a:pathLst>
                  <a:path w="1684020" h="66675">
                    <a:moveTo>
                      <a:pt x="1683639" y="0"/>
                    </a:moveTo>
                    <a:lnTo>
                      <a:pt x="1683639" y="66344"/>
                    </a:lnTo>
                    <a:lnTo>
                      <a:pt x="0" y="66344"/>
                    </a:lnTo>
                    <a:lnTo>
                      <a:pt x="0" y="0"/>
                    </a:lnTo>
                    <a:lnTo>
                      <a:pt x="1683639" y="0"/>
                    </a:lnTo>
                    <a:close/>
                  </a:path>
                </a:pathLst>
              </a:custGeom>
              <a:solidFill>
                <a:srgbClr val="0070C0"/>
              </a:solidFill>
              <a:ln w="14363">
                <a:solidFill>
                  <a:srgbClr val="4971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object 8">
                <a:extLst>
                  <a:ext uri="{FF2B5EF4-FFF2-40B4-BE49-F238E27FC236}">
                    <a16:creationId xmlns:a16="http://schemas.microsoft.com/office/drawing/2014/main" id="{0A180A1F-A5E6-9FD1-2FE2-84BEE0F3FAA0}"/>
                  </a:ext>
                </a:extLst>
              </p:cNvPr>
              <p:cNvSpPr/>
              <p:nvPr/>
            </p:nvSpPr>
            <p:spPr>
              <a:xfrm>
                <a:off x="4827586" y="5493480"/>
                <a:ext cx="6143357" cy="301236"/>
              </a:xfrm>
              <a:custGeom>
                <a:avLst/>
                <a:gdLst/>
                <a:ahLst/>
                <a:cxnLst/>
                <a:rect l="l" t="t" r="r" b="b"/>
                <a:pathLst>
                  <a:path w="1901825">
                    <a:moveTo>
                      <a:pt x="0" y="0"/>
                    </a:moveTo>
                    <a:lnTo>
                      <a:pt x="1901672" y="0"/>
                    </a:lnTo>
                  </a:path>
                </a:pathLst>
              </a:custGeom>
              <a:ln w="25400">
                <a:solidFill>
                  <a:srgbClr val="DCDDDE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object 9">
                <a:extLst>
                  <a:ext uri="{FF2B5EF4-FFF2-40B4-BE49-F238E27FC236}">
                    <a16:creationId xmlns:a16="http://schemas.microsoft.com/office/drawing/2014/main" id="{B1956076-FC5B-BE10-707E-447B05810608}"/>
                  </a:ext>
                </a:extLst>
              </p:cNvPr>
              <p:cNvSpPr txBox="1"/>
              <p:nvPr/>
            </p:nvSpPr>
            <p:spPr>
              <a:xfrm>
                <a:off x="5629668" y="4785408"/>
                <a:ext cx="458361" cy="3200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noAutofit/>
              </a:bodyPr>
              <a:lstStyle/>
              <a:p>
                <a:pPr marL="12700" defTabSz="914400">
                  <a:spcBef>
                    <a:spcPts val="100"/>
                  </a:spcBef>
                </a:pPr>
                <a:r>
                  <a:rPr lang="en-US" sz="2400" b="1" spc="-20" dirty="0">
                    <a:solidFill>
                      <a:srgbClr val="2E5598"/>
                    </a:solidFill>
                    <a:cs typeface="Century Gothic"/>
                  </a:rPr>
                  <a:t>9</a:t>
                </a:r>
                <a:r>
                  <a:rPr sz="2400" b="1" spc="-20" dirty="0">
                    <a:solidFill>
                      <a:srgbClr val="2E5598"/>
                    </a:solidFill>
                    <a:cs typeface="Century Gothic"/>
                  </a:rPr>
                  <a:t>%</a:t>
                </a:r>
                <a:endParaRPr sz="2400" dirty="0">
                  <a:solidFill>
                    <a:prstClr val="black"/>
                  </a:solidFill>
                  <a:cs typeface="Century Gothic"/>
                </a:endParaRPr>
              </a:p>
            </p:txBody>
          </p:sp>
          <p:sp>
            <p:nvSpPr>
              <p:cNvPr id="20" name="object 10">
                <a:extLst>
                  <a:ext uri="{FF2B5EF4-FFF2-40B4-BE49-F238E27FC236}">
                    <a16:creationId xmlns:a16="http://schemas.microsoft.com/office/drawing/2014/main" id="{F831C752-88CC-35C3-77FE-843F2BDBFA4C}"/>
                  </a:ext>
                </a:extLst>
              </p:cNvPr>
              <p:cNvSpPr txBox="1"/>
              <p:nvPr/>
            </p:nvSpPr>
            <p:spPr>
              <a:xfrm>
                <a:off x="5844441" y="4090976"/>
                <a:ext cx="458361" cy="320041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marL="12700" defTabSz="914400">
                  <a:spcBef>
                    <a:spcPts val="100"/>
                  </a:spcBef>
                </a:pPr>
                <a:r>
                  <a:rPr lang="en-US" sz="2400" b="1" spc="-20" dirty="0">
                    <a:solidFill>
                      <a:srgbClr val="2E5598"/>
                    </a:solidFill>
                    <a:cs typeface="Century Gothic"/>
                  </a:rPr>
                  <a:t>7</a:t>
                </a:r>
                <a:r>
                  <a:rPr sz="2400" b="1" spc="-20" dirty="0">
                    <a:solidFill>
                      <a:srgbClr val="2E5598"/>
                    </a:solidFill>
                    <a:cs typeface="Century Gothic"/>
                  </a:rPr>
                  <a:t>%</a:t>
                </a:r>
                <a:endParaRPr sz="2400" dirty="0">
                  <a:solidFill>
                    <a:prstClr val="black"/>
                  </a:solidFill>
                  <a:cs typeface="Century Gothic"/>
                </a:endParaRPr>
              </a:p>
            </p:txBody>
          </p:sp>
          <p:sp>
            <p:nvSpPr>
              <p:cNvPr id="21" name="object 11">
                <a:extLst>
                  <a:ext uri="{FF2B5EF4-FFF2-40B4-BE49-F238E27FC236}">
                    <a16:creationId xmlns:a16="http://schemas.microsoft.com/office/drawing/2014/main" id="{9F7B58DD-D1EE-BDFF-B7E8-276E8DE6CD9C}"/>
                  </a:ext>
                </a:extLst>
              </p:cNvPr>
              <p:cNvSpPr txBox="1"/>
              <p:nvPr/>
            </p:nvSpPr>
            <p:spPr>
              <a:xfrm>
                <a:off x="6304625" y="3304714"/>
                <a:ext cx="613078" cy="320041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marL="12700" defTabSz="914400">
                  <a:spcBef>
                    <a:spcPts val="100"/>
                  </a:spcBef>
                </a:pPr>
                <a:r>
                  <a:rPr sz="2400" b="1" spc="-25" dirty="0">
                    <a:solidFill>
                      <a:srgbClr val="2E5598"/>
                    </a:solidFill>
                    <a:cs typeface="Century Gothic"/>
                  </a:rPr>
                  <a:t>1</a:t>
                </a:r>
                <a:r>
                  <a:rPr lang="en-US" sz="2400" b="1" spc="-25" dirty="0">
                    <a:solidFill>
                      <a:srgbClr val="2E5598"/>
                    </a:solidFill>
                    <a:cs typeface="Century Gothic"/>
                  </a:rPr>
                  <a:t>6</a:t>
                </a:r>
                <a:r>
                  <a:rPr sz="2400" b="1" spc="-25" dirty="0">
                    <a:solidFill>
                      <a:srgbClr val="2E5598"/>
                    </a:solidFill>
                    <a:cs typeface="Century Gothic"/>
                  </a:rPr>
                  <a:t>%</a:t>
                </a:r>
                <a:endParaRPr sz="2400" dirty="0">
                  <a:solidFill>
                    <a:prstClr val="black"/>
                  </a:solidFill>
                  <a:cs typeface="Century Gothic"/>
                </a:endParaRPr>
              </a:p>
            </p:txBody>
          </p:sp>
          <p:sp>
            <p:nvSpPr>
              <p:cNvPr id="22" name="object 12">
                <a:extLst>
                  <a:ext uri="{FF2B5EF4-FFF2-40B4-BE49-F238E27FC236}">
                    <a16:creationId xmlns:a16="http://schemas.microsoft.com/office/drawing/2014/main" id="{EA9BF7F0-D972-D2E5-F24F-CA3DCCE6B754}"/>
                  </a:ext>
                </a:extLst>
              </p:cNvPr>
              <p:cNvSpPr txBox="1"/>
              <p:nvPr/>
            </p:nvSpPr>
            <p:spPr>
              <a:xfrm>
                <a:off x="6447377" y="2479149"/>
                <a:ext cx="613078" cy="320040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marL="12700" defTabSz="914400">
                  <a:spcBef>
                    <a:spcPts val="100"/>
                  </a:spcBef>
                </a:pPr>
                <a:r>
                  <a:rPr lang="en-US" sz="2400" b="1" spc="-20" dirty="0">
                    <a:solidFill>
                      <a:srgbClr val="2E5598"/>
                    </a:solidFill>
                    <a:cs typeface="Century Gothic"/>
                  </a:rPr>
                  <a:t>13%</a:t>
                </a:r>
                <a:endParaRPr sz="2400" dirty="0">
                  <a:solidFill>
                    <a:prstClr val="black"/>
                  </a:solidFill>
                  <a:cs typeface="Century Gothic"/>
                </a:endParaRPr>
              </a:p>
            </p:txBody>
          </p:sp>
          <p:sp>
            <p:nvSpPr>
              <p:cNvPr id="23" name="object 13">
                <a:extLst>
                  <a:ext uri="{FF2B5EF4-FFF2-40B4-BE49-F238E27FC236}">
                    <a16:creationId xmlns:a16="http://schemas.microsoft.com/office/drawing/2014/main" id="{AE7FDC4A-97B0-1A6A-B5D6-CEC185325B0F}"/>
                  </a:ext>
                </a:extLst>
              </p:cNvPr>
              <p:cNvSpPr txBox="1"/>
              <p:nvPr/>
            </p:nvSpPr>
            <p:spPr>
              <a:xfrm>
                <a:off x="10210800" y="1891290"/>
                <a:ext cx="668478" cy="320040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marL="12700" defTabSz="914400">
                  <a:spcBef>
                    <a:spcPts val="100"/>
                  </a:spcBef>
                </a:pPr>
                <a:r>
                  <a:rPr sz="2400" b="1" spc="-25" dirty="0">
                    <a:solidFill>
                      <a:srgbClr val="2E5598"/>
                    </a:solidFill>
                    <a:cs typeface="Century Gothic"/>
                  </a:rPr>
                  <a:t>5</a:t>
                </a:r>
                <a:r>
                  <a:rPr lang="en-US" sz="2400" b="1" spc="-25" dirty="0">
                    <a:solidFill>
                      <a:srgbClr val="2E5598"/>
                    </a:solidFill>
                    <a:cs typeface="Century Gothic"/>
                  </a:rPr>
                  <a:t>5</a:t>
                </a:r>
                <a:r>
                  <a:rPr sz="2400" b="1" spc="-25" dirty="0">
                    <a:solidFill>
                      <a:srgbClr val="2E5598"/>
                    </a:solidFill>
                    <a:cs typeface="Century Gothic"/>
                  </a:rPr>
                  <a:t>%</a:t>
                </a:r>
                <a:endParaRPr sz="2400" dirty="0">
                  <a:solidFill>
                    <a:prstClr val="black"/>
                  </a:solidFill>
                  <a:cs typeface="Century Gothic"/>
                </a:endParaRPr>
              </a:p>
            </p:txBody>
          </p:sp>
          <p:sp>
            <p:nvSpPr>
              <p:cNvPr id="24" name="object 15">
                <a:extLst>
                  <a:ext uri="{FF2B5EF4-FFF2-40B4-BE49-F238E27FC236}">
                    <a16:creationId xmlns:a16="http://schemas.microsoft.com/office/drawing/2014/main" id="{2C46D8D9-6436-F95E-C427-12A2FD4C7BB4}"/>
                  </a:ext>
                </a:extLst>
              </p:cNvPr>
              <p:cNvSpPr txBox="1"/>
              <p:nvPr/>
            </p:nvSpPr>
            <p:spPr>
              <a:xfrm>
                <a:off x="2014931" y="1734376"/>
                <a:ext cx="2605355" cy="357880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224154" algn="r" defTabSz="914400">
                  <a:spcBef>
                    <a:spcPts val="100"/>
                  </a:spcBef>
                </a:pPr>
                <a:r>
                  <a:rPr sz="2800" spc="-114" dirty="0">
                    <a:solidFill>
                      <a:srgbClr val="2E5598"/>
                    </a:solidFill>
                    <a:latin typeface="Calibri"/>
                    <a:cs typeface="Calibri"/>
                  </a:rPr>
                  <a:t>Very</a:t>
                </a:r>
                <a:r>
                  <a:rPr sz="2800" spc="-150" dirty="0">
                    <a:solidFill>
                      <a:srgbClr val="2E5598"/>
                    </a:solidFill>
                    <a:latin typeface="Calibri"/>
                    <a:cs typeface="Calibri"/>
                  </a:rPr>
                  <a:t> </a:t>
                </a:r>
                <a:r>
                  <a:rPr sz="2800" spc="-100" dirty="0">
                    <a:solidFill>
                      <a:srgbClr val="2E5598"/>
                    </a:solidFill>
                    <a:latin typeface="Calibri"/>
                    <a:cs typeface="Calibri"/>
                  </a:rPr>
                  <a:t>important</a:t>
                </a:r>
                <a:endParaRPr sz="28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marL="12700" marR="5080" indent="485140" algn="r" defTabSz="914400">
                  <a:lnSpc>
                    <a:spcPct val="158700"/>
                  </a:lnSpc>
                  <a:spcBef>
                    <a:spcPts val="50"/>
                  </a:spcBef>
                </a:pPr>
                <a:r>
                  <a:rPr sz="2800" spc="-95" dirty="0">
                    <a:solidFill>
                      <a:srgbClr val="2E5598"/>
                    </a:solidFill>
                    <a:latin typeface="Calibri"/>
                    <a:cs typeface="Calibri"/>
                  </a:rPr>
                  <a:t>Neutral</a:t>
                </a:r>
                <a:endParaRPr lang="en-US" sz="2800" spc="-95" dirty="0">
                  <a:solidFill>
                    <a:srgbClr val="2E5598"/>
                  </a:solidFill>
                  <a:latin typeface="Calibri"/>
                  <a:cs typeface="Calibri"/>
                </a:endParaRPr>
              </a:p>
              <a:p>
                <a:pPr marL="12700" marR="5080" indent="485140" algn="r" defTabSz="914400">
                  <a:lnSpc>
                    <a:spcPct val="158700"/>
                  </a:lnSpc>
                  <a:spcBef>
                    <a:spcPts val="50"/>
                  </a:spcBef>
                </a:pPr>
                <a:r>
                  <a:rPr sz="2800" spc="-100" dirty="0">
                    <a:solidFill>
                      <a:srgbClr val="2E5598"/>
                    </a:solidFill>
                    <a:latin typeface="Calibri"/>
                    <a:cs typeface="Calibri"/>
                  </a:rPr>
                  <a:t>Important</a:t>
                </a:r>
                <a:endParaRPr lang="en-US" sz="2800" spc="-100" dirty="0">
                  <a:solidFill>
                    <a:srgbClr val="2E5598"/>
                  </a:solidFill>
                  <a:latin typeface="Calibri"/>
                  <a:cs typeface="Calibri"/>
                </a:endParaRPr>
              </a:p>
              <a:p>
                <a:pPr marL="12700" marR="5080" indent="485140" algn="r" defTabSz="914400">
                  <a:lnSpc>
                    <a:spcPct val="158700"/>
                  </a:lnSpc>
                  <a:spcBef>
                    <a:spcPts val="50"/>
                  </a:spcBef>
                </a:pPr>
                <a:r>
                  <a:rPr sz="2800" spc="-120" dirty="0">
                    <a:solidFill>
                      <a:srgbClr val="2E5598"/>
                    </a:solidFill>
                    <a:latin typeface="Calibri"/>
                    <a:cs typeface="Calibri"/>
                  </a:rPr>
                  <a:t>Somewhat</a:t>
                </a:r>
                <a:r>
                  <a:rPr sz="2800" spc="-160" dirty="0">
                    <a:solidFill>
                      <a:srgbClr val="2E5598"/>
                    </a:solidFill>
                    <a:latin typeface="Calibri"/>
                    <a:cs typeface="Calibri"/>
                  </a:rPr>
                  <a:t> </a:t>
                </a:r>
                <a:endParaRPr lang="en-US" sz="2800" spc="-105" dirty="0">
                  <a:solidFill>
                    <a:srgbClr val="2E5598"/>
                  </a:solidFill>
                  <a:latin typeface="Calibri"/>
                  <a:cs typeface="Calibri"/>
                </a:endParaRPr>
              </a:p>
              <a:p>
                <a:pPr marL="12700" marR="5080" indent="485140" algn="r" defTabSz="914400">
                  <a:lnSpc>
                    <a:spcPct val="158700"/>
                  </a:lnSpc>
                  <a:spcBef>
                    <a:spcPts val="50"/>
                  </a:spcBef>
                </a:pPr>
                <a:r>
                  <a:rPr sz="2800" spc="-105" dirty="0">
                    <a:solidFill>
                      <a:srgbClr val="2E5598"/>
                    </a:solidFill>
                    <a:latin typeface="Calibri"/>
                    <a:cs typeface="Calibri"/>
                  </a:rPr>
                  <a:t> </a:t>
                </a:r>
                <a:r>
                  <a:rPr sz="2800" spc="-55" dirty="0">
                    <a:solidFill>
                      <a:srgbClr val="2E5598"/>
                    </a:solidFill>
                    <a:latin typeface="Calibri"/>
                    <a:cs typeface="Calibri"/>
                  </a:rPr>
                  <a:t> </a:t>
                </a:r>
                <a:r>
                  <a:rPr sz="2800" spc="-125" dirty="0">
                    <a:solidFill>
                      <a:srgbClr val="2E5598"/>
                    </a:solidFill>
                    <a:latin typeface="Calibri"/>
                    <a:cs typeface="Calibri"/>
                  </a:rPr>
                  <a:t>Not </a:t>
                </a:r>
                <a:r>
                  <a:rPr sz="2800" spc="-155" dirty="0">
                    <a:solidFill>
                      <a:srgbClr val="2E5598"/>
                    </a:solidFill>
                    <a:latin typeface="Calibri"/>
                    <a:cs typeface="Calibri"/>
                  </a:rPr>
                  <a:t> </a:t>
                </a:r>
                <a:r>
                  <a:rPr sz="2800" spc="-105" dirty="0">
                    <a:solidFill>
                      <a:srgbClr val="2E5598"/>
                    </a:solidFill>
                    <a:latin typeface="Calibri"/>
                    <a:cs typeface="Calibri"/>
                  </a:rPr>
                  <a:t>important</a:t>
                </a:r>
                <a:endParaRPr sz="28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025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D60A25-CC12-C1F6-E760-EA107A1B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80" y="383683"/>
            <a:ext cx="6218492" cy="74467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Large-group Discussion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11209-C840-FB0D-1E0E-7ED8A75F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46" y="1451707"/>
            <a:ext cx="8480992" cy="22058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What was your first positive    experience in NA that attracted        you and made you want to come     back and stay?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615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42A08DC-67D1-5B00-4CFA-46278F5C4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81" y="300234"/>
            <a:ext cx="6022266" cy="739654"/>
          </a:xfrm>
        </p:spPr>
        <p:txBody>
          <a:bodyPr>
            <a:normAutofit/>
          </a:bodyPr>
          <a:lstStyle/>
          <a:p>
            <a:r>
              <a:rPr lang="en-US" sz="4000" dirty="0"/>
              <a:t>Small-group Discussion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2E0867-6266-1A4A-F123-31382EBD4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487"/>
            <a:ext cx="8647289" cy="4012373"/>
          </a:xfrm>
        </p:spPr>
        <p:txBody>
          <a:bodyPr>
            <a:noAutofit/>
          </a:bodyPr>
          <a:lstStyle/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en-US" sz="2200" b="1" dirty="0">
                <a:solidFill>
                  <a:schemeClr val="accent1"/>
                </a:solidFill>
              </a:rPr>
              <a:t>What is our message, and how does our group                      demonstrate a commitment to it? 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en-US" sz="2200" b="1" dirty="0">
                <a:solidFill>
                  <a:schemeClr val="accent1"/>
                </a:solidFill>
              </a:rPr>
              <a:t>How does this commitment affect our members                                  and our group, and what effect does it have in the                       greater community?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en-US" sz="2200" b="1" dirty="0">
                <a:solidFill>
                  <a:schemeClr val="accent1"/>
                </a:solidFill>
              </a:rPr>
              <a:t>How can I help ensure that newcomers are welcomed                         with an “attitude of helpfulness, acceptance, and              unconditional love”? </a:t>
            </a:r>
            <a:br>
              <a:rPr lang="en-US" sz="2200" b="1" dirty="0">
                <a:solidFill>
                  <a:schemeClr val="accent1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(</a:t>
            </a:r>
            <a:r>
              <a:rPr lang="en-US" sz="2200" b="1" i="1" dirty="0">
                <a:solidFill>
                  <a:schemeClr val="accent1"/>
                </a:solidFill>
              </a:rPr>
              <a:t>It Works: How and Why, </a:t>
            </a:r>
            <a:r>
              <a:rPr lang="en-US" sz="2200" b="1" dirty="0">
                <a:solidFill>
                  <a:schemeClr val="accent1"/>
                </a:solidFill>
              </a:rPr>
              <a:t>Tradition Three)</a:t>
            </a:r>
            <a:endParaRPr lang="en-US" sz="2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2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78" y="78640"/>
            <a:ext cx="1182842" cy="1182842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C04C7D06-EF5E-CA7A-3B01-36BF730D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37" y="266019"/>
            <a:ext cx="2871441" cy="808083"/>
          </a:xfrm>
        </p:spPr>
        <p:txBody>
          <a:bodyPr>
            <a:normAutofit/>
          </a:bodyPr>
          <a:lstStyle/>
          <a:p>
            <a:r>
              <a:rPr lang="en-US" sz="4000" dirty="0"/>
              <a:t>Next Steps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B4080E7-F96E-03E6-C042-01E0B79BE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21" y="1074102"/>
            <a:ext cx="7344178" cy="3535037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en-US" sz="3600" dirty="0"/>
              <a:t>All three IDTs are available at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www.na.org/idt</a:t>
            </a:r>
            <a:r>
              <a:rPr lang="en-US" sz="3600" dirty="0"/>
              <a:t>. </a:t>
            </a:r>
          </a:p>
          <a:p>
            <a:pPr>
              <a:spcBef>
                <a:spcPts val="2200"/>
              </a:spcBef>
            </a:pPr>
            <a:r>
              <a:rPr lang="en-US" sz="3600" b="1" i="1" dirty="0">
                <a:solidFill>
                  <a:srgbClr val="A53010"/>
                </a:solidFill>
              </a:rPr>
              <a:t>Thank you </a:t>
            </a:r>
            <a:r>
              <a:rPr lang="en-US" sz="3600" dirty="0"/>
              <a:t>for helping.</a:t>
            </a:r>
          </a:p>
          <a:p>
            <a:pPr>
              <a:spcBef>
                <a:spcPts val="2200"/>
              </a:spcBef>
            </a:pPr>
            <a:r>
              <a:rPr lang="en-US" sz="3600" dirty="0"/>
              <a:t>We always welcome your feedback: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rd@bcrna.ca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670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1830</TotalTime>
  <Words>259</Words>
  <Application>Microsoft Office PowerPoint</Application>
  <PresentationFormat>On-screen Show (16:9)</PresentationFormat>
  <Paragraphs>34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Large-group Discussion</vt:lpstr>
      <vt:lpstr>Small-group Discussion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Carrying the NA Message and Making NA Attractive</dc:title>
  <dc:creator>Travis Koplow</dc:creator>
  <cp:lastModifiedBy>William Webb</cp:lastModifiedBy>
  <cp:revision>40</cp:revision>
  <dcterms:created xsi:type="dcterms:W3CDTF">2018-07-17T18:52:18Z</dcterms:created>
  <dcterms:modified xsi:type="dcterms:W3CDTF">2023-06-15T03:05:33Z</dcterms:modified>
</cp:coreProperties>
</file>