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Lst>
  <p:handoutMasterIdLst>
    <p:handoutMasterId r:id="rId24"/>
  </p:handoutMasterIdLst>
  <p:sldIdLst>
    <p:sldId id="256" r:id="rId13"/>
    <p:sldId id="258" r:id="rId14"/>
    <p:sldId id="257" r:id="rId15"/>
    <p:sldId id="259" r:id="rId16"/>
    <p:sldId id="269" r:id="rId17"/>
    <p:sldId id="268" r:id="rId18"/>
    <p:sldId id="261" r:id="rId19"/>
    <p:sldId id="262" r:id="rId20"/>
    <p:sldId id="263" r:id="rId21"/>
    <p:sldId id="264" r:id="rId22"/>
    <p:sldId id="266" r:id="rId23"/>
  </p:sldIdLst>
  <p:sldSz cx="13004800" cy="9753600"/>
  <p:notesSz cx="7023100" cy="9309100"/>
  <p:defaultTextStyle>
    <a:defPPr>
      <a:defRPr lang="en-US"/>
    </a:defPPr>
    <a:lvl1pPr algn="l" rtl="0" eaLnBrk="0" fontAlgn="base" hangingPunct="0">
      <a:spcBef>
        <a:spcPct val="0"/>
      </a:spcBef>
      <a:spcAft>
        <a:spcPct val="0"/>
      </a:spcAft>
      <a:defRPr sz="4200" kern="1200">
        <a:solidFill>
          <a:srgbClr val="EBCD9C"/>
        </a:solidFill>
        <a:latin typeface="Gill Sans" pitchFamily="-84" charset="0"/>
        <a:ea typeface="ヒラギノ角ゴ ProN W3" pitchFamily="-84" charset="-128"/>
        <a:cs typeface="+mn-cs"/>
        <a:sym typeface="Gill Sans" pitchFamily="-84" charset="0"/>
      </a:defRPr>
    </a:lvl1pPr>
    <a:lvl2pPr marL="457200" algn="l" rtl="0" eaLnBrk="0" fontAlgn="base" hangingPunct="0">
      <a:spcBef>
        <a:spcPct val="0"/>
      </a:spcBef>
      <a:spcAft>
        <a:spcPct val="0"/>
      </a:spcAft>
      <a:defRPr sz="4200" kern="1200">
        <a:solidFill>
          <a:srgbClr val="EBCD9C"/>
        </a:solidFill>
        <a:latin typeface="Gill Sans" pitchFamily="-84" charset="0"/>
        <a:ea typeface="ヒラギノ角ゴ ProN W3" pitchFamily="-84" charset="-128"/>
        <a:cs typeface="+mn-cs"/>
        <a:sym typeface="Gill Sans" pitchFamily="-84" charset="0"/>
      </a:defRPr>
    </a:lvl2pPr>
    <a:lvl3pPr marL="914400" algn="l" rtl="0" eaLnBrk="0" fontAlgn="base" hangingPunct="0">
      <a:spcBef>
        <a:spcPct val="0"/>
      </a:spcBef>
      <a:spcAft>
        <a:spcPct val="0"/>
      </a:spcAft>
      <a:defRPr sz="4200" kern="1200">
        <a:solidFill>
          <a:srgbClr val="EBCD9C"/>
        </a:solidFill>
        <a:latin typeface="Gill Sans" pitchFamily="-84" charset="0"/>
        <a:ea typeface="ヒラギノ角ゴ ProN W3" pitchFamily="-84" charset="-128"/>
        <a:cs typeface="+mn-cs"/>
        <a:sym typeface="Gill Sans" pitchFamily="-84" charset="0"/>
      </a:defRPr>
    </a:lvl3pPr>
    <a:lvl4pPr marL="1371600" algn="l" rtl="0" eaLnBrk="0" fontAlgn="base" hangingPunct="0">
      <a:spcBef>
        <a:spcPct val="0"/>
      </a:spcBef>
      <a:spcAft>
        <a:spcPct val="0"/>
      </a:spcAft>
      <a:defRPr sz="4200" kern="1200">
        <a:solidFill>
          <a:srgbClr val="EBCD9C"/>
        </a:solidFill>
        <a:latin typeface="Gill Sans" pitchFamily="-84" charset="0"/>
        <a:ea typeface="ヒラギノ角ゴ ProN W3" pitchFamily="-84" charset="-128"/>
        <a:cs typeface="+mn-cs"/>
        <a:sym typeface="Gill Sans" pitchFamily="-84" charset="0"/>
      </a:defRPr>
    </a:lvl4pPr>
    <a:lvl5pPr marL="1828800" algn="l" rtl="0" eaLnBrk="0" fontAlgn="base" hangingPunct="0">
      <a:spcBef>
        <a:spcPct val="0"/>
      </a:spcBef>
      <a:spcAft>
        <a:spcPct val="0"/>
      </a:spcAft>
      <a:defRPr sz="4200" kern="1200">
        <a:solidFill>
          <a:srgbClr val="EBCD9C"/>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4200" kern="1200">
        <a:solidFill>
          <a:srgbClr val="EBCD9C"/>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4200" kern="1200">
        <a:solidFill>
          <a:srgbClr val="EBCD9C"/>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4200" kern="1200">
        <a:solidFill>
          <a:srgbClr val="EBCD9C"/>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4200" kern="1200">
        <a:solidFill>
          <a:srgbClr val="EBCD9C"/>
        </a:solidFill>
        <a:latin typeface="Gill Sans" pitchFamily="-84" charset="0"/>
        <a:ea typeface="ヒラギノ角ゴ ProN W3" pitchFamily="-84" charset="-128"/>
        <a:cs typeface="+mn-cs"/>
        <a:sym typeface="Gill Sans" pitchFamily="-84"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624" y="67"/>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eaLnBrk="1" hangingPunct="1">
              <a:defRPr sz="1200"/>
            </a:lvl1pPr>
          </a:lstStyle>
          <a:p>
            <a:pPr>
              <a:defRPr/>
            </a:pPr>
            <a:fld id="{FC32F72C-B240-416A-AF5F-304220C6C2F7}" type="datetimeFigureOut">
              <a:rPr lang="en-US"/>
              <a:pPr>
                <a:defRPr/>
              </a:pPr>
              <a:t>2/14/2019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9B83487-6223-4C1E-9105-7FEE67B1682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493134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948308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797558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52749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61161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00212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37851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73920569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80389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166868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82695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166823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476500"/>
            <a:ext cx="2768600" cy="431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0" y="2476500"/>
            <a:ext cx="8153400" cy="431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7655434"/>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411367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7079383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23769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356725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65200" y="1320800"/>
            <a:ext cx="5461000" cy="711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320800"/>
            <a:ext cx="5461000" cy="711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978003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984186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6743065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63448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155317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05142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901820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520811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422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42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353798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2562371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532706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198815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2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132294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628466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184628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19501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305474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972184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66950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62946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0243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21055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3692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57900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84183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2523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64217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76224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41416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02182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04800"/>
            <a:ext cx="2925762" cy="840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04800"/>
            <a:ext cx="8624888" cy="8407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54144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301417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79546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3537434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2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560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36966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258738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485493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3515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054145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19291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848602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830582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51471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2392513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666746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1703249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104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012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11563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461984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3622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200" y="5384800"/>
            <a:ext cx="54610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84800"/>
            <a:ext cx="54610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333891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69934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441596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589386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97454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1181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0813708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2986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87295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87262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9175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13223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253568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5278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963039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32929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13915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04800"/>
            <a:ext cx="2925762" cy="840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04800"/>
            <a:ext cx="8624888" cy="8407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76051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9361410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821173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362927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14637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163642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17624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989130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14693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114490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353821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570340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698128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4799142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524439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81927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9727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2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098800"/>
            <a:ext cx="5461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25971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81010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321798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49770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219967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011843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77702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210084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9422156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883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412954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680648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200" y="8293100"/>
            <a:ext cx="5461000" cy="100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293100"/>
            <a:ext cx="5461000" cy="100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294861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589542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857207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953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101207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375301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94002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6477000"/>
            <a:ext cx="2768600" cy="281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0" y="6477000"/>
            <a:ext cx="8153400" cy="281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65098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602087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747379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937446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7987870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2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56000" y="3098800"/>
            <a:ext cx="2438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87691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16788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634731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79546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467024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39226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95528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0"/>
            <a:ext cx="2768600"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0" y="304800"/>
            <a:ext cx="8153400" cy="850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07297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65200" y="2476500"/>
            <a:ext cx="11074400"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965200" y="5384800"/>
            <a:ext cx="110744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pitchFamily="-84" charset="0"/>
        </a:defRPr>
      </a:lvl5pPr>
      <a:lvl6pPr marL="457200" algn="ctr" rtl="0" fontAlgn="base">
        <a:spcBef>
          <a:spcPct val="0"/>
        </a:spcBef>
        <a:spcAft>
          <a:spcPct val="0"/>
        </a:spcAft>
        <a:defRPr sz="3800">
          <a:solidFill>
            <a:schemeClr val="tx1"/>
          </a:solidFill>
          <a:latin typeface="+mn-lt"/>
          <a:ea typeface="+mn-ea"/>
          <a:cs typeface="+mn-cs"/>
          <a:sym typeface="Gill Sans" charset="0"/>
        </a:defRPr>
      </a:lvl6pPr>
      <a:lvl7pPr marL="914400" algn="ctr" rtl="0" fontAlgn="base">
        <a:spcBef>
          <a:spcPct val="0"/>
        </a:spcBef>
        <a:spcAft>
          <a:spcPct val="0"/>
        </a:spcAft>
        <a:defRPr sz="3800">
          <a:solidFill>
            <a:schemeClr val="tx1"/>
          </a:solidFill>
          <a:latin typeface="+mn-lt"/>
          <a:ea typeface="+mn-ea"/>
          <a:cs typeface="+mn-cs"/>
          <a:sym typeface="Gill Sans" charset="0"/>
        </a:defRPr>
      </a:lvl7pPr>
      <a:lvl8pPr marL="1371600" algn="ctr" rtl="0" fontAlgn="base">
        <a:spcBef>
          <a:spcPct val="0"/>
        </a:spcBef>
        <a:spcAft>
          <a:spcPct val="0"/>
        </a:spcAft>
        <a:defRPr sz="3800">
          <a:solidFill>
            <a:schemeClr val="tx1"/>
          </a:solidFill>
          <a:latin typeface="+mn-lt"/>
          <a:ea typeface="+mn-ea"/>
          <a:cs typeface="+mn-cs"/>
          <a:sym typeface="Gill Sans" charset="0"/>
        </a:defRPr>
      </a:lvl8pPr>
      <a:lvl9pPr marL="1828800" algn="ctr" rtl="0" fontAlgn="base">
        <a:spcBef>
          <a:spcPct val="0"/>
        </a:spcBef>
        <a:spcAft>
          <a:spcPct val="0"/>
        </a:spcAft>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eaLnBrk="0" fontAlgn="base" hangingPunct="0">
        <a:spcBef>
          <a:spcPct val="0"/>
        </a:spcBef>
        <a:spcAft>
          <a:spcPct val="0"/>
        </a:spcAft>
        <a:defRPr sz="6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1pPr>
      <a:lvl2pPr marL="850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2pPr>
      <a:lvl3pPr marL="1295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3pPr>
      <a:lvl4pPr marL="1739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4pPr>
      <a:lvl5pPr marL="2184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5pPr>
      <a:lvl6pPr marL="26416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98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56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4013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bwMode="auto">
          <a:xfrm>
            <a:off x="965200" y="1320800"/>
            <a:ext cx="11074400" cy="711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1pPr>
      <a:lvl2pPr marL="8001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2pPr>
      <a:lvl3pPr marL="12446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3pPr>
      <a:lvl4pPr marL="16891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4pPr>
      <a:lvl5pPr marL="21336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5pPr>
      <a:lvl6pPr marL="25908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128838"/>
            <a:ext cx="117332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965200" y="304800"/>
            <a:ext cx="110744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5" name="Rectangle 3"/>
          <p:cNvSpPr>
            <a:spLocks noGrp="1" noChangeArrowheads="1"/>
          </p:cNvSpPr>
          <p:nvPr>
            <p:ph type="body" idx="1"/>
          </p:nvPr>
        </p:nvSpPr>
        <p:spPr bwMode="auto">
          <a:xfrm>
            <a:off x="965200" y="3098800"/>
            <a:ext cx="11074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965200" y="304800"/>
            <a:ext cx="110744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1pPr>
      <a:lvl2pPr marL="850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2pPr>
      <a:lvl3pPr marL="1295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3pPr>
      <a:lvl4pPr marL="1739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4pPr>
      <a:lvl5pPr marL="2184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5pPr>
      <a:lvl6pPr marL="26416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98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56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4013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965200" y="304800"/>
            <a:ext cx="110744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4099" name="Rectangle 3"/>
          <p:cNvSpPr>
            <a:spLocks noGrp="1" noChangeArrowheads="1"/>
          </p:cNvSpPr>
          <p:nvPr>
            <p:ph type="body" idx="1"/>
          </p:nvPr>
        </p:nvSpPr>
        <p:spPr bwMode="auto">
          <a:xfrm>
            <a:off x="965200" y="3098800"/>
            <a:ext cx="50292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965200" y="304800"/>
            <a:ext cx="110744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5123" name="Rectangle 3"/>
          <p:cNvSpPr>
            <a:spLocks noGrp="1" noChangeArrowheads="1"/>
          </p:cNvSpPr>
          <p:nvPr>
            <p:ph type="body" idx="1"/>
          </p:nvPr>
        </p:nvSpPr>
        <p:spPr bwMode="auto">
          <a:xfrm>
            <a:off x="7010400" y="3098800"/>
            <a:ext cx="50292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128838"/>
            <a:ext cx="117332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965200" y="304800"/>
            <a:ext cx="110744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1pPr>
      <a:lvl2pPr marL="850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2pPr>
      <a:lvl3pPr marL="1295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3pPr>
      <a:lvl4pPr marL="17399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4pPr>
      <a:lvl5pPr marL="2184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5pPr>
      <a:lvl6pPr marL="26416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98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56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4013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965200" y="3416300"/>
            <a:ext cx="11074400"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1pPr>
      <a:lvl2pPr marL="8509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2pPr>
      <a:lvl3pPr marL="12954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3pPr>
      <a:lvl4pPr marL="17399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4pPr>
      <a:lvl5pPr marL="2184400" indent="-406400" algn="l" rtl="0" eaLnBrk="0" fontAlgn="base" hangingPunct="0">
        <a:spcBef>
          <a:spcPts val="4800"/>
        </a:spcBef>
        <a:spcAft>
          <a:spcPct val="0"/>
        </a:spcAft>
        <a:buSzPct val="56000"/>
        <a:buChar char="•"/>
        <a:defRPr sz="3800">
          <a:solidFill>
            <a:schemeClr val="tx1"/>
          </a:solidFill>
          <a:latin typeface="+mn-lt"/>
          <a:ea typeface="+mn-ea"/>
          <a:cs typeface="+mn-cs"/>
          <a:sym typeface="Gill Sans" pitchFamily="-84" charset="0"/>
        </a:defRPr>
      </a:lvl5pPr>
      <a:lvl6pPr marL="26416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6pPr>
      <a:lvl7pPr marL="30988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7pPr>
      <a:lvl8pPr marL="35560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8pPr>
      <a:lvl9pPr marL="4013200" indent="-406400" algn="l" rtl="0" fontAlgn="base">
        <a:spcBef>
          <a:spcPts val="48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128838"/>
            <a:ext cx="117332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965200" y="304800"/>
            <a:ext cx="110744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8195" name="Rectangle 3"/>
          <p:cNvSpPr>
            <a:spLocks noGrp="1" noChangeArrowheads="1"/>
          </p:cNvSpPr>
          <p:nvPr>
            <p:ph type="body" idx="1"/>
          </p:nvPr>
        </p:nvSpPr>
        <p:spPr bwMode="auto">
          <a:xfrm>
            <a:off x="965200" y="3098800"/>
            <a:ext cx="11074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6716713"/>
            <a:ext cx="11712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965200" y="6477000"/>
            <a:ext cx="110744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
        <p:nvSpPr>
          <p:cNvPr id="9219" name="Rectangle 3"/>
          <p:cNvSpPr>
            <a:spLocks noGrp="1" noChangeArrowheads="1"/>
          </p:cNvSpPr>
          <p:nvPr>
            <p:ph type="body" idx="1"/>
          </p:nvPr>
        </p:nvSpPr>
        <p:spPr bwMode="auto">
          <a:xfrm>
            <a:off x="965200" y="8293100"/>
            <a:ext cx="1107440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2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2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2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2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200">
          <a:solidFill>
            <a:schemeClr val="tx1"/>
          </a:solidFill>
          <a:latin typeface="+mn-lt"/>
          <a:ea typeface="+mn-ea"/>
          <a:cs typeface="+mn-cs"/>
          <a:sym typeface="Gill Sans" pitchFamily="-84" charset="0"/>
        </a:defRPr>
      </a:lvl5pPr>
      <a:lvl6pPr marL="457200" algn="ctr" rtl="0" fontAlgn="base">
        <a:spcBef>
          <a:spcPct val="0"/>
        </a:spcBef>
        <a:spcAft>
          <a:spcPct val="0"/>
        </a:spcAft>
        <a:defRPr sz="3200">
          <a:solidFill>
            <a:schemeClr val="tx1"/>
          </a:solidFill>
          <a:latin typeface="+mn-lt"/>
          <a:ea typeface="+mn-ea"/>
          <a:cs typeface="+mn-cs"/>
          <a:sym typeface="Gill Sans" charset="0"/>
        </a:defRPr>
      </a:lvl6pPr>
      <a:lvl7pPr marL="914400" algn="ctr" rtl="0" fontAlgn="base">
        <a:spcBef>
          <a:spcPct val="0"/>
        </a:spcBef>
        <a:spcAft>
          <a:spcPct val="0"/>
        </a:spcAft>
        <a:defRPr sz="3200">
          <a:solidFill>
            <a:schemeClr val="tx1"/>
          </a:solidFill>
          <a:latin typeface="+mn-lt"/>
          <a:ea typeface="+mn-ea"/>
          <a:cs typeface="+mn-cs"/>
          <a:sym typeface="Gill Sans" charset="0"/>
        </a:defRPr>
      </a:lvl7pPr>
      <a:lvl8pPr marL="1371600" algn="ctr" rtl="0" fontAlgn="base">
        <a:spcBef>
          <a:spcPct val="0"/>
        </a:spcBef>
        <a:spcAft>
          <a:spcPct val="0"/>
        </a:spcAft>
        <a:defRPr sz="3200">
          <a:solidFill>
            <a:schemeClr val="tx1"/>
          </a:solidFill>
          <a:latin typeface="+mn-lt"/>
          <a:ea typeface="+mn-ea"/>
          <a:cs typeface="+mn-cs"/>
          <a:sym typeface="Gill Sans" charset="0"/>
        </a:defRPr>
      </a:lvl8pPr>
      <a:lvl9pPr marL="1828800"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965200" y="304800"/>
            <a:ext cx="110744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0243" name="Rectangle 3"/>
          <p:cNvSpPr>
            <a:spLocks noGrp="1" noChangeArrowheads="1"/>
          </p:cNvSpPr>
          <p:nvPr>
            <p:ph type="body" idx="1"/>
          </p:nvPr>
        </p:nvSpPr>
        <p:spPr bwMode="auto">
          <a:xfrm>
            <a:off x="965200" y="3098800"/>
            <a:ext cx="50292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 Sans" pitchFamily="-84" charset="0"/>
        </a:defRPr>
      </a:lvl1pPr>
      <a:lvl2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6400">
          <a:solidFill>
            <a:srgbClr val="ECECEC"/>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rgbClr val="ECECEC"/>
          </a:solidFill>
          <a:latin typeface="Gill Sans" charset="0"/>
          <a:ea typeface="ヒラギノ角ゴ ProN W3" charset="0"/>
          <a:cs typeface="ヒラギノ角ゴ ProN W3" charset="0"/>
          <a:sym typeface="Gill Sans" charset="0"/>
        </a:defRPr>
      </a:lvl9pPr>
    </p:titleStyle>
    <p:bodyStyle>
      <a:lvl1pPr marL="4064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1pPr>
      <a:lvl2pPr marL="800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2pPr>
      <a:lvl3pPr marL="1244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3pPr>
      <a:lvl4pPr marL="16891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4pPr>
      <a:lvl5pPr marL="2133600" indent="-406400" algn="l" rtl="0" eaLnBrk="0" fontAlgn="base" hangingPunct="0">
        <a:spcBef>
          <a:spcPts val="3200"/>
        </a:spcBef>
        <a:spcAft>
          <a:spcPct val="0"/>
        </a:spcAft>
        <a:buSzPct val="56000"/>
        <a:buChar char="•"/>
        <a:defRPr sz="3800">
          <a:solidFill>
            <a:schemeClr val="tx1"/>
          </a:solidFill>
          <a:latin typeface="+mn-lt"/>
          <a:ea typeface="+mn-ea"/>
          <a:cs typeface="+mn-cs"/>
          <a:sym typeface="Gill Sans" pitchFamily="-84" charset="0"/>
        </a:defRPr>
      </a:lvl5pPr>
      <a:lvl6pPr marL="25908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6pPr>
      <a:lvl7pPr marL="30480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7pPr>
      <a:lvl8pPr marL="35052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8pPr>
      <a:lvl9pPr marL="3962400" indent="-406400" algn="l" rtl="0" fontAlgn="base">
        <a:spcBef>
          <a:spcPts val="3200"/>
        </a:spcBef>
        <a:spcAft>
          <a:spcPct val="0"/>
        </a:spcAft>
        <a:buSzPct val="56000"/>
        <a:buChar char="•"/>
        <a:defRPr sz="3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p:cNvSpPr>
          <p:nvPr/>
        </p:nvSpPr>
        <p:spPr bwMode="auto">
          <a:xfrm>
            <a:off x="1092200" y="3213100"/>
            <a:ext cx="5562600" cy="2120900"/>
          </a:xfrm>
          <a:prstGeom prst="rect">
            <a:avLst/>
          </a:prstGeom>
          <a:noFill/>
          <a:ln>
            <a:noFill/>
          </a:ln>
          <a:effectLst>
            <a:outerShdw blurRad="76200" dist="63499" dir="5400000" algn="ctr" rotWithShape="0">
              <a:schemeClr val="bg2">
                <a:alpha val="56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8800" dirty="0">
                <a:solidFill>
                  <a:schemeClr val="tx1"/>
                </a:solidFill>
                <a:latin typeface="Gill Sans" charset="0"/>
                <a:ea typeface="ＭＳ Ｐゴシック" charset="0"/>
                <a:cs typeface="Gill Sans" charset="0"/>
                <a:sym typeface="Gill Sans" charset="0"/>
              </a:rPr>
              <a:t>BUILDING STRONG HOME GROUPS</a:t>
            </a:r>
            <a:endParaRPr lang="en-US" sz="7200" dirty="0">
              <a:solidFill>
                <a:schemeClr val="tx1"/>
              </a:solidFill>
              <a:latin typeface="Gill Sans" charset="0"/>
              <a:ea typeface="ＭＳ Ｐゴシック" charset="0"/>
              <a:cs typeface="Gill Sans" charset="0"/>
              <a:sym typeface="Gill Sans" charset="0"/>
            </a:endParaRPr>
          </a:p>
        </p:txBody>
      </p:sp>
      <p:pic>
        <p:nvPicPr>
          <p:cNvPr id="14340" name="Picture 4"/>
          <p:cNvPicPr>
            <a:picLocks noChangeAspect="1" noChangeArrowheads="1"/>
          </p:cNvPicPr>
          <p:nvPr/>
        </p:nvPicPr>
        <p:blipFill>
          <a:blip r:embed="rId2"/>
          <a:srcRect/>
          <a:stretch>
            <a:fillRect/>
          </a:stretch>
        </p:blipFill>
        <p:spPr bwMode="auto">
          <a:xfrm>
            <a:off x="6735763" y="1477963"/>
            <a:ext cx="4941887" cy="4941887"/>
          </a:xfrm>
          <a:prstGeom prst="rect">
            <a:avLst/>
          </a:prstGeom>
          <a:noFill/>
          <a:ln>
            <a:noFill/>
          </a:ln>
          <a:effectLst>
            <a:outerShdw blurRad="76200" dist="63499" dir="5400000" algn="ctr" rotWithShape="0">
              <a:srgbClr val="0E0E0E">
                <a:alpha val="56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0800" y="482600"/>
            <a:ext cx="13093700" cy="1447800"/>
          </a:xfrm>
        </p:spPr>
        <p:txBody>
          <a:bodyPr/>
          <a:lstStyle/>
          <a:p>
            <a:pPr eaLnBrk="1" hangingPunct="1">
              <a:defRPr/>
            </a:pPr>
            <a:r>
              <a:rPr lang="en-US" sz="5400" b="1" dirty="0" smtClean="0">
                <a:solidFill>
                  <a:srgbClr val="000000"/>
                </a:solidFill>
                <a:sym typeface="Gill Sans" charset="0"/>
              </a:rPr>
              <a:t>Building Strong Home Groups</a:t>
            </a:r>
            <a:br>
              <a:rPr lang="en-US" sz="5400" b="1" dirty="0" smtClean="0">
                <a:solidFill>
                  <a:srgbClr val="000000"/>
                </a:solidFill>
                <a:sym typeface="Gill Sans" charset="0"/>
              </a:rPr>
            </a:br>
            <a:r>
              <a:rPr lang="en-US" sz="5400" b="1" dirty="0" smtClean="0">
                <a:solidFill>
                  <a:srgbClr val="000000"/>
                </a:solidFill>
                <a:sym typeface="Gill Sans" charset="0"/>
              </a:rPr>
              <a:t>Step 5</a:t>
            </a:r>
          </a:p>
        </p:txBody>
      </p:sp>
      <p:sp>
        <p:nvSpPr>
          <p:cNvPr id="22531" name="Rectangle 2"/>
          <p:cNvSpPr>
            <a:spLocks/>
          </p:cNvSpPr>
          <p:nvPr/>
        </p:nvSpPr>
        <p:spPr bwMode="auto">
          <a:xfrm>
            <a:off x="3986464" y="2842736"/>
            <a:ext cx="50366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eaLnBrk="1" hangingPunct="1">
              <a:spcBef>
                <a:spcPts val="2400"/>
              </a:spcBef>
            </a:pPr>
            <a:r>
              <a:rPr lang="en-US" altLang="en-US" sz="4800" b="1" dirty="0">
                <a:solidFill>
                  <a:schemeClr val="tx1"/>
                </a:solidFill>
                <a:ea typeface="MS PGothic" panose="020B0600070205080204" pitchFamily="34" charset="-128"/>
              </a:rPr>
              <a:t>Make Decision(s)</a:t>
            </a:r>
          </a:p>
        </p:txBody>
      </p:sp>
      <p:sp>
        <p:nvSpPr>
          <p:cNvPr id="22532" name="Rectangle 3"/>
          <p:cNvSpPr>
            <a:spLocks/>
          </p:cNvSpPr>
          <p:nvPr/>
        </p:nvSpPr>
        <p:spPr bwMode="auto">
          <a:xfrm>
            <a:off x="660400" y="4876800"/>
            <a:ext cx="1168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eaLnBrk="1" hangingPunct="1">
              <a:spcBef>
                <a:spcPts val="3200"/>
              </a:spcBef>
            </a:pPr>
            <a:r>
              <a:rPr lang="en-US" altLang="en-US" sz="4400" b="1" dirty="0">
                <a:solidFill>
                  <a:schemeClr val="tx1"/>
                </a:solidFill>
                <a:ea typeface="MS PGothic" panose="020B0600070205080204" pitchFamily="34" charset="-128"/>
              </a:rPr>
              <a:t>From the brainstorming, look for simple, practical actions the group can take to implement the solutions. Be specific about who will carry out the action, what exactly they are going to do, </a:t>
            </a:r>
            <a:r>
              <a:rPr lang="en-US" altLang="en-US" sz="4400" b="1" dirty="0" smtClean="0">
                <a:solidFill>
                  <a:schemeClr val="tx1"/>
                </a:solidFill>
                <a:ea typeface="MS PGothic" panose="020B0600070205080204" pitchFamily="34" charset="-128"/>
              </a:rPr>
              <a:t>when </a:t>
            </a:r>
            <a:r>
              <a:rPr lang="en-US" altLang="en-US" sz="4400" b="1" dirty="0">
                <a:solidFill>
                  <a:schemeClr val="tx1"/>
                </a:solidFill>
                <a:ea typeface="MS PGothic" panose="020B0600070205080204" pitchFamily="34" charset="-128"/>
              </a:rPr>
              <a:t>they are going to do it </a:t>
            </a:r>
            <a:r>
              <a:rPr lang="en-US" altLang="en-US" sz="4400" b="1" dirty="0" smtClean="0">
                <a:solidFill>
                  <a:schemeClr val="tx1"/>
                </a:solidFill>
                <a:ea typeface="MS PGothic" panose="020B0600070205080204" pitchFamily="34" charset="-128"/>
              </a:rPr>
              <a:t>by, and how much it is going to cost.</a:t>
            </a:r>
            <a:endParaRPr lang="en-US" altLang="en-US" sz="4400" b="1" dirty="0">
              <a:solidFill>
                <a:schemeClr val="tx1"/>
              </a:solidFill>
              <a:ea typeface="MS PGothic" panose="020B0600070205080204" pitchFamily="34"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2700" y="495300"/>
            <a:ext cx="13017500" cy="1460500"/>
          </a:xfrm>
        </p:spPr>
        <p:txBody>
          <a:bodyPr/>
          <a:lstStyle/>
          <a:p>
            <a:pPr eaLnBrk="1" hangingPunct="1">
              <a:defRPr/>
            </a:pPr>
            <a:r>
              <a:rPr lang="en-US" sz="5400" b="1" dirty="0" smtClean="0">
                <a:solidFill>
                  <a:srgbClr val="000000"/>
                </a:solidFill>
                <a:sym typeface="Gill Sans" charset="0"/>
              </a:rPr>
              <a:t>Building Strong Home Groups</a:t>
            </a:r>
            <a:br>
              <a:rPr lang="en-US" sz="5400" b="1" dirty="0" smtClean="0">
                <a:solidFill>
                  <a:srgbClr val="000000"/>
                </a:solidFill>
                <a:sym typeface="Gill Sans" charset="0"/>
              </a:rPr>
            </a:br>
            <a:r>
              <a:rPr lang="en-US" sz="5400" b="1" dirty="0" smtClean="0">
                <a:solidFill>
                  <a:srgbClr val="000000"/>
                </a:solidFill>
                <a:sym typeface="Gill Sans" charset="0"/>
              </a:rPr>
              <a:t>Call to Action</a:t>
            </a:r>
          </a:p>
        </p:txBody>
      </p:sp>
      <p:sp>
        <p:nvSpPr>
          <p:cNvPr id="23555" name="Rectangle 3"/>
          <p:cNvSpPr>
            <a:spLocks/>
          </p:cNvSpPr>
          <p:nvPr/>
        </p:nvSpPr>
        <p:spPr bwMode="auto">
          <a:xfrm>
            <a:off x="660400" y="3111500"/>
            <a:ext cx="1168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06400" indent="-406400"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algn="l" eaLnBrk="1" hangingPunct="1">
              <a:spcBef>
                <a:spcPts val="3200"/>
              </a:spcBef>
              <a:buSzPct val="56000"/>
              <a:buFontTx/>
              <a:buBlip>
                <a:blip r:embed="rId2"/>
              </a:buBlip>
            </a:pPr>
            <a:r>
              <a:rPr lang="en-US" altLang="en-US" sz="4400" b="1" dirty="0">
                <a:solidFill>
                  <a:schemeClr val="tx1"/>
                </a:solidFill>
                <a:ea typeface="MS PGothic" panose="020B0600070205080204" pitchFamily="34" charset="-128"/>
              </a:rPr>
              <a:t>This is a simple inventory process that groups can use to improve </a:t>
            </a:r>
          </a:p>
          <a:p>
            <a:pPr algn="l" eaLnBrk="1" hangingPunct="1">
              <a:spcBef>
                <a:spcPts val="3200"/>
              </a:spcBef>
              <a:buSzPct val="56000"/>
              <a:buFontTx/>
              <a:buBlip>
                <a:blip r:embed="rId2"/>
              </a:buBlip>
            </a:pPr>
            <a:r>
              <a:rPr lang="en-US" altLang="en-US" sz="4400" b="1" dirty="0">
                <a:solidFill>
                  <a:schemeClr val="tx1"/>
                </a:solidFill>
                <a:ea typeface="MS PGothic" panose="020B0600070205080204" pitchFamily="34" charset="-128"/>
              </a:rPr>
              <a:t>Some groups choose to do this once a year</a:t>
            </a:r>
          </a:p>
          <a:p>
            <a:pPr algn="l" eaLnBrk="1" hangingPunct="1">
              <a:spcBef>
                <a:spcPts val="3200"/>
              </a:spcBef>
              <a:buSzPct val="56000"/>
              <a:buFontTx/>
              <a:buBlip>
                <a:blip r:embed="rId2"/>
              </a:buBlip>
            </a:pPr>
            <a:r>
              <a:rPr lang="en-US" altLang="en-US" sz="4400" b="1" dirty="0">
                <a:solidFill>
                  <a:schemeClr val="tx1"/>
                </a:solidFill>
                <a:ea typeface="MS PGothic" panose="020B0600070205080204" pitchFamily="34" charset="-128"/>
              </a:rPr>
              <a:t>You can try it at your homegroup</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9050" y="492125"/>
            <a:ext cx="13042900" cy="1447800"/>
          </a:xfrm>
        </p:spPr>
        <p:txBody>
          <a:bodyPr/>
          <a:lstStyle/>
          <a:p>
            <a:pPr eaLnBrk="1" hangingPunct="1">
              <a:defRPr/>
            </a:pPr>
            <a:r>
              <a:rPr lang="en-US" sz="5400" b="1" dirty="0" smtClean="0">
                <a:solidFill>
                  <a:srgbClr val="000000"/>
                </a:solidFill>
                <a:sym typeface="Gill Sans" charset="0"/>
              </a:rPr>
              <a:t>Building Strong Home Groups</a:t>
            </a:r>
            <a:br>
              <a:rPr lang="en-US" sz="5400" b="1" dirty="0" smtClean="0">
                <a:solidFill>
                  <a:srgbClr val="000000"/>
                </a:solidFill>
                <a:sym typeface="Gill Sans" charset="0"/>
              </a:rPr>
            </a:br>
            <a:r>
              <a:rPr lang="en-US" sz="5400" b="1" dirty="0" smtClean="0">
                <a:solidFill>
                  <a:srgbClr val="000000"/>
                </a:solidFill>
                <a:sym typeface="Gill Sans" charset="0"/>
              </a:rPr>
              <a:t>Goals of the session</a:t>
            </a:r>
          </a:p>
        </p:txBody>
      </p:sp>
      <p:sp>
        <p:nvSpPr>
          <p:cNvPr id="14339" name="Rectangle 2"/>
          <p:cNvSpPr>
            <a:spLocks/>
          </p:cNvSpPr>
          <p:nvPr/>
        </p:nvSpPr>
        <p:spPr bwMode="auto">
          <a:xfrm>
            <a:off x="647700" y="2794000"/>
            <a:ext cx="117094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06400" indent="-406400"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algn="l" eaLnBrk="1" hangingPunct="1">
              <a:spcBef>
                <a:spcPts val="3200"/>
              </a:spcBef>
              <a:buSzPct val="56000"/>
              <a:buFontTx/>
              <a:buBlip>
                <a:blip r:embed="rId2"/>
              </a:buBlip>
            </a:pPr>
            <a:r>
              <a:rPr lang="en-US" altLang="en-US" sz="4800" b="1" dirty="0">
                <a:solidFill>
                  <a:schemeClr val="tx1"/>
                </a:solidFill>
                <a:ea typeface="MS PGothic" panose="020B0600070205080204" pitchFamily="34" charset="-128"/>
              </a:rPr>
              <a:t>Stress the importance of a strong home group as the foundation of NA.</a:t>
            </a:r>
          </a:p>
          <a:p>
            <a:pPr algn="l" eaLnBrk="1" hangingPunct="1">
              <a:spcBef>
                <a:spcPts val="3200"/>
              </a:spcBef>
              <a:buSzPct val="56000"/>
              <a:buFontTx/>
              <a:buBlip>
                <a:blip r:embed="rId2"/>
              </a:buBlip>
            </a:pPr>
            <a:r>
              <a:rPr lang="en-US" altLang="en-US" sz="4800" b="1" dirty="0">
                <a:solidFill>
                  <a:schemeClr val="tx1"/>
                </a:solidFill>
                <a:ea typeface="MS PGothic" panose="020B0600070205080204" pitchFamily="34" charset="-128"/>
              </a:rPr>
              <a:t>Identify and prioritize actions that can be taken to strengthen home groups.</a:t>
            </a:r>
          </a:p>
          <a:p>
            <a:pPr algn="l" eaLnBrk="1" hangingPunct="1">
              <a:spcBef>
                <a:spcPts val="3200"/>
              </a:spcBef>
              <a:buSzPct val="56000"/>
              <a:buFontTx/>
              <a:buBlip>
                <a:blip r:embed="rId2"/>
              </a:buBlip>
            </a:pPr>
            <a:r>
              <a:rPr lang="en-US" altLang="en-US" sz="4800" b="1" dirty="0">
                <a:solidFill>
                  <a:schemeClr val="tx1"/>
                </a:solidFill>
                <a:ea typeface="MS PGothic" panose="020B0600070205080204" pitchFamily="34" charset="-128"/>
              </a:rPr>
              <a:t>Get involved in taking action!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25400" y="-25400"/>
            <a:ext cx="13068300" cy="982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eaLnBrk="1" hangingPunct="1"/>
            <a:endParaRPr lang="en-US" altLang="en-US"/>
          </a:p>
        </p:txBody>
      </p:sp>
      <p:sp>
        <p:nvSpPr>
          <p:cNvPr id="2" name="Rectangle 2"/>
          <p:cNvSpPr>
            <a:spLocks noGrp="1" noChangeArrowheads="1"/>
          </p:cNvSpPr>
          <p:nvPr>
            <p:ph type="title"/>
          </p:nvPr>
        </p:nvSpPr>
        <p:spPr>
          <a:xfrm>
            <a:off x="-38100" y="482600"/>
            <a:ext cx="13093700" cy="1447800"/>
          </a:xfrm>
        </p:spPr>
        <p:txBody>
          <a:bodyPr/>
          <a:lstStyle/>
          <a:p>
            <a:pPr eaLnBrk="1" hangingPunct="1">
              <a:defRPr/>
            </a:pPr>
            <a:r>
              <a:rPr lang="en-US" sz="5400" b="1" dirty="0" smtClean="0">
                <a:solidFill>
                  <a:schemeClr val="tx2"/>
                </a:solidFill>
                <a:sym typeface="Gill Sans" charset="0"/>
              </a:rPr>
              <a:t>Building Strong Home Groups</a:t>
            </a:r>
            <a:br>
              <a:rPr lang="en-US" sz="5400" b="1" dirty="0" smtClean="0">
                <a:solidFill>
                  <a:schemeClr val="tx2"/>
                </a:solidFill>
                <a:sym typeface="Gill Sans" charset="0"/>
              </a:rPr>
            </a:br>
            <a:r>
              <a:rPr lang="en-US" sz="5400" b="1" dirty="0" smtClean="0">
                <a:solidFill>
                  <a:schemeClr val="tx2"/>
                </a:solidFill>
                <a:sym typeface="Gill Sans" charset="0"/>
              </a:rPr>
              <a:t>What, </a:t>
            </a:r>
            <a:r>
              <a:rPr lang="en-US" sz="5400" b="1" dirty="0" smtClean="0">
                <a:solidFill>
                  <a:schemeClr val="tx2"/>
                </a:solidFill>
                <a:sym typeface="Gill Sans" charset="0"/>
              </a:rPr>
              <a:t>How, Why, &amp; How Much</a:t>
            </a:r>
            <a:endParaRPr lang="en-US" sz="5400" b="1" dirty="0" smtClean="0">
              <a:solidFill>
                <a:schemeClr val="tx2"/>
              </a:solidFill>
              <a:sym typeface="Gill Sans" charset="0"/>
            </a:endParaRPr>
          </a:p>
        </p:txBody>
      </p:sp>
      <p:sp>
        <p:nvSpPr>
          <p:cNvPr id="15364" name="Rectangle 3"/>
          <p:cNvSpPr>
            <a:spLocks/>
          </p:cNvSpPr>
          <p:nvPr/>
        </p:nvSpPr>
        <p:spPr bwMode="auto">
          <a:xfrm>
            <a:off x="177800" y="2870200"/>
            <a:ext cx="126492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06400" indent="-406400"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algn="l" eaLnBrk="1" hangingPunct="1">
              <a:spcBef>
                <a:spcPts val="3200"/>
              </a:spcBef>
              <a:buSzPct val="56000"/>
              <a:buFontTx/>
              <a:buBlip>
                <a:blip r:embed="rId2"/>
              </a:buBlip>
            </a:pPr>
            <a:r>
              <a:rPr lang="en-US" altLang="en-US" sz="4000" b="1" dirty="0">
                <a:solidFill>
                  <a:schemeClr val="tx1"/>
                </a:solidFill>
                <a:ea typeface="MS PGothic" panose="020B0600070205080204" pitchFamily="34" charset="-128"/>
              </a:rPr>
              <a:t>This workshop is meant to help you to strengthen your home groups. </a:t>
            </a:r>
          </a:p>
          <a:p>
            <a:pPr algn="l" eaLnBrk="1" hangingPunct="1">
              <a:spcBef>
                <a:spcPts val="3200"/>
              </a:spcBef>
              <a:buSzPct val="56000"/>
              <a:buFontTx/>
              <a:buBlip>
                <a:blip r:embed="rId2"/>
              </a:buBlip>
            </a:pPr>
            <a:r>
              <a:rPr lang="en-US" altLang="en-US" sz="4000" b="1" dirty="0">
                <a:solidFill>
                  <a:schemeClr val="tx1"/>
                </a:solidFill>
                <a:ea typeface="MS PGothic" panose="020B0600070205080204" pitchFamily="34" charset="-128"/>
              </a:rPr>
              <a:t>The main goal is to find ways to grow and improve.</a:t>
            </a:r>
          </a:p>
          <a:p>
            <a:pPr algn="l" eaLnBrk="1" hangingPunct="1">
              <a:spcBef>
                <a:spcPts val="3200"/>
              </a:spcBef>
              <a:buSzPct val="56000"/>
              <a:buFontTx/>
              <a:buBlip>
                <a:blip r:embed="rId2"/>
              </a:buBlip>
            </a:pPr>
            <a:r>
              <a:rPr lang="en-US" altLang="en-US" sz="4000" b="1" dirty="0">
                <a:solidFill>
                  <a:schemeClr val="tx1"/>
                </a:solidFill>
                <a:ea typeface="MS PGothic" panose="020B0600070205080204" pitchFamily="34" charset="-128"/>
              </a:rPr>
              <a:t>We will model the workshop and then you can do it in your homegroups.</a:t>
            </a:r>
          </a:p>
          <a:p>
            <a:pPr algn="l" eaLnBrk="1" hangingPunct="1">
              <a:spcBef>
                <a:spcPts val="3200"/>
              </a:spcBef>
              <a:buSzPct val="56000"/>
              <a:buFontTx/>
              <a:buBlip>
                <a:blip r:embed="rId2"/>
              </a:buBlip>
            </a:pPr>
            <a:r>
              <a:rPr lang="en-US" altLang="en-US" sz="4000" b="1" dirty="0">
                <a:solidFill>
                  <a:schemeClr val="tx1"/>
                </a:solidFill>
                <a:ea typeface="MS PGothic" panose="020B0600070205080204" pitchFamily="34" charset="-128"/>
              </a:rPr>
              <a:t>You can schedule an extra time for this workshop in your group or area business meeting or have a </a:t>
            </a:r>
            <a:br>
              <a:rPr lang="en-US" altLang="en-US" sz="4000" b="1" dirty="0">
                <a:solidFill>
                  <a:schemeClr val="tx1"/>
                </a:solidFill>
                <a:ea typeface="MS PGothic" panose="020B0600070205080204" pitchFamily="34" charset="-128"/>
              </a:rPr>
            </a:br>
            <a:r>
              <a:rPr lang="en-US" altLang="en-US" sz="4000" b="1" dirty="0">
                <a:solidFill>
                  <a:schemeClr val="tx1"/>
                </a:solidFill>
                <a:ea typeface="MS PGothic" panose="020B0600070205080204" pitchFamily="34" charset="-128"/>
              </a:rPr>
              <a:t>get-together on a separate day.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88900" y="469900"/>
            <a:ext cx="13119100" cy="1485900"/>
          </a:xfrm>
        </p:spPr>
        <p:txBody>
          <a:bodyPr/>
          <a:lstStyle/>
          <a:p>
            <a:pPr eaLnBrk="1" hangingPunct="1">
              <a:defRPr/>
            </a:pPr>
            <a:r>
              <a:rPr lang="en-US" sz="5400" b="1" dirty="0" smtClean="0">
                <a:solidFill>
                  <a:srgbClr val="000000"/>
                </a:solidFill>
                <a:sym typeface="Gill Sans" charset="0"/>
              </a:rPr>
              <a:t>Building Strong Home Groups</a:t>
            </a:r>
            <a:br>
              <a:rPr lang="en-US" sz="5400" b="1" dirty="0" smtClean="0">
                <a:solidFill>
                  <a:srgbClr val="000000"/>
                </a:solidFill>
                <a:sym typeface="Gill Sans" charset="0"/>
              </a:rPr>
            </a:br>
            <a:r>
              <a:rPr lang="en-US" sz="5400" b="1" dirty="0" smtClean="0">
                <a:solidFill>
                  <a:srgbClr val="000000"/>
                </a:solidFill>
                <a:sym typeface="Gill Sans" charset="0"/>
              </a:rPr>
              <a:t>Icebreaker</a:t>
            </a:r>
          </a:p>
        </p:txBody>
      </p:sp>
      <p:sp>
        <p:nvSpPr>
          <p:cNvPr id="16387" name="Rectangle 2"/>
          <p:cNvSpPr>
            <a:spLocks/>
          </p:cNvSpPr>
          <p:nvPr/>
        </p:nvSpPr>
        <p:spPr bwMode="auto">
          <a:xfrm>
            <a:off x="615950" y="2819400"/>
            <a:ext cx="11709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06400" indent="-406400"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algn="l" eaLnBrk="1" hangingPunct="1">
              <a:spcBef>
                <a:spcPts val="3200"/>
              </a:spcBef>
              <a:buSzPct val="56000"/>
              <a:buFontTx/>
              <a:buBlip>
                <a:blip r:embed="rId2"/>
              </a:buBlip>
            </a:pPr>
            <a:r>
              <a:rPr lang="en-US" altLang="en-US" sz="4400" b="1" dirty="0">
                <a:solidFill>
                  <a:schemeClr val="tx1"/>
                </a:solidFill>
                <a:ea typeface="MS PGothic" panose="020B0600070205080204" pitchFamily="34" charset="-128"/>
              </a:rPr>
              <a:t>Imagine your table as a group. </a:t>
            </a:r>
          </a:p>
          <a:p>
            <a:pPr algn="l" eaLnBrk="1" hangingPunct="1">
              <a:spcBef>
                <a:spcPts val="3200"/>
              </a:spcBef>
              <a:buSzPct val="56000"/>
              <a:buFontTx/>
              <a:buBlip>
                <a:blip r:embed="rId2"/>
              </a:buBlip>
            </a:pPr>
            <a:r>
              <a:rPr lang="en-US" altLang="en-US" sz="4400" b="1" dirty="0">
                <a:solidFill>
                  <a:schemeClr val="tx1"/>
                </a:solidFill>
                <a:ea typeface="MS PGothic" panose="020B0600070205080204" pitchFamily="34" charset="-128"/>
              </a:rPr>
              <a:t>Give a name to your group (5 minutes to agree on a name).</a:t>
            </a:r>
          </a:p>
          <a:p>
            <a:pPr algn="l" eaLnBrk="1" hangingPunct="1">
              <a:spcBef>
                <a:spcPts val="3200"/>
              </a:spcBef>
              <a:buSzPct val="56000"/>
              <a:buFontTx/>
              <a:buBlip>
                <a:blip r:embed="rId2"/>
              </a:buBlip>
            </a:pPr>
            <a:r>
              <a:rPr lang="en-US" altLang="en-US" sz="4400" b="1" dirty="0">
                <a:solidFill>
                  <a:schemeClr val="tx1"/>
                </a:solidFill>
                <a:ea typeface="MS PGothic" panose="020B0600070205080204" pitchFamily="34" charset="-128"/>
              </a:rPr>
              <a:t>What positive message do you want to put in this name?</a:t>
            </a:r>
          </a:p>
          <a:p>
            <a:pPr algn="l" eaLnBrk="1" hangingPunct="1">
              <a:spcBef>
                <a:spcPts val="3200"/>
              </a:spcBef>
              <a:buSzPct val="56000"/>
              <a:buFontTx/>
              <a:buBlip>
                <a:blip r:embed="rId2"/>
              </a:buBlip>
            </a:pPr>
            <a:r>
              <a:rPr lang="en-US" altLang="en-US" sz="4400" b="1" dirty="0">
                <a:solidFill>
                  <a:schemeClr val="tx1"/>
                </a:solidFill>
                <a:ea typeface="MS PGothic" panose="020B0600070205080204" pitchFamily="34" charset="-128"/>
              </a:rPr>
              <a:t>Write the name of your group on a piece of card stock. Show it to everybody!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52400"/>
            <a:ext cx="11074400" cy="2082800"/>
          </a:xfrm>
        </p:spPr>
        <p:txBody>
          <a:bodyPr/>
          <a:lstStyle/>
          <a:p>
            <a:pPr>
              <a:defRPr/>
            </a:pPr>
            <a:r>
              <a:rPr lang="en-US" b="1" dirty="0" smtClean="0">
                <a:solidFill>
                  <a:schemeClr val="tx2"/>
                </a:solidFill>
              </a:rPr>
              <a:t>5 Steps for Success</a:t>
            </a:r>
            <a:endParaRPr lang="en-US" b="1" dirty="0">
              <a:solidFill>
                <a:schemeClr val="tx2"/>
              </a:solidFill>
            </a:endParaRPr>
          </a:p>
        </p:txBody>
      </p:sp>
      <p:pic>
        <p:nvPicPr>
          <p:cNvPr id="17411"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7280" y="1981200"/>
            <a:ext cx="5760720" cy="7589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5400" y="495300"/>
            <a:ext cx="13030200" cy="1435100"/>
          </a:xfrm>
        </p:spPr>
        <p:txBody>
          <a:bodyPr/>
          <a:lstStyle/>
          <a:p>
            <a:pPr>
              <a:defRPr/>
            </a:pPr>
            <a:r>
              <a:rPr lang="en-US" sz="5400" b="1" dirty="0">
                <a:solidFill>
                  <a:srgbClr val="000000"/>
                </a:solidFill>
                <a:sym typeface="Gill Sans" charset="0"/>
              </a:rPr>
              <a:t>Building Strong Home Groups</a:t>
            </a:r>
            <a:br>
              <a:rPr lang="en-US" sz="5400" b="1" dirty="0">
                <a:solidFill>
                  <a:srgbClr val="000000"/>
                </a:solidFill>
                <a:sym typeface="Gill Sans" charset="0"/>
              </a:rPr>
            </a:br>
            <a:r>
              <a:rPr lang="en-US" sz="5400" b="1" dirty="0">
                <a:solidFill>
                  <a:srgbClr val="000000"/>
                </a:solidFill>
                <a:sym typeface="Gill Sans" charset="0"/>
              </a:rPr>
              <a:t>Step 1</a:t>
            </a:r>
          </a:p>
        </p:txBody>
      </p:sp>
      <p:sp>
        <p:nvSpPr>
          <p:cNvPr id="18435" name="Rectangle 2"/>
          <p:cNvSpPr>
            <a:spLocks/>
          </p:cNvSpPr>
          <p:nvPr/>
        </p:nvSpPr>
        <p:spPr bwMode="auto">
          <a:xfrm>
            <a:off x="254000" y="2628900"/>
            <a:ext cx="12496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eaLnBrk="1" hangingPunct="1">
              <a:spcBef>
                <a:spcPts val="2400"/>
              </a:spcBef>
            </a:pPr>
            <a:r>
              <a:rPr lang="en-US" altLang="en-US" sz="4800" b="1" dirty="0">
                <a:solidFill>
                  <a:schemeClr val="tx1"/>
                </a:solidFill>
                <a:ea typeface="MS PGothic" panose="020B0600070205080204" pitchFamily="34" charset="-128"/>
              </a:rPr>
              <a:t>Identify 2 Areas for Group Improvement</a:t>
            </a:r>
          </a:p>
        </p:txBody>
      </p:sp>
      <p:sp>
        <p:nvSpPr>
          <p:cNvPr id="18436" name="Rectangle 3"/>
          <p:cNvSpPr>
            <a:spLocks/>
          </p:cNvSpPr>
          <p:nvPr/>
        </p:nvSpPr>
        <p:spPr bwMode="auto">
          <a:xfrm>
            <a:off x="1270000" y="3175000"/>
            <a:ext cx="104648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eaLnBrk="1" hangingPunct="1">
              <a:spcBef>
                <a:spcPts val="3200"/>
              </a:spcBef>
            </a:pPr>
            <a:r>
              <a:rPr lang="en-US" altLang="en-US" sz="4400" b="1" dirty="0">
                <a:solidFill>
                  <a:schemeClr val="tx1"/>
                </a:solidFill>
                <a:ea typeface="MS PGothic" panose="020B0600070205080204" pitchFamily="34" charset="-128"/>
              </a:rPr>
              <a:t>Choose one or two areas from the list below that the group can improve on.</a:t>
            </a:r>
          </a:p>
        </p:txBody>
      </p:sp>
      <p:pic>
        <p:nvPicPr>
          <p:cNvPr id="1843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5638800"/>
            <a:ext cx="4140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8274050"/>
            <a:ext cx="72263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9"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5638800"/>
            <a:ext cx="2590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600" y="6980238"/>
            <a:ext cx="42164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1"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6921500"/>
            <a:ext cx="3911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0800" y="482600"/>
            <a:ext cx="13055600" cy="1460500"/>
          </a:xfrm>
        </p:spPr>
        <p:txBody>
          <a:bodyPr/>
          <a:lstStyle/>
          <a:p>
            <a:pPr eaLnBrk="1" hangingPunct="1">
              <a:defRPr/>
            </a:pPr>
            <a:r>
              <a:rPr lang="en-US" sz="5400" b="1" dirty="0" smtClean="0">
                <a:solidFill>
                  <a:srgbClr val="000000"/>
                </a:solidFill>
                <a:sym typeface="Gill Sans" charset="0"/>
              </a:rPr>
              <a:t>Building Strong Home Groups</a:t>
            </a:r>
            <a:br>
              <a:rPr lang="en-US" sz="5400" b="1" dirty="0" smtClean="0">
                <a:solidFill>
                  <a:srgbClr val="000000"/>
                </a:solidFill>
                <a:sym typeface="Gill Sans" charset="0"/>
              </a:rPr>
            </a:br>
            <a:r>
              <a:rPr lang="en-US" sz="5400" b="1" dirty="0" smtClean="0">
                <a:solidFill>
                  <a:srgbClr val="000000"/>
                </a:solidFill>
                <a:sym typeface="Gill Sans" charset="0"/>
              </a:rPr>
              <a:t>Step 2</a:t>
            </a:r>
          </a:p>
        </p:txBody>
      </p:sp>
      <p:sp>
        <p:nvSpPr>
          <p:cNvPr id="19459" name="Rectangle 2"/>
          <p:cNvSpPr>
            <a:spLocks/>
          </p:cNvSpPr>
          <p:nvPr/>
        </p:nvSpPr>
        <p:spPr bwMode="auto">
          <a:xfrm>
            <a:off x="4303142" y="2743200"/>
            <a:ext cx="46951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algn="l" eaLnBrk="1" hangingPunct="1">
              <a:spcBef>
                <a:spcPts val="2400"/>
              </a:spcBef>
            </a:pPr>
            <a:r>
              <a:rPr lang="en-US" altLang="en-US" sz="4800" b="1" dirty="0">
                <a:solidFill>
                  <a:schemeClr val="tx1"/>
                </a:solidFill>
                <a:ea typeface="MS PGothic" panose="020B0600070205080204" pitchFamily="34" charset="-128"/>
              </a:rPr>
              <a:t>State the issues</a:t>
            </a:r>
          </a:p>
        </p:txBody>
      </p:sp>
      <p:sp>
        <p:nvSpPr>
          <p:cNvPr id="19460" name="Rectangle 3"/>
          <p:cNvSpPr>
            <a:spLocks/>
          </p:cNvSpPr>
          <p:nvPr/>
        </p:nvSpPr>
        <p:spPr bwMode="auto">
          <a:xfrm>
            <a:off x="647700" y="2921000"/>
            <a:ext cx="116967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06400" indent="-406400"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algn="l" eaLnBrk="1" hangingPunct="1">
              <a:spcBef>
                <a:spcPts val="3200"/>
              </a:spcBef>
              <a:buSzPct val="56000"/>
              <a:buFontTx/>
              <a:buBlip>
                <a:blip r:embed="rId2"/>
              </a:buBlip>
            </a:pPr>
            <a:r>
              <a:rPr lang="en-US" altLang="en-US" sz="4400" b="1" dirty="0">
                <a:solidFill>
                  <a:schemeClr val="tx1"/>
                </a:solidFill>
                <a:latin typeface="+mn-lt"/>
                <a:ea typeface="MS PGothic" panose="020B0600070205080204" pitchFamily="34" charset="-128"/>
              </a:rPr>
              <a:t>Groups discuss what needs to be improved for the issues chosen.</a:t>
            </a:r>
          </a:p>
          <a:p>
            <a:pPr algn="l" eaLnBrk="1" hangingPunct="1">
              <a:spcBef>
                <a:spcPts val="3200"/>
              </a:spcBef>
              <a:buSzPct val="56000"/>
              <a:buFontTx/>
              <a:buBlip>
                <a:blip r:embed="rId2"/>
              </a:buBlip>
            </a:pPr>
            <a:r>
              <a:rPr lang="en-US" altLang="en-US" sz="4400" b="1" dirty="0">
                <a:solidFill>
                  <a:schemeClr val="tx1"/>
                </a:solidFill>
                <a:latin typeface="+mn-lt"/>
                <a:ea typeface="MS PGothic" panose="020B0600070205080204" pitchFamily="34" charset="-128"/>
              </a:rPr>
              <a:t>Remember, keep it simple!</a:t>
            </a:r>
          </a:p>
          <a:p>
            <a:pPr algn="l" eaLnBrk="1" hangingPunct="1">
              <a:spcBef>
                <a:spcPts val="3200"/>
              </a:spcBef>
              <a:buSzPct val="56000"/>
              <a:buFontTx/>
              <a:buBlip>
                <a:blip r:embed="rId2"/>
              </a:buBlip>
            </a:pPr>
            <a:r>
              <a:rPr lang="en-US" altLang="en-US" sz="4400" b="1" dirty="0">
                <a:solidFill>
                  <a:schemeClr val="tx1"/>
                </a:solidFill>
                <a:latin typeface="+mn-lt"/>
                <a:ea typeface="MS PGothic" panose="020B0600070205080204" pitchFamily="34" charset="-128"/>
              </a:rPr>
              <a:t>Don</a:t>
            </a:r>
            <a:r>
              <a:rPr lang="ja-JP" altLang="en-US" sz="4400" b="1" dirty="0">
                <a:solidFill>
                  <a:schemeClr val="tx1"/>
                </a:solidFill>
                <a:latin typeface="+mn-lt"/>
                <a:ea typeface="MS PGothic" panose="020B0600070205080204" pitchFamily="34" charset="-128"/>
              </a:rPr>
              <a:t>’</a:t>
            </a:r>
            <a:r>
              <a:rPr lang="en-US" altLang="ja-JP" sz="4400" b="1" dirty="0">
                <a:solidFill>
                  <a:schemeClr val="tx1"/>
                </a:solidFill>
                <a:latin typeface="+mn-lt"/>
              </a:rPr>
              <a:t>t get too wrapped in the problem; move into the solution.</a:t>
            </a:r>
            <a:endParaRPr lang="en-US" altLang="en-US" sz="4400" b="1" dirty="0">
              <a:solidFill>
                <a:schemeClr val="tx1"/>
              </a:solidFill>
              <a:latin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0800" y="495300"/>
            <a:ext cx="13093700" cy="1447800"/>
          </a:xfrm>
        </p:spPr>
        <p:txBody>
          <a:bodyPr/>
          <a:lstStyle/>
          <a:p>
            <a:pPr eaLnBrk="1" hangingPunct="1">
              <a:defRPr/>
            </a:pPr>
            <a:r>
              <a:rPr lang="en-US" sz="5400" b="1" dirty="0" smtClean="0">
                <a:solidFill>
                  <a:srgbClr val="000000"/>
                </a:solidFill>
                <a:sym typeface="Gill Sans" charset="0"/>
              </a:rPr>
              <a:t>Building Strong Home Groups</a:t>
            </a:r>
            <a:br>
              <a:rPr lang="en-US" sz="5400" b="1" dirty="0" smtClean="0">
                <a:solidFill>
                  <a:srgbClr val="000000"/>
                </a:solidFill>
                <a:sym typeface="Gill Sans" charset="0"/>
              </a:rPr>
            </a:br>
            <a:r>
              <a:rPr lang="en-US" sz="5400" b="1" dirty="0" smtClean="0">
                <a:solidFill>
                  <a:srgbClr val="000000"/>
                </a:solidFill>
                <a:sym typeface="Gill Sans" charset="0"/>
              </a:rPr>
              <a:t>Step 3</a:t>
            </a:r>
          </a:p>
        </p:txBody>
      </p:sp>
      <p:sp>
        <p:nvSpPr>
          <p:cNvPr id="20483" name="Rectangle 2"/>
          <p:cNvSpPr>
            <a:spLocks/>
          </p:cNvSpPr>
          <p:nvPr/>
        </p:nvSpPr>
        <p:spPr bwMode="auto">
          <a:xfrm>
            <a:off x="2506663" y="2552700"/>
            <a:ext cx="8001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eaLnBrk="1" hangingPunct="1">
              <a:spcBef>
                <a:spcPts val="2400"/>
              </a:spcBef>
            </a:pPr>
            <a:r>
              <a:rPr lang="en-US" altLang="en-US" sz="4800" b="1" dirty="0">
                <a:solidFill>
                  <a:schemeClr val="tx1"/>
                </a:solidFill>
                <a:ea typeface="MS PGothic" panose="020B0600070205080204" pitchFamily="34" charset="-128"/>
              </a:rPr>
              <a:t>Brainstorm Solutions</a:t>
            </a:r>
          </a:p>
        </p:txBody>
      </p:sp>
      <p:sp>
        <p:nvSpPr>
          <p:cNvPr id="20484" name="Rectangle 3"/>
          <p:cNvSpPr>
            <a:spLocks/>
          </p:cNvSpPr>
          <p:nvPr/>
        </p:nvSpPr>
        <p:spPr bwMode="auto">
          <a:xfrm>
            <a:off x="647700" y="3440038"/>
            <a:ext cx="116967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06400" indent="-406400"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algn="l" eaLnBrk="1" hangingPunct="1">
              <a:spcBef>
                <a:spcPts val="3200"/>
              </a:spcBef>
              <a:buSzPct val="56000"/>
              <a:buFontTx/>
              <a:buBlip>
                <a:blip r:embed="rId2"/>
              </a:buBlip>
            </a:pPr>
            <a:r>
              <a:rPr lang="en-US" altLang="en-US" sz="4400" b="1" dirty="0">
                <a:solidFill>
                  <a:schemeClr val="tx1"/>
                </a:solidFill>
                <a:ea typeface="MS PGothic" panose="020B0600070205080204" pitchFamily="34" charset="-128"/>
              </a:rPr>
              <a:t>As a group, discuss solution ideas. </a:t>
            </a:r>
          </a:p>
          <a:p>
            <a:pPr algn="l" eaLnBrk="1" hangingPunct="1">
              <a:spcBef>
                <a:spcPts val="3200"/>
              </a:spcBef>
              <a:buSzPct val="56000"/>
              <a:buFontTx/>
              <a:buBlip>
                <a:blip r:embed="rId2"/>
              </a:buBlip>
            </a:pPr>
            <a:r>
              <a:rPr lang="en-US" altLang="en-US" sz="4400" b="1" dirty="0">
                <a:solidFill>
                  <a:schemeClr val="tx1"/>
                </a:solidFill>
                <a:ea typeface="MS PGothic" panose="020B0600070205080204" pitchFamily="34" charset="-128"/>
              </a:rPr>
              <a:t>Focus on ways to make progress; don</a:t>
            </a:r>
            <a:r>
              <a:rPr lang="en-US" altLang="en-US" sz="4400" b="1" dirty="0">
                <a:solidFill>
                  <a:schemeClr val="tx1"/>
                </a:solidFill>
                <a:latin typeface="Arial" panose="020B0604020202020204" pitchFamily="34" charset="0"/>
                <a:ea typeface="MS PGothic" panose="020B0600070205080204" pitchFamily="34" charset="-128"/>
              </a:rPr>
              <a:t>’</a:t>
            </a:r>
            <a:r>
              <a:rPr lang="en-US" altLang="ja-JP" sz="4400" b="1" dirty="0">
                <a:solidFill>
                  <a:schemeClr val="tx1"/>
                </a:solidFill>
              </a:rPr>
              <a:t>t worry about being perfect.</a:t>
            </a:r>
          </a:p>
          <a:p>
            <a:pPr algn="l" eaLnBrk="1" hangingPunct="1">
              <a:spcBef>
                <a:spcPts val="3200"/>
              </a:spcBef>
              <a:buSzPct val="56000"/>
              <a:buFontTx/>
              <a:buBlip>
                <a:blip r:embed="rId2"/>
              </a:buBlip>
            </a:pPr>
            <a:r>
              <a:rPr lang="en-US" altLang="en-US" sz="4400" b="1" dirty="0">
                <a:solidFill>
                  <a:schemeClr val="tx1"/>
                </a:solidFill>
              </a:rPr>
              <a:t>Small improvements are better than no improvements.</a:t>
            </a:r>
          </a:p>
        </p:txBody>
      </p:sp>
      <p:pic>
        <p:nvPicPr>
          <p:cNvPr id="2" name="Picture 4"/>
          <p:cNvPicPr>
            <a:picLocks noChangeArrowheads="1"/>
          </p:cNvPicPr>
          <p:nvPr/>
        </p:nvPicPr>
        <p:blipFill>
          <a:blip r:embed="rId3"/>
          <a:srcRect/>
          <a:stretch>
            <a:fillRect/>
          </a:stretch>
        </p:blipFill>
        <p:spPr bwMode="auto">
          <a:xfrm rot="-406742">
            <a:off x="3474801" y="7087039"/>
            <a:ext cx="9418320" cy="2194560"/>
          </a:xfrm>
          <a:prstGeom prst="rect">
            <a:avLst/>
          </a:prstGeom>
          <a:noFill/>
          <a:ln>
            <a:noFill/>
          </a:ln>
          <a:effectLst>
            <a:outerShdw blurRad="127000" dist="76199" dir="6179998"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25400" y="469900"/>
            <a:ext cx="13042900" cy="1460500"/>
          </a:xfrm>
        </p:spPr>
        <p:txBody>
          <a:bodyPr/>
          <a:lstStyle/>
          <a:p>
            <a:pPr eaLnBrk="1" hangingPunct="1">
              <a:defRPr/>
            </a:pPr>
            <a:r>
              <a:rPr lang="en-US" sz="5400" b="1" dirty="0" smtClean="0">
                <a:solidFill>
                  <a:srgbClr val="000000"/>
                </a:solidFill>
                <a:sym typeface="Gill Sans" charset="0"/>
              </a:rPr>
              <a:t>Building Strong Home Groups</a:t>
            </a:r>
            <a:br>
              <a:rPr lang="en-US" sz="5400" b="1" dirty="0" smtClean="0">
                <a:solidFill>
                  <a:srgbClr val="000000"/>
                </a:solidFill>
                <a:sym typeface="Gill Sans" charset="0"/>
              </a:rPr>
            </a:br>
            <a:r>
              <a:rPr lang="en-US" sz="5400" b="1" dirty="0" smtClean="0">
                <a:solidFill>
                  <a:srgbClr val="000000"/>
                </a:solidFill>
                <a:sym typeface="Gill Sans" charset="0"/>
              </a:rPr>
              <a:t>Step 4</a:t>
            </a:r>
          </a:p>
        </p:txBody>
      </p:sp>
      <p:sp>
        <p:nvSpPr>
          <p:cNvPr id="21507" name="Rectangle 2"/>
          <p:cNvSpPr>
            <a:spLocks/>
          </p:cNvSpPr>
          <p:nvPr/>
        </p:nvSpPr>
        <p:spPr bwMode="auto">
          <a:xfrm>
            <a:off x="3326922" y="2766536"/>
            <a:ext cx="63366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eaLnBrk="1" hangingPunct="1">
              <a:spcBef>
                <a:spcPts val="2400"/>
              </a:spcBef>
            </a:pPr>
            <a:r>
              <a:rPr lang="en-US" altLang="en-US" sz="4800" b="1" dirty="0">
                <a:solidFill>
                  <a:schemeClr val="tx1"/>
                </a:solidFill>
                <a:ea typeface="MS PGothic" panose="020B0600070205080204" pitchFamily="34" charset="-128"/>
              </a:rPr>
              <a:t>Choose the Solutions</a:t>
            </a:r>
          </a:p>
        </p:txBody>
      </p:sp>
      <p:sp>
        <p:nvSpPr>
          <p:cNvPr id="21508" name="Rectangle 3"/>
          <p:cNvSpPr>
            <a:spLocks/>
          </p:cNvSpPr>
          <p:nvPr/>
        </p:nvSpPr>
        <p:spPr bwMode="auto">
          <a:xfrm>
            <a:off x="660400" y="3911600"/>
            <a:ext cx="1168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200">
                <a:solidFill>
                  <a:srgbClr val="EBCD9C"/>
                </a:solidFill>
                <a:latin typeface="Gill Sans" pitchFamily="-84" charset="0"/>
                <a:ea typeface="ヒラギノ角ゴ ProN W3" pitchFamily="-84" charset="-128"/>
                <a:sym typeface="Gill Sans" pitchFamily="-84" charset="0"/>
              </a:defRPr>
            </a:lvl1pPr>
            <a:lvl2pPr marL="742950" indent="-285750" algn="ctr">
              <a:defRPr sz="4200">
                <a:solidFill>
                  <a:srgbClr val="EBCD9C"/>
                </a:solidFill>
                <a:latin typeface="Gill Sans" pitchFamily="-84" charset="0"/>
                <a:ea typeface="ヒラギノ角ゴ ProN W3" pitchFamily="-84" charset="-128"/>
                <a:sym typeface="Gill Sans" pitchFamily="-84" charset="0"/>
              </a:defRPr>
            </a:lvl2pPr>
            <a:lvl3pPr marL="1143000" indent="-228600" algn="ctr">
              <a:defRPr sz="4200">
                <a:solidFill>
                  <a:srgbClr val="EBCD9C"/>
                </a:solidFill>
                <a:latin typeface="Gill Sans" pitchFamily="-84" charset="0"/>
                <a:ea typeface="ヒラギノ角ゴ ProN W3" pitchFamily="-84" charset="-128"/>
                <a:sym typeface="Gill Sans" pitchFamily="-84" charset="0"/>
              </a:defRPr>
            </a:lvl3pPr>
            <a:lvl4pPr marL="1600200" indent="-228600" algn="ctr">
              <a:defRPr sz="4200">
                <a:solidFill>
                  <a:srgbClr val="EBCD9C"/>
                </a:solidFill>
                <a:latin typeface="Gill Sans" pitchFamily="-84" charset="0"/>
                <a:ea typeface="ヒラギノ角ゴ ProN W3" pitchFamily="-84" charset="-128"/>
                <a:sym typeface="Gill Sans" pitchFamily="-84" charset="0"/>
              </a:defRPr>
            </a:lvl4pPr>
            <a:lvl5pPr marL="2057400" indent="-228600" algn="ctr">
              <a:defRPr sz="4200">
                <a:solidFill>
                  <a:srgbClr val="EBCD9C"/>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EBCD9C"/>
                </a:solidFill>
                <a:latin typeface="Gill Sans" pitchFamily="-84" charset="0"/>
                <a:ea typeface="ヒラギノ角ゴ ProN W3" pitchFamily="-84" charset="-128"/>
                <a:sym typeface="Gill Sans" pitchFamily="-84" charset="0"/>
              </a:defRPr>
            </a:lvl9pPr>
          </a:lstStyle>
          <a:p>
            <a:pPr eaLnBrk="1" hangingPunct="1">
              <a:spcBef>
                <a:spcPts val="3200"/>
              </a:spcBef>
            </a:pPr>
            <a:r>
              <a:rPr lang="en-US" altLang="en-US" sz="4400" b="1" dirty="0">
                <a:solidFill>
                  <a:schemeClr val="tx1"/>
                </a:solidFill>
                <a:ea typeface="MS PGothic" panose="020B0600070205080204" pitchFamily="34" charset="-128"/>
              </a:rPr>
              <a:t>Choose the ideas that most members agree on. If needed, this can be done by a simple vote.</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78787"/>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ullets">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 Top Alt">
  <a:themeElements>
    <a:clrScheme name="">
      <a:dk1>
        <a:srgbClr val="AE2B21"/>
      </a:dk1>
      <a:lt1>
        <a:srgbClr val="51D4DE"/>
      </a:lt1>
      <a:dk2>
        <a:srgbClr val="000000"/>
      </a:dk2>
      <a:lt2>
        <a:srgbClr val="CCCCCC"/>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 Top Al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Bullets &amp; Photo">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Righ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Center">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Horizontal">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Lef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305</TotalTime>
  <Pages>0</Pages>
  <Words>387</Words>
  <Characters>0</Characters>
  <Application>Microsoft Office PowerPoint</Application>
  <PresentationFormat>Custom</PresentationFormat>
  <Lines>0</Lines>
  <Paragraphs>39</Paragraphs>
  <Slides>11</Slides>
  <Notes>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11</vt:i4>
      </vt:variant>
    </vt:vector>
  </HeadingPairs>
  <TitlesOfParts>
    <vt:vector size="28" baseType="lpstr">
      <vt:lpstr>ＭＳ Ｐゴシック</vt:lpstr>
      <vt:lpstr>ＭＳ Ｐゴシック</vt:lpstr>
      <vt:lpstr>Arial</vt:lpstr>
      <vt:lpstr>Gill Sans</vt:lpstr>
      <vt:lpstr>ヒラギノ角ゴ ProN W3</vt:lpstr>
      <vt:lpstr>Title &amp; Subtitle</vt:lpstr>
      <vt:lpstr>Title - Top Alt</vt:lpstr>
      <vt:lpstr>Title, Bullets &amp; Photo</vt:lpstr>
      <vt:lpstr>Title &amp; Bullets - Right</vt:lpstr>
      <vt:lpstr>Title - Top</vt:lpstr>
      <vt:lpstr>Title - Center</vt:lpstr>
      <vt:lpstr>Title &amp; Bullets</vt:lpstr>
      <vt:lpstr>Photo - Horizontal</vt:lpstr>
      <vt:lpstr>Title &amp; Bullets - Left</vt:lpstr>
      <vt:lpstr>Blank</vt:lpstr>
      <vt:lpstr>Bullets</vt:lpstr>
      <vt:lpstr>Title &amp; Bullets - 2 Column</vt:lpstr>
      <vt:lpstr>PowerPoint Presentation</vt:lpstr>
      <vt:lpstr>Building Strong Home Groups Goals of the session</vt:lpstr>
      <vt:lpstr>Building Strong Home Groups What, How, Why, &amp; How Much</vt:lpstr>
      <vt:lpstr>Building Strong Home Groups Icebreaker</vt:lpstr>
      <vt:lpstr>5 Steps for Success</vt:lpstr>
      <vt:lpstr>Building Strong Home Groups Step 1</vt:lpstr>
      <vt:lpstr>Building Strong Home Groups Step 2</vt:lpstr>
      <vt:lpstr>Building Strong Home Groups Step 3</vt:lpstr>
      <vt:lpstr>Building Strong Home Groups Step 4</vt:lpstr>
      <vt:lpstr>Building Strong Home Groups Step 5</vt:lpstr>
      <vt:lpstr>Building Strong Home Groups Call to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Koplow</dc:creator>
  <cp:lastModifiedBy>Nick Elson</cp:lastModifiedBy>
  <cp:revision>22</cp:revision>
  <cp:lastPrinted>2013-10-24T20:01:33Z</cp:lastPrinted>
  <dcterms:modified xsi:type="dcterms:W3CDTF">2019-02-14T20:42:43Z</dcterms:modified>
</cp:coreProperties>
</file>