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9" r:id="rId1"/>
  </p:sldMasterIdLst>
  <p:notesMasterIdLst>
    <p:notesMasterId r:id="rId14"/>
  </p:notesMasterIdLst>
  <p:sldIdLst>
    <p:sldId id="256" r:id="rId2"/>
    <p:sldId id="259" r:id="rId3"/>
    <p:sldId id="260" r:id="rId4"/>
    <p:sldId id="264" r:id="rId5"/>
    <p:sldId id="261" r:id="rId6"/>
    <p:sldId id="265" r:id="rId7"/>
    <p:sldId id="262" r:id="rId8"/>
    <p:sldId id="266" r:id="rId9"/>
    <p:sldId id="270" r:id="rId10"/>
    <p:sldId id="267" r:id="rId11"/>
    <p:sldId id="269" r:id="rId12"/>
    <p:sldId id="263" r:id="rId13"/>
  </p:sldIdLst>
  <p:sldSz cx="9144000" cy="5143500" type="screen16x9"/>
  <p:notesSz cx="6858000" cy="91440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17" autoAdjust="0"/>
    <p:restoredTop sz="94533" autoAdjust="0"/>
  </p:normalViewPr>
  <p:slideViewPr>
    <p:cSldViewPr snapToGrid="0">
      <p:cViewPr varScale="1">
        <p:scale>
          <a:sx n="175" d="100"/>
          <a:sy n="175" d="100"/>
        </p:scale>
        <p:origin x="160" y="1176"/>
      </p:cViewPr>
      <p:guideLst/>
    </p:cSldViewPr>
  </p:slideViewPr>
  <p:notesTextViewPr>
    <p:cViewPr>
      <p:scale>
        <a:sx n="1" d="1"/>
        <a:sy n="1" d="1"/>
      </p:scale>
      <p:origin x="0" y="0"/>
    </p:cViewPr>
  </p:notesTextViewPr>
  <p:notesViewPr>
    <p:cSldViewPr snapToGrid="0">
      <p:cViewPr varScale="1">
        <p:scale>
          <a:sx n="47" d="100"/>
          <a:sy n="47" d="100"/>
        </p:scale>
        <p:origin x="2719" y="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5AFB-C488-40D3-9B1D-D895AE539154}" type="datetimeFigureOut">
              <a:rPr lang="en-US" smtClean="0"/>
              <a:t>11/13/18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1DA31-6B5E-4728-9A53-E57FC8F83058}" type="slidenum">
              <a:rPr lang="en-US" smtClean="0"/>
              <a:t>‹#›</a:t>
            </a:fld>
            <a:endParaRPr lang="en-US"/>
          </a:p>
        </p:txBody>
      </p:sp>
    </p:spTree>
    <p:extLst>
      <p:ext uri="{BB962C8B-B14F-4D97-AF65-F5344CB8AC3E}">
        <p14:creationId xmlns:p14="http://schemas.microsoft.com/office/powerpoint/2010/main" val="411103795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1</a:t>
            </a:fld>
            <a:endParaRPr lang="en-US"/>
          </a:p>
        </p:txBody>
      </p:sp>
    </p:spTree>
    <p:extLst>
      <p:ext uri="{BB962C8B-B14F-4D97-AF65-F5344CB8AC3E}">
        <p14:creationId xmlns:p14="http://schemas.microsoft.com/office/powerpoint/2010/main" val="550883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11</a:t>
            </a:fld>
            <a:endParaRPr lang="en-US"/>
          </a:p>
        </p:txBody>
      </p:sp>
    </p:spTree>
    <p:extLst>
      <p:ext uri="{BB962C8B-B14F-4D97-AF65-F5344CB8AC3E}">
        <p14:creationId xmlns:p14="http://schemas.microsoft.com/office/powerpoint/2010/main" val="1575550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12</a:t>
            </a:fld>
            <a:endParaRPr lang="en-US"/>
          </a:p>
        </p:txBody>
      </p:sp>
    </p:spTree>
    <p:extLst>
      <p:ext uri="{BB962C8B-B14F-4D97-AF65-F5344CB8AC3E}">
        <p14:creationId xmlns:p14="http://schemas.microsoft.com/office/powerpoint/2010/main" val="2076244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2</a:t>
            </a:fld>
            <a:endParaRPr lang="en-US"/>
          </a:p>
        </p:txBody>
      </p:sp>
    </p:spTree>
    <p:extLst>
      <p:ext uri="{BB962C8B-B14F-4D97-AF65-F5344CB8AC3E}">
        <p14:creationId xmlns:p14="http://schemas.microsoft.com/office/powerpoint/2010/main" val="1273018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3</a:t>
            </a:fld>
            <a:endParaRPr lang="en-US"/>
          </a:p>
        </p:txBody>
      </p:sp>
    </p:spTree>
    <p:extLst>
      <p:ext uri="{BB962C8B-B14F-4D97-AF65-F5344CB8AC3E}">
        <p14:creationId xmlns:p14="http://schemas.microsoft.com/office/powerpoint/2010/main" val="379442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5</a:t>
            </a:fld>
            <a:endParaRPr lang="en-US"/>
          </a:p>
        </p:txBody>
      </p:sp>
    </p:spTree>
    <p:extLst>
      <p:ext uri="{BB962C8B-B14F-4D97-AF65-F5344CB8AC3E}">
        <p14:creationId xmlns:p14="http://schemas.microsoft.com/office/powerpoint/2010/main" val="108939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6</a:t>
            </a:fld>
            <a:endParaRPr lang="en-US"/>
          </a:p>
        </p:txBody>
      </p:sp>
    </p:spTree>
    <p:extLst>
      <p:ext uri="{BB962C8B-B14F-4D97-AF65-F5344CB8AC3E}">
        <p14:creationId xmlns:p14="http://schemas.microsoft.com/office/powerpoint/2010/main" val="72800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7</a:t>
            </a:fld>
            <a:endParaRPr lang="en-US"/>
          </a:p>
        </p:txBody>
      </p:sp>
    </p:spTree>
    <p:extLst>
      <p:ext uri="{BB962C8B-B14F-4D97-AF65-F5344CB8AC3E}">
        <p14:creationId xmlns:p14="http://schemas.microsoft.com/office/powerpoint/2010/main" val="831484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8</a:t>
            </a:fld>
            <a:endParaRPr lang="en-US"/>
          </a:p>
        </p:txBody>
      </p:sp>
    </p:spTree>
    <p:extLst>
      <p:ext uri="{BB962C8B-B14F-4D97-AF65-F5344CB8AC3E}">
        <p14:creationId xmlns:p14="http://schemas.microsoft.com/office/powerpoint/2010/main" val="2084684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9</a:t>
            </a:fld>
            <a:endParaRPr lang="en-US"/>
          </a:p>
        </p:txBody>
      </p:sp>
    </p:spTree>
    <p:extLst>
      <p:ext uri="{BB962C8B-B14F-4D97-AF65-F5344CB8AC3E}">
        <p14:creationId xmlns:p14="http://schemas.microsoft.com/office/powerpoint/2010/main" val="2467583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10</a:t>
            </a:fld>
            <a:endParaRPr lang="en-US"/>
          </a:p>
        </p:txBody>
      </p:sp>
    </p:spTree>
    <p:extLst>
      <p:ext uri="{BB962C8B-B14F-4D97-AF65-F5344CB8AC3E}">
        <p14:creationId xmlns:p14="http://schemas.microsoft.com/office/powerpoint/2010/main" val="860311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13"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11/13/18</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065435"/>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a.org/id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hyperlink" Target="mailto:wb@n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868" y="772599"/>
            <a:ext cx="5445337" cy="2673128"/>
          </a:xfrm>
        </p:spPr>
        <p:txBody>
          <a:bodyPr>
            <a:noAutofit/>
          </a:bodyPr>
          <a:lstStyle/>
          <a:p>
            <a:r>
              <a:rPr lang="en-US" sz="6000" dirty="0"/>
              <a:t>Attracting</a:t>
            </a:r>
            <a:br>
              <a:rPr lang="en-US" sz="6000" dirty="0"/>
            </a:br>
            <a:r>
              <a:rPr lang="en-US" sz="6000" dirty="0"/>
              <a:t>Members </a:t>
            </a:r>
            <a:br>
              <a:rPr lang="en-US" sz="6000" dirty="0"/>
            </a:br>
            <a:r>
              <a:rPr lang="en-US" sz="6000" dirty="0"/>
              <a:t>to Service </a:t>
            </a:r>
          </a:p>
        </p:txBody>
      </p:sp>
      <p:pic>
        <p:nvPicPr>
          <p:cNvPr id="3" name="Picture 2"/>
          <p:cNvPicPr>
            <a:picLocks noChangeAspect="1"/>
          </p:cNvPicPr>
          <p:nvPr/>
        </p:nvPicPr>
        <p:blipFill>
          <a:blip r:embed="rId3"/>
          <a:stretch>
            <a:fillRect/>
          </a:stretch>
        </p:blipFill>
        <p:spPr>
          <a:xfrm>
            <a:off x="7339478" y="78640"/>
            <a:ext cx="1182842" cy="118284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3355521"/>
            <a:ext cx="2427460" cy="1705102"/>
          </a:xfrm>
          <a:prstGeom prst="rect">
            <a:avLst/>
          </a:prstGeom>
        </p:spPr>
      </p:pic>
    </p:spTree>
    <p:extLst>
      <p:ext uri="{BB962C8B-B14F-4D97-AF65-F5344CB8AC3E}">
        <p14:creationId xmlns:p14="http://schemas.microsoft.com/office/powerpoint/2010/main" val="2274986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Small-group Discussion</a:t>
            </a:r>
          </a:p>
        </p:txBody>
      </p:sp>
      <p:sp>
        <p:nvSpPr>
          <p:cNvPr id="3" name="Content Placeholder 2"/>
          <p:cNvSpPr>
            <a:spLocks noGrp="1"/>
          </p:cNvSpPr>
          <p:nvPr>
            <p:ph idx="1"/>
          </p:nvPr>
        </p:nvSpPr>
        <p:spPr>
          <a:xfrm>
            <a:off x="415058" y="1261482"/>
            <a:ext cx="7045286" cy="3960422"/>
          </a:xfrm>
        </p:spPr>
        <p:txBody>
          <a:bodyPr>
            <a:noAutofit/>
          </a:bodyPr>
          <a:lstStyle/>
          <a:p>
            <a:pPr marL="514350" lvl="0" indent="-514350">
              <a:buFont typeface="+mj-lt"/>
              <a:buAutoNum type="arabicPeriod"/>
            </a:pPr>
            <a:r>
              <a:rPr lang="en-US" sz="2400" dirty="0"/>
              <a:t>How have I personally benefited from NA service? How has it helped me stay clean and enhanced my recovery? </a:t>
            </a:r>
          </a:p>
          <a:p>
            <a:pPr marL="514350" lvl="0" indent="-514350">
              <a:buFont typeface="+mj-lt"/>
              <a:buAutoNum type="arabicPeriod"/>
            </a:pPr>
            <a:r>
              <a:rPr lang="en-US" sz="2400" dirty="0"/>
              <a:t>Imagine it’s five years from now. NA is growing in your area and members are excited about doing service. There are plenty of volunteers for each position and elections are contested. What has changed to make this possible? What about your NA community has made service so attractive? </a:t>
            </a:r>
          </a:p>
        </p:txBody>
      </p:sp>
      <p:pic>
        <p:nvPicPr>
          <p:cNvPr id="5" name="Picture 4"/>
          <p:cNvPicPr>
            <a:picLocks noChangeAspect="1"/>
          </p:cNvPicPr>
          <p:nvPr/>
        </p:nvPicPr>
        <p:blipFill>
          <a:blip r:embed="rId3"/>
          <a:stretch>
            <a:fillRect/>
          </a:stretch>
        </p:blipFill>
        <p:spPr>
          <a:xfrm>
            <a:off x="7339478" y="78640"/>
            <a:ext cx="1182842" cy="1182842"/>
          </a:xfrm>
          <a:prstGeom prst="rect">
            <a:avLst/>
          </a:prstGeom>
        </p:spPr>
      </p:pic>
    </p:spTree>
    <p:extLst>
      <p:ext uri="{BB962C8B-B14F-4D97-AF65-F5344CB8AC3E}">
        <p14:creationId xmlns:p14="http://schemas.microsoft.com/office/powerpoint/2010/main" val="1559394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Large-group Discussion</a:t>
            </a:r>
          </a:p>
        </p:txBody>
      </p:sp>
      <p:sp>
        <p:nvSpPr>
          <p:cNvPr id="3" name="Content Placeholder 2"/>
          <p:cNvSpPr>
            <a:spLocks noGrp="1"/>
          </p:cNvSpPr>
          <p:nvPr>
            <p:ph idx="1"/>
          </p:nvPr>
        </p:nvSpPr>
        <p:spPr>
          <a:xfrm>
            <a:off x="508001" y="1378618"/>
            <a:ext cx="5817229" cy="3382308"/>
          </a:xfrm>
        </p:spPr>
        <p:txBody>
          <a:bodyPr>
            <a:noAutofit/>
          </a:bodyPr>
          <a:lstStyle/>
          <a:p>
            <a:r>
              <a:rPr lang="en-US" sz="3000" dirty="0"/>
              <a:t>What changes can we make to our attitudes and practices to attract populations that are missing, such as younger members, to service?</a:t>
            </a:r>
          </a:p>
        </p:txBody>
      </p:sp>
      <p:pic>
        <p:nvPicPr>
          <p:cNvPr id="5" name="Picture 4"/>
          <p:cNvPicPr>
            <a:picLocks noChangeAspect="1"/>
          </p:cNvPicPr>
          <p:nvPr/>
        </p:nvPicPr>
        <p:blipFill>
          <a:blip r:embed="rId3"/>
          <a:stretch>
            <a:fillRect/>
          </a:stretch>
        </p:blipFill>
        <p:spPr>
          <a:xfrm>
            <a:off x="7339478" y="78640"/>
            <a:ext cx="1182842" cy="1182842"/>
          </a:xfrm>
          <a:prstGeom prst="rect">
            <a:avLst/>
          </a:prstGeom>
        </p:spPr>
      </p:pic>
    </p:spTree>
    <p:extLst>
      <p:ext uri="{BB962C8B-B14F-4D97-AF65-F5344CB8AC3E}">
        <p14:creationId xmlns:p14="http://schemas.microsoft.com/office/powerpoint/2010/main" val="965036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50" dirty="0"/>
              <a:t>Next Steps</a:t>
            </a:r>
          </a:p>
        </p:txBody>
      </p:sp>
      <p:sp>
        <p:nvSpPr>
          <p:cNvPr id="8" name="Content Placeholder 7"/>
          <p:cNvSpPr>
            <a:spLocks noGrp="1"/>
          </p:cNvSpPr>
          <p:nvPr>
            <p:ph idx="1"/>
          </p:nvPr>
        </p:nvSpPr>
        <p:spPr>
          <a:xfrm>
            <a:off x="1216682" y="1261482"/>
            <a:ext cx="5759192" cy="3171935"/>
          </a:xfrm>
        </p:spPr>
        <p:txBody>
          <a:bodyPr/>
          <a:lstStyle/>
          <a:p>
            <a:pPr marL="0" indent="0">
              <a:lnSpc>
                <a:spcPts val="2800"/>
              </a:lnSpc>
              <a:spcBef>
                <a:spcPts val="2200"/>
              </a:spcBef>
              <a:buNone/>
            </a:pPr>
            <a:r>
              <a:rPr lang="en-US" sz="2700" dirty="0"/>
              <a:t>Thank you for participating.</a:t>
            </a:r>
          </a:p>
          <a:p>
            <a:pPr marL="0" indent="0">
              <a:lnSpc>
                <a:spcPts val="2800"/>
              </a:lnSpc>
              <a:spcBef>
                <a:spcPts val="2200"/>
              </a:spcBef>
              <a:buNone/>
            </a:pPr>
            <a:r>
              <a:rPr lang="en-US" sz="2700"/>
              <a:t>You can find other IDT workshop sessions here </a:t>
            </a:r>
            <a:r>
              <a:rPr lang="en-US" sz="2700">
                <a:hlinkClick r:id="rId3"/>
              </a:rPr>
              <a:t>www.na.org/idt</a:t>
            </a:r>
            <a:r>
              <a:rPr lang="en-US" sz="2700" dirty="0"/>
              <a:t>.</a:t>
            </a:r>
          </a:p>
          <a:p>
            <a:pPr marL="0" indent="0">
              <a:lnSpc>
                <a:spcPts val="2800"/>
              </a:lnSpc>
              <a:spcBef>
                <a:spcPts val="2200"/>
              </a:spcBef>
              <a:buNone/>
            </a:pPr>
            <a:r>
              <a:rPr lang="en-US" sz="2700" dirty="0"/>
              <a:t>Please email your ideas to </a:t>
            </a:r>
            <a:r>
              <a:rPr lang="en-US" sz="2700" dirty="0">
                <a:hlinkClick r:id="rId4"/>
              </a:rPr>
              <a:t>wb@na.org</a:t>
            </a:r>
            <a:r>
              <a:rPr lang="en-US" sz="2700" dirty="0"/>
              <a:t>.</a:t>
            </a:r>
          </a:p>
          <a:p>
            <a:pPr marL="0" indent="0">
              <a:buNone/>
            </a:pPr>
            <a:endParaRPr lang="en-US" dirty="0"/>
          </a:p>
        </p:txBody>
      </p:sp>
      <p:pic>
        <p:nvPicPr>
          <p:cNvPr id="5" name="Picture 4"/>
          <p:cNvPicPr>
            <a:picLocks noChangeAspect="1"/>
          </p:cNvPicPr>
          <p:nvPr/>
        </p:nvPicPr>
        <p:blipFill>
          <a:blip r:embed="rId5"/>
          <a:stretch>
            <a:fillRect/>
          </a:stretch>
        </p:blipFill>
        <p:spPr>
          <a:xfrm>
            <a:off x="7339478" y="78640"/>
            <a:ext cx="1182842" cy="118284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343" y="3124200"/>
            <a:ext cx="3365500" cy="2019300"/>
          </a:xfrm>
          <a:prstGeom prst="rect">
            <a:avLst/>
          </a:prstGeom>
        </p:spPr>
      </p:pic>
    </p:spTree>
    <p:extLst>
      <p:ext uri="{BB962C8B-B14F-4D97-AF65-F5344CB8AC3E}">
        <p14:creationId xmlns:p14="http://schemas.microsoft.com/office/powerpoint/2010/main" val="51258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0864" b="21235"/>
          <a:stretch/>
        </p:blipFill>
        <p:spPr>
          <a:xfrm>
            <a:off x="686638" y="10263"/>
            <a:ext cx="5841711" cy="5133238"/>
          </a:xfrm>
          <a:prstGeom prst="rect">
            <a:avLst/>
          </a:prstGeom>
        </p:spPr>
      </p:pic>
      <p:pic>
        <p:nvPicPr>
          <p:cNvPr id="3" name="Picture 2"/>
          <p:cNvPicPr>
            <a:picLocks noChangeAspect="1"/>
          </p:cNvPicPr>
          <p:nvPr/>
        </p:nvPicPr>
        <p:blipFill>
          <a:blip r:embed="rId4"/>
          <a:stretch>
            <a:fillRect/>
          </a:stretch>
        </p:blipFill>
        <p:spPr>
          <a:xfrm>
            <a:off x="7339478" y="78640"/>
            <a:ext cx="1182842" cy="1182842"/>
          </a:xfrm>
          <a:prstGeom prst="rect">
            <a:avLst/>
          </a:prstGeom>
        </p:spPr>
      </p:pic>
    </p:spTree>
    <p:extLst>
      <p:ext uri="{BB962C8B-B14F-4D97-AF65-F5344CB8AC3E}">
        <p14:creationId xmlns:p14="http://schemas.microsoft.com/office/powerpoint/2010/main" val="3047237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267" y="808464"/>
            <a:ext cx="5413297" cy="2854712"/>
          </a:xfrm>
        </p:spPr>
        <p:txBody>
          <a:bodyPr>
            <a:noAutofit/>
          </a:bodyPr>
          <a:lstStyle/>
          <a:p>
            <a:r>
              <a:rPr lang="en-US" sz="4200" b="1" dirty="0"/>
              <a:t>Where would you be if you never had the opportunity to hear the NA message? </a:t>
            </a:r>
            <a:endParaRPr lang="en-US" sz="4200" dirty="0"/>
          </a:p>
        </p:txBody>
      </p:sp>
      <p:pic>
        <p:nvPicPr>
          <p:cNvPr id="5" name="Picture 4"/>
          <p:cNvPicPr>
            <a:picLocks noChangeAspect="1"/>
          </p:cNvPicPr>
          <p:nvPr/>
        </p:nvPicPr>
        <p:blipFill>
          <a:blip r:embed="rId3"/>
          <a:stretch>
            <a:fillRect/>
          </a:stretch>
        </p:blipFill>
        <p:spPr>
          <a:xfrm>
            <a:off x="7339478" y="78640"/>
            <a:ext cx="1182842" cy="1182842"/>
          </a:xfrm>
          <a:prstGeom prst="rect">
            <a:avLst/>
          </a:prstGeom>
        </p:spPr>
      </p:pic>
    </p:spTree>
    <p:extLst>
      <p:ext uri="{BB962C8B-B14F-4D97-AF65-F5344CB8AC3E}">
        <p14:creationId xmlns:p14="http://schemas.microsoft.com/office/powerpoint/2010/main" val="3981914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014" y="0"/>
            <a:ext cx="3825276" cy="5143500"/>
          </a:xfrm>
          <a:prstGeom prst="rect">
            <a:avLst/>
          </a:prstGeom>
        </p:spPr>
      </p:pic>
      <p:sp>
        <p:nvSpPr>
          <p:cNvPr id="8" name="Rectangle 7"/>
          <p:cNvSpPr/>
          <p:nvPr/>
        </p:nvSpPr>
        <p:spPr>
          <a:xfrm>
            <a:off x="1697774" y="2350120"/>
            <a:ext cx="4064619" cy="727617"/>
          </a:xfrm>
          <a:prstGeom prst="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9" name="Pentagon 8"/>
          <p:cNvSpPr/>
          <p:nvPr/>
        </p:nvSpPr>
        <p:spPr>
          <a:xfrm>
            <a:off x="633828" y="2506110"/>
            <a:ext cx="906843" cy="41563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7339478" y="78640"/>
            <a:ext cx="1182842" cy="1182842"/>
          </a:xfrm>
          <a:prstGeom prst="rect">
            <a:avLst/>
          </a:prstGeom>
        </p:spPr>
      </p:pic>
    </p:spTree>
    <p:extLst>
      <p:ext uri="{BB962C8B-B14F-4D97-AF65-F5344CB8AC3E}">
        <p14:creationId xmlns:p14="http://schemas.microsoft.com/office/powerpoint/2010/main" val="14025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Concept One</a:t>
            </a:r>
          </a:p>
        </p:txBody>
      </p:sp>
      <p:sp>
        <p:nvSpPr>
          <p:cNvPr id="3" name="Content Placeholder 2"/>
          <p:cNvSpPr>
            <a:spLocks noGrp="1"/>
          </p:cNvSpPr>
          <p:nvPr>
            <p:ph idx="1"/>
          </p:nvPr>
        </p:nvSpPr>
        <p:spPr>
          <a:xfrm>
            <a:off x="508001" y="1378618"/>
            <a:ext cx="5817229" cy="3382308"/>
          </a:xfrm>
        </p:spPr>
        <p:txBody>
          <a:bodyPr>
            <a:noAutofit/>
          </a:bodyPr>
          <a:lstStyle/>
          <a:p>
            <a:r>
              <a:rPr lang="en-US" sz="3000" dirty="0"/>
              <a:t>To fulfill our fellowship’s primary purpose, the NA groups have joined together to create a structure which develops, coordinates, and maintains services on behalf of NA as a whole. </a:t>
            </a:r>
          </a:p>
        </p:txBody>
      </p:sp>
      <p:pic>
        <p:nvPicPr>
          <p:cNvPr id="5" name="Picture 4"/>
          <p:cNvPicPr>
            <a:picLocks noChangeAspect="1"/>
          </p:cNvPicPr>
          <p:nvPr/>
        </p:nvPicPr>
        <p:blipFill>
          <a:blip r:embed="rId3"/>
          <a:stretch>
            <a:fillRect/>
          </a:stretch>
        </p:blipFill>
        <p:spPr>
          <a:xfrm>
            <a:off x="7339478" y="78640"/>
            <a:ext cx="1182842" cy="1182842"/>
          </a:xfrm>
          <a:prstGeom prst="rect">
            <a:avLst/>
          </a:prstGeom>
        </p:spPr>
      </p:pic>
    </p:spTree>
    <p:extLst>
      <p:ext uri="{BB962C8B-B14F-4D97-AF65-F5344CB8AC3E}">
        <p14:creationId xmlns:p14="http://schemas.microsoft.com/office/powerpoint/2010/main" val="285025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Basic Text quote</a:t>
            </a:r>
          </a:p>
        </p:txBody>
      </p:sp>
      <p:sp>
        <p:nvSpPr>
          <p:cNvPr id="3" name="Content Placeholder 2"/>
          <p:cNvSpPr>
            <a:spLocks noGrp="1"/>
          </p:cNvSpPr>
          <p:nvPr>
            <p:ph idx="1"/>
          </p:nvPr>
        </p:nvSpPr>
        <p:spPr>
          <a:xfrm>
            <a:off x="508001" y="1378618"/>
            <a:ext cx="5817229" cy="3382308"/>
          </a:xfrm>
        </p:spPr>
        <p:txBody>
          <a:bodyPr>
            <a:noAutofit/>
          </a:bodyPr>
          <a:lstStyle/>
          <a:p>
            <a:r>
              <a:rPr lang="en-US" sz="3000" dirty="0"/>
              <a:t>Everything that occurs in the course of NA service must be motivated by the desire to more successfully carry the message of recovery to the addict who still suffers.</a:t>
            </a:r>
          </a:p>
        </p:txBody>
      </p:sp>
      <p:pic>
        <p:nvPicPr>
          <p:cNvPr id="5" name="Picture 4"/>
          <p:cNvPicPr>
            <a:picLocks noChangeAspect="1"/>
          </p:cNvPicPr>
          <p:nvPr/>
        </p:nvPicPr>
        <p:blipFill>
          <a:blip r:embed="rId3"/>
          <a:stretch>
            <a:fillRect/>
          </a:stretch>
        </p:blipFill>
        <p:spPr>
          <a:xfrm>
            <a:off x="7339478" y="78640"/>
            <a:ext cx="1182842" cy="1182842"/>
          </a:xfrm>
          <a:prstGeom prst="rect">
            <a:avLst/>
          </a:prstGeom>
        </p:spPr>
      </p:pic>
    </p:spTree>
    <p:extLst>
      <p:ext uri="{BB962C8B-B14F-4D97-AF65-F5344CB8AC3E}">
        <p14:creationId xmlns:p14="http://schemas.microsoft.com/office/powerpoint/2010/main" val="900716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339478" y="78640"/>
            <a:ext cx="1182842" cy="118284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171" y="0"/>
            <a:ext cx="6671881" cy="5143500"/>
          </a:xfrm>
          <a:prstGeom prst="rect">
            <a:avLst/>
          </a:prstGeom>
        </p:spPr>
      </p:pic>
    </p:spTree>
    <p:extLst>
      <p:ext uri="{BB962C8B-B14F-4D97-AF65-F5344CB8AC3E}">
        <p14:creationId xmlns:p14="http://schemas.microsoft.com/office/powerpoint/2010/main" val="3667039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339478" y="78640"/>
            <a:ext cx="1182842" cy="118284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716" y="0"/>
            <a:ext cx="6491842" cy="5143500"/>
          </a:xfrm>
          <a:prstGeom prst="rect">
            <a:avLst/>
          </a:prstGeom>
        </p:spPr>
      </p:pic>
    </p:spTree>
    <p:extLst>
      <p:ext uri="{BB962C8B-B14F-4D97-AF65-F5344CB8AC3E}">
        <p14:creationId xmlns:p14="http://schemas.microsoft.com/office/powerpoint/2010/main" val="1385312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Large-group Discussion</a:t>
            </a:r>
          </a:p>
        </p:txBody>
      </p:sp>
      <p:sp>
        <p:nvSpPr>
          <p:cNvPr id="3" name="Content Placeholder 2"/>
          <p:cNvSpPr>
            <a:spLocks noGrp="1"/>
          </p:cNvSpPr>
          <p:nvPr>
            <p:ph idx="1"/>
          </p:nvPr>
        </p:nvSpPr>
        <p:spPr>
          <a:xfrm>
            <a:off x="508001" y="1378618"/>
            <a:ext cx="5817229" cy="3382308"/>
          </a:xfrm>
        </p:spPr>
        <p:txBody>
          <a:bodyPr>
            <a:noAutofit/>
          </a:bodyPr>
          <a:lstStyle/>
          <a:p>
            <a:r>
              <a:rPr lang="en-US" sz="3000" dirty="0"/>
              <a:t>What would NA look like without service?  </a:t>
            </a:r>
            <a:br>
              <a:rPr lang="en-US" sz="3000" dirty="0"/>
            </a:br>
            <a:r>
              <a:rPr lang="en-US" sz="3000" dirty="0"/>
              <a:t>Why is service such a significant part of the NA program? </a:t>
            </a:r>
          </a:p>
        </p:txBody>
      </p:sp>
      <p:pic>
        <p:nvPicPr>
          <p:cNvPr id="5" name="Picture 4"/>
          <p:cNvPicPr>
            <a:picLocks noChangeAspect="1"/>
          </p:cNvPicPr>
          <p:nvPr/>
        </p:nvPicPr>
        <p:blipFill>
          <a:blip r:embed="rId3"/>
          <a:stretch>
            <a:fillRect/>
          </a:stretch>
        </p:blipFill>
        <p:spPr>
          <a:xfrm>
            <a:off x="7339478" y="78640"/>
            <a:ext cx="1182842" cy="1182842"/>
          </a:xfrm>
          <a:prstGeom prst="rect">
            <a:avLst/>
          </a:prstGeom>
        </p:spPr>
      </p:pic>
    </p:spTree>
    <p:extLst>
      <p:ext uri="{BB962C8B-B14F-4D97-AF65-F5344CB8AC3E}">
        <p14:creationId xmlns:p14="http://schemas.microsoft.com/office/powerpoint/2010/main" val="360319288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124</TotalTime>
  <Words>243</Words>
  <Application>Microsoft Macintosh PowerPoint</Application>
  <PresentationFormat>On-screen Show (16:9)</PresentationFormat>
  <Paragraphs>28</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Trebuchet MS</vt:lpstr>
      <vt:lpstr>Wingdings 3</vt:lpstr>
      <vt:lpstr>Facet</vt:lpstr>
      <vt:lpstr>Attracting Members  to Service </vt:lpstr>
      <vt:lpstr>PowerPoint Presentation</vt:lpstr>
      <vt:lpstr>Where would you be if you never had the opportunity to hear the NA message? </vt:lpstr>
      <vt:lpstr>PowerPoint Presentation</vt:lpstr>
      <vt:lpstr>Concept One</vt:lpstr>
      <vt:lpstr>Basic Text quote</vt:lpstr>
      <vt:lpstr>PowerPoint Presentation</vt:lpstr>
      <vt:lpstr>PowerPoint Presentation</vt:lpstr>
      <vt:lpstr>Large-group Discussion</vt:lpstr>
      <vt:lpstr>Small-group Discussion</vt:lpstr>
      <vt:lpstr>Large-group Discussion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Carrying the NA Message and Making NA Attractive</dc:title>
  <dc:creator>Travis Koplow</dc:creator>
  <cp:lastModifiedBy>Stacy</cp:lastModifiedBy>
  <cp:revision>18</cp:revision>
  <dcterms:created xsi:type="dcterms:W3CDTF">2018-07-17T18:52:18Z</dcterms:created>
  <dcterms:modified xsi:type="dcterms:W3CDTF">2018-11-13T23:26:55Z</dcterms:modified>
</cp:coreProperties>
</file>