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2" r:id="rId6"/>
    <p:sldId id="261" r:id="rId7"/>
    <p:sldId id="266" r:id="rId8"/>
    <p:sldId id="281" r:id="rId9"/>
    <p:sldId id="278" r:id="rId10"/>
    <p:sldId id="284" r:id="rId11"/>
    <p:sldId id="280" r:id="rId12"/>
    <p:sldId id="282" r:id="rId13"/>
    <p:sldId id="272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 Jenkins" initials="D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6064"/>
    <a:srgbClr val="353663"/>
    <a:srgbClr val="004F8A"/>
    <a:srgbClr val="58267E"/>
    <a:srgbClr val="424456"/>
    <a:srgbClr val="C00000"/>
    <a:srgbClr val="FFFF00"/>
    <a:srgbClr val="326064"/>
    <a:srgbClr val="000066"/>
    <a:srgbClr val="281D7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82" autoAdjust="0"/>
    <p:restoredTop sz="90323" autoAdjust="0"/>
  </p:normalViewPr>
  <p:slideViewPr>
    <p:cSldViewPr>
      <p:cViewPr varScale="1">
        <p:scale>
          <a:sx n="62" d="100"/>
          <a:sy n="62" d="100"/>
        </p:scale>
        <p:origin x="-149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FADDF-251D-4090-86CA-E73FE0F06AD8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9EB8C-AD2C-474A-A945-51F577EBA1C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8850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9EB8C-AD2C-474A-A945-51F577EBA1C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noProof="0" dirty="0" smtClean="0"/>
              <a:t>Este taller también</a:t>
            </a:r>
            <a:r>
              <a:rPr lang="es-SV" baseline="0" noProof="0" dirty="0" smtClean="0"/>
              <a:t> ofrece una idea de cómo podría funcionar un foro de apoyo a grupos.</a:t>
            </a:r>
            <a:endParaRPr lang="es-SV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9EB8C-AD2C-474A-A945-51F577EBA1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706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029200" y="3897009"/>
            <a:ext cx="4114801" cy="182262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0" y="3917279"/>
            <a:ext cx="9143982" cy="99244"/>
          </a:xfrm>
          <a:prstGeom prst="rect">
            <a:avLst/>
          </a:prstGeom>
          <a:solidFill>
            <a:srgbClr val="C00000">
              <a:alpha val="8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ounded Rectangle 30"/>
          <p:cNvSpPr/>
          <p:nvPr/>
        </p:nvSpPr>
        <p:spPr bwMode="white">
          <a:xfrm>
            <a:off x="7376506" y="4060982"/>
            <a:ext cx="1767475" cy="45719"/>
          </a:xfrm>
          <a:prstGeom prst="roundRect">
            <a:avLst>
              <a:gd name="adj" fmla="val 16667"/>
            </a:avLst>
          </a:prstGeom>
          <a:solidFill>
            <a:srgbClr val="32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32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00006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891" y="4648200"/>
            <a:ext cx="8458200" cy="1470025"/>
          </a:xfrm>
        </p:spPr>
        <p:txBody>
          <a:bodyPr anchor="b">
            <a:noAutofit/>
          </a:bodyPr>
          <a:lstStyle>
            <a:lvl1pPr>
              <a:defRPr sz="5400" b="1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953000" cy="1752600"/>
          </a:xfrm>
        </p:spPr>
        <p:txBody>
          <a:bodyPr>
            <a:normAutofit/>
          </a:bodyPr>
          <a:lstStyle>
            <a:lvl1pPr marL="64008" indent="0" algn="l">
              <a:buNone/>
              <a:defRPr sz="3200" b="1" i="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09728" indent="0">
              <a:buSzPct val="80000"/>
              <a:buFontTx/>
              <a:buNone/>
              <a:defRPr sz="3200" baseline="0"/>
            </a:lvl1pPr>
            <a:lvl2pPr marL="658368" indent="-246888">
              <a:buFont typeface="Wingdings" panose="05000000000000000000" pitchFamily="2" charset="2"/>
              <a:buChar char="§"/>
              <a:defRPr sz="3000" baseline="0">
                <a:solidFill>
                  <a:srgbClr val="002060"/>
                </a:solidFill>
              </a:defRPr>
            </a:lvl2pPr>
            <a:lvl3pPr marL="923544" indent="-219456">
              <a:buFont typeface="Wingdings" panose="05000000000000000000" pitchFamily="2" charset="2"/>
              <a:buChar char="§"/>
              <a:defRPr sz="2800">
                <a:solidFill>
                  <a:schemeClr val="accent2">
                    <a:lumMod val="75000"/>
                  </a:schemeClr>
                </a:solidFill>
              </a:defRPr>
            </a:lvl3pPr>
            <a:lvl4pPr marL="1179576" indent="-201168">
              <a:buFont typeface="Wingdings" panose="05000000000000000000" pitchFamily="2" charset="2"/>
              <a:buChar char="§"/>
              <a:defRPr sz="2600">
                <a:solidFill>
                  <a:schemeClr val="accent4">
                    <a:lumMod val="75000"/>
                  </a:schemeClr>
                </a:solidFill>
              </a:defRPr>
            </a:lvl4pPr>
            <a:lvl5pPr marL="1389888" indent="-182880">
              <a:buFont typeface="Wingdings" panose="05000000000000000000" pitchFamily="2" charset="2"/>
              <a:buChar char="§"/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>
            <a:normAutofit/>
          </a:bodyPr>
          <a:lstStyle>
            <a:lvl1pPr marL="45720" indent="0">
              <a:buNone/>
              <a:defRPr sz="32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rtlCol="0"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00006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32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3657600" y="440109"/>
            <a:ext cx="5486401" cy="185409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ounded Rectangle 32"/>
          <p:cNvSpPr/>
          <p:nvPr/>
        </p:nvSpPr>
        <p:spPr bwMode="white">
          <a:xfrm>
            <a:off x="0" y="451333"/>
            <a:ext cx="9142591" cy="91889"/>
          </a:xfrm>
          <a:prstGeom prst="roundRect">
            <a:avLst>
              <a:gd name="adj" fmla="val 16667"/>
            </a:avLst>
          </a:prstGeom>
          <a:solidFill>
            <a:srgbClr val="C00000">
              <a:alpha val="8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4" name="Rounded Rectangle 33"/>
          <p:cNvSpPr/>
          <p:nvPr/>
        </p:nvSpPr>
        <p:spPr bwMode="white">
          <a:xfrm>
            <a:off x="7373645" y="588942"/>
            <a:ext cx="1768945" cy="45719"/>
          </a:xfrm>
          <a:prstGeom prst="roundRect">
            <a:avLst>
              <a:gd name="adj" fmla="val 16667"/>
            </a:avLst>
          </a:prstGeom>
          <a:solidFill>
            <a:srgbClr val="35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E9B2D7E-5031-4A49-A1D1-A9205F4193EA}" type="datetimeFigureOut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Group Support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724400"/>
            <a:ext cx="5486400" cy="17526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</a:pPr>
            <a:r>
              <a:rPr lang="es-ES" sz="4000" dirty="0" smtClean="0">
                <a:ln>
                  <a:solidFill>
                    <a:srgbClr val="356064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Apoyando localmente a nuestros grupos de NA</a:t>
            </a:r>
            <a:endParaRPr lang="es-ES" sz="4000" dirty="0">
              <a:ln>
                <a:solidFill>
                  <a:srgbClr val="356064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38600"/>
            <a:ext cx="2947806" cy="327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9906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effectLst>
                  <a:outerShdw blurRad="50800" dist="38100" algn="l" rotWithShape="0">
                    <a:schemeClr val="accent6">
                      <a:lumMod val="20000"/>
                      <a:lumOff val="80000"/>
                      <a:alpha val="40000"/>
                    </a:schemeClr>
                  </a:outerShdw>
                </a:effectLst>
                <a:latin typeface="+mj-lt"/>
              </a:rPr>
              <a:t>APOYO AL GRUPO</a:t>
            </a:r>
            <a:endParaRPr lang="en-US" sz="8000" b="1" dirty="0">
              <a:solidFill>
                <a:schemeClr val="bg1"/>
              </a:solidFill>
              <a:effectLst>
                <a:outerShdw blurRad="50800" dist="38100" algn="l" rotWithShape="0">
                  <a:schemeClr val="accent6">
                    <a:lumMod val="20000"/>
                    <a:lumOff val="80000"/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3918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22" y="2209800"/>
            <a:ext cx="5486400" cy="3048000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Apoyando a Nuestros Grupos</a:t>
            </a:r>
          </a:p>
          <a:p>
            <a:pPr algn="ctr"/>
            <a:r>
              <a:rPr lang="es-ES" sz="4000" dirty="0" smtClean="0">
                <a:ln>
                  <a:solidFill>
                    <a:srgbClr val="356064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Debate de Grupo Grande</a:t>
            </a:r>
            <a:endParaRPr lang="es-ES" sz="4000" dirty="0">
              <a:ln>
                <a:solidFill>
                  <a:srgbClr val="356064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09800"/>
            <a:ext cx="2945062" cy="32735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692024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1" y="1143000"/>
            <a:ext cx="8839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¿</a:t>
            </a:r>
            <a:r>
              <a:rPr lang="es-ES" sz="3600" b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Cómo</a:t>
            </a: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podemos mejorar el apoyo a  nuestros grupos?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Algunas ideas para los CSA:</a:t>
            </a:r>
          </a:p>
          <a:p>
            <a:pPr marL="914400" lvl="1" indent="-457200">
              <a:spcAft>
                <a:spcPts val="1200"/>
              </a:spcAft>
              <a:buClr>
                <a:srgbClr val="000066"/>
              </a:buClr>
              <a:buFont typeface="Courier New" panose="02070309020205020404" pitchFamily="49" charset="0"/>
              <a:buChar char="o"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Formularios de informes de grupos</a:t>
            </a:r>
          </a:p>
          <a:p>
            <a:pPr marL="914400" lvl="1" indent="-457200">
              <a:spcAft>
                <a:spcPts val="1200"/>
              </a:spcAft>
              <a:buClr>
                <a:srgbClr val="000066"/>
              </a:buClr>
              <a:buFont typeface="Courier New" panose="02070309020205020404" pitchFamily="49" charset="0"/>
              <a:buChar char="o"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Foros abiertos para temas de grupo</a:t>
            </a:r>
          </a:p>
          <a:p>
            <a:pPr marL="914400" lvl="1" indent="-457200">
              <a:spcAft>
                <a:spcPts val="2400"/>
              </a:spcAft>
              <a:buClr>
                <a:srgbClr val="000066"/>
              </a:buClr>
              <a:buFont typeface="Courier New" panose="02070309020205020404" pitchFamily="49" charset="0"/>
              <a:buChar char="o"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Alternar entre reuniones de trabajo y reuniones de apoyo a grupos</a:t>
            </a:r>
          </a:p>
          <a:p>
            <a:pPr marL="457200" indent="-457200">
              <a:spcAft>
                <a:spcPts val="24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Foros de Apoyo a Grupos (FoAGs)</a:t>
            </a:r>
            <a:endParaRPr lang="en-US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3712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 tIns="0" bIns="0" anchor="t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s-ES" sz="4400" b="1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Foro de Apoyo a Grupos</a:t>
            </a:r>
            <a:br>
              <a:rPr lang="es-ES" sz="4400" b="1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No es sólo un organismo que soluciona problemas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Puede incluir talleres, capacitación y participación en proyectos como el Proyecto del Libro de Tradiciones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Se anima a todos a que asistan</a:t>
            </a:r>
          </a:p>
          <a:p>
            <a:pPr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El tamaño y la  agenda son adaptables</a:t>
            </a:r>
          </a:p>
        </p:txBody>
      </p:sp>
    </p:spTree>
    <p:extLst>
      <p:ext uri="{BB962C8B-B14F-4D97-AF65-F5344CB8AC3E}">
        <p14:creationId xmlns="" xmlns:p14="http://schemas.microsoft.com/office/powerpoint/2010/main" val="32345271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10600" cy="758952"/>
          </a:xfrm>
        </p:spPr>
        <p:txBody>
          <a:bodyPr>
            <a:normAutofit/>
          </a:bodyPr>
          <a:lstStyle/>
          <a:p>
            <a:pPr algn="ctr"/>
            <a:r>
              <a:rPr lang="es-SV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para Apoyar Nuestros Esfuerzos</a:t>
            </a:r>
            <a:endParaRPr lang="es-SV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8800"/>
            <a:ext cx="8686800" cy="4495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3200" b="1" i="1" dirty="0" smtClean="0">
                <a:solidFill>
                  <a:schemeClr val="accent2">
                    <a:lumMod val="75000"/>
                  </a:schemeClr>
                </a:solidFill>
              </a:rPr>
              <a:t>Guía del Grupo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Panfletos de Servicio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2800" b="1" dirty="0" smtClean="0">
                <a:solidFill>
                  <a:schemeClr val="accent2">
                    <a:lumMod val="75000"/>
                  </a:schemeClr>
                </a:solidFill>
              </a:rPr>
              <a:t>Herramientas del FoAG en </a:t>
            </a:r>
            <a:r>
              <a:rPr lang="es-SV" sz="2800" b="1" dirty="0" smtClean="0">
                <a:solidFill>
                  <a:srgbClr val="7030A0"/>
                </a:solidFill>
              </a:rPr>
              <a:t>na.org/servicesystem</a:t>
            </a:r>
            <a:r>
              <a:rPr lang="es-SV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Otros recursos…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3200" b="1" dirty="0" smtClean="0">
                <a:solidFill>
                  <a:srgbClr val="7030A0"/>
                </a:solidFill>
              </a:rPr>
              <a:t>worldboard@na.org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3200" b="1" dirty="0" smtClean="0">
                <a:solidFill>
                  <a:srgbClr val="7030A0"/>
                </a:solidFill>
              </a:rPr>
              <a:t>na.org/IDT</a:t>
            </a:r>
            <a:r>
              <a:rPr lang="es-SV" sz="32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SV" sz="3200" b="1" dirty="0" smtClean="0">
                <a:solidFill>
                  <a:srgbClr val="7030A0"/>
                </a:solidFill>
              </a:rPr>
              <a:t>na.org/traditions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endParaRPr lang="es-SV" sz="3200" b="1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endParaRPr lang="es-SV" sz="35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118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623" y="838200"/>
            <a:ext cx="7622177" cy="3886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8000"/>
              </a:lnSpc>
            </a:pPr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unidad de acción y propósitos hace posible lo que parecía imposible para nosotros: la recuperación.</a:t>
            </a:r>
            <a:endParaRPr lang="es-SV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5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1977" y="50393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SV" sz="2800" i="1" dirty="0" smtClean="0">
                <a:solidFill>
                  <a:srgbClr val="356064"/>
                </a:solidFill>
              </a:rPr>
              <a:t>Texto Básico, Quinta Tradición </a:t>
            </a:r>
            <a:endParaRPr lang="es-SV" sz="2800" i="1" dirty="0">
              <a:solidFill>
                <a:srgbClr val="356064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838200"/>
            <a:ext cx="838200" cy="990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7391400" y="3352800"/>
            <a:ext cx="838200" cy="990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5574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066800"/>
            <a:ext cx="7391400" cy="3886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8000"/>
              </a:lnSpc>
            </a:pPr>
            <a:r>
              <a:rPr lang="es-ES" sz="5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 propósito primordial de un grupo de NA es llevar el mensaje de recuperación…</a:t>
            </a:r>
          </a:p>
          <a:p>
            <a:pPr algn="r"/>
            <a:endParaRPr lang="es-ES" sz="4400" dirty="0" smtClean="0"/>
          </a:p>
          <a:p>
            <a:endParaRPr lang="es-ES" sz="60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4963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i="1" dirty="0" smtClean="0">
                <a:solidFill>
                  <a:srgbClr val="356064"/>
                </a:solidFill>
              </a:rPr>
              <a:t>Guía del Grupo</a:t>
            </a:r>
            <a:endParaRPr lang="es-ES" sz="2800" i="1" dirty="0">
              <a:solidFill>
                <a:srgbClr val="356064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3618" y="1014536"/>
            <a:ext cx="838200" cy="990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7010400" y="2667000"/>
            <a:ext cx="838200" cy="14478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5950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s-ES" sz="4400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Mejorando el Apoyo a los Grupos…</a:t>
            </a:r>
            <a:endParaRPr lang="es-E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Compartir experiencia de retos compartidos comunes puede ser útil.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Los CSAs no siempre tienen tiempo suficiente para los asuntos de los grupos.</a:t>
            </a:r>
          </a:p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Una discusión sobre apoyo a grupos podría atraer miembros diferentes     que otros tipos de servicio.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1944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sym typeface="Wingdings"/>
              </a:rPr>
              <a:t>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32004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sym typeface="Wingdings"/>
              </a:rPr>
              <a:t>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8400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sym typeface="Wingdings"/>
              </a:rPr>
              <a:t>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45880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6166547" y="4648200"/>
            <a:ext cx="2666711" cy="1855005"/>
            <a:chOff x="6166547" y="4290405"/>
            <a:chExt cx="2666711" cy="1855005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20297">
              <a:off x="7156316" y="4290405"/>
              <a:ext cx="1676942" cy="847238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67589">
              <a:off x="6166547" y="4664127"/>
              <a:ext cx="1682773" cy="847238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60833">
              <a:off x="6854662" y="5298172"/>
              <a:ext cx="1670956" cy="847238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5048"/>
            <a:ext cx="9144000" cy="758952"/>
          </a:xfrm>
        </p:spPr>
        <p:txBody>
          <a:bodyPr>
            <a:noAutofit/>
          </a:bodyPr>
          <a:lstStyle/>
          <a:p>
            <a:pPr algn="ctr"/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Proceso de Hoy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s-ES" sz="3600" b="1" dirty="0" smtClean="0">
                <a:solidFill>
                  <a:srgbClr val="356064"/>
                </a:solidFill>
              </a:rPr>
              <a:t>Identificar los temas de nuestros grupos:</a:t>
            </a:r>
          </a:p>
          <a:p>
            <a:pPr lvl="2">
              <a:spcAft>
                <a:spcPts val="1200"/>
              </a:spcAft>
              <a:buClr>
                <a:srgbClr val="7030A0"/>
              </a:buClr>
            </a:pPr>
            <a:r>
              <a:rPr lang="es-ES" sz="3200" dirty="0" smtClean="0"/>
              <a:t> El grupo informa al organismo de servicio local</a:t>
            </a:r>
          </a:p>
          <a:p>
            <a:pPr lvl="2">
              <a:spcAft>
                <a:spcPts val="1200"/>
              </a:spcAft>
              <a:buClr>
                <a:srgbClr val="7030A0"/>
              </a:buClr>
            </a:pPr>
            <a:r>
              <a:rPr lang="es-ES" sz="3200" dirty="0" smtClean="0"/>
              <a:t> El resultado de un proceso de inventario</a:t>
            </a:r>
          </a:p>
          <a:p>
            <a:pPr lvl="2">
              <a:spcAft>
                <a:spcPts val="3000"/>
              </a:spcAft>
              <a:buClr>
                <a:srgbClr val="7030A0"/>
              </a:buClr>
            </a:pPr>
            <a:r>
              <a:rPr lang="es-ES" sz="3200" dirty="0" smtClean="0"/>
              <a:t> Lista de la lluvia de ideas de un taller</a:t>
            </a:r>
          </a:p>
          <a:p>
            <a:pPr marL="347472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2600" b="1" dirty="0" smtClean="0">
                <a:solidFill>
                  <a:srgbClr val="356064"/>
                </a:solidFill>
              </a:rPr>
              <a:t>Priorizar temas principales</a:t>
            </a:r>
          </a:p>
          <a:p>
            <a:pPr marL="347472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2600" b="1" dirty="0" smtClean="0">
                <a:solidFill>
                  <a:srgbClr val="356064"/>
                </a:solidFill>
              </a:rPr>
              <a:t>Lluvia de ideas para soluciones</a:t>
            </a:r>
          </a:p>
          <a:p>
            <a:pPr marL="347472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2600" b="1" dirty="0" smtClean="0">
                <a:solidFill>
                  <a:srgbClr val="356064"/>
                </a:solidFill>
              </a:rPr>
              <a:t>Compartir nuestras ideas</a:t>
            </a:r>
            <a:endParaRPr lang="es-ES" sz="2600" b="1" dirty="0">
              <a:solidFill>
                <a:srgbClr val="3560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1095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5248"/>
            <a:ext cx="7620000" cy="434035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Lluvia de ideas para 6−8 temas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Podrían ser más en la práctica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Priorizar los dos temas principales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Todos tienen dos votos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En la práctica, la lista se podría retomar el mes siguiente</a:t>
            </a:r>
            <a:endParaRPr lang="es-E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 Temas Comunes</a:t>
            </a:r>
            <a:br>
              <a:rPr lang="es-ES" sz="4400" b="1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600" b="1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Discusión de Grupo Grande</a:t>
            </a:r>
            <a:endParaRPr lang="es-ES" sz="3600" b="1" dirty="0">
              <a:solidFill>
                <a:srgbClr val="42445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91588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8382000" cy="4495800"/>
          </a:xfrm>
          <a:effectLst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Utilicen Pautas para Generar Ideas, Reglas Básicas Sugeridas e Instrucciones para Facilitadores.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Seleccionen un facilitador para mantener el debate en movimiento y controlar el tiempo.</a:t>
            </a:r>
          </a:p>
          <a:p>
            <a:pPr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200" b="1" dirty="0" smtClean="0">
                <a:solidFill>
                  <a:schemeClr val="accent2">
                    <a:lumMod val="75000"/>
                  </a:schemeClr>
                </a:solidFill>
              </a:rPr>
              <a:t>Seleccionen a alguien                         que tome notas.</a:t>
            </a:r>
          </a:p>
        </p:txBody>
      </p:sp>
      <p:pic>
        <p:nvPicPr>
          <p:cNvPr id="1030" name="Picture 6" descr="C:\Users\de\AppData\Local\Microsoft\Windows\Temporary Internet Files\Content.IE5\BX2G79FY\MP900399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0519">
            <a:off x="7503958" y="4785547"/>
            <a:ext cx="1283391" cy="1604631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sx="102000" sy="102000" algn="tl" rotWithShape="0">
              <a:schemeClr val="accent5">
                <a:lumMod val="75000"/>
                <a:alpha val="78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758952"/>
          </a:xfrm>
          <a:effectLst/>
        </p:spPr>
        <p:txBody>
          <a:bodyPr>
            <a:noAutofit/>
          </a:bodyPr>
          <a:lstStyle/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Discusión de Grupos Pequeños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de\AppData\Local\Microsoft\Windows\Temporary Internet Files\Content.IE5\J2DT5VBH\MP90042212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6879">
            <a:off x="5518784" y="5316991"/>
            <a:ext cx="1784827" cy="1175474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sx="102000" sy="102000" algn="tl" rotWithShape="0">
              <a:schemeClr val="accent5">
                <a:lumMod val="75000"/>
                <a:alpha val="78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405022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Lluvia de Ideas de Soluciones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8686800" cy="4191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¿Cuál es nuestra experiencia?</a:t>
            </a:r>
          </a:p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¿Qué dice nuestra literatura?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¿En dónde podemos encontrar más información?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s-ES" sz="3400" b="1" dirty="0" smtClean="0">
                <a:solidFill>
                  <a:schemeClr val="accent2">
                    <a:lumMod val="75000"/>
                  </a:schemeClr>
                </a:solidFill>
              </a:rPr>
              <a:t>¿Algunos de nuestros grupos tienen fortalezas relacionadas que podamos aprovechar?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817292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00200"/>
            <a:ext cx="9144000" cy="609600"/>
          </a:xfrm>
          <a:effectLst/>
        </p:spPr>
        <p:txBody>
          <a:bodyPr/>
          <a:lstStyle/>
          <a:p>
            <a:pPr marL="45720" algn="ctr">
              <a:spcBef>
                <a:spcPts val="300"/>
              </a:spcBef>
              <a:buClr>
                <a:schemeClr val="accent3"/>
              </a:buClr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Discusión de Grupos Pequeños</a:t>
            </a:r>
            <a:endParaRPr lang="es-ES" sz="3600" dirty="0">
              <a:ln w="12700"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52488"/>
            <a:ext cx="9144000" cy="747712"/>
          </a:xfrm>
        </p:spPr>
        <p:txBody>
          <a:bodyPr>
            <a:noAutofit/>
          </a:bodyPr>
          <a:lstStyle/>
          <a:p>
            <a:pPr algn="ctr"/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Lluvia de Ideas de Soluciones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467559"/>
            <a:ext cx="8077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Aft>
                <a:spcPts val="1200"/>
              </a:spcAft>
              <a:buFont typeface="+mj-lt"/>
              <a:buAutoNum type="arabicPeriod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¿Qué experiencia o ideas tenemos acerca de nuestros retos?</a:t>
            </a:r>
          </a:p>
          <a:p>
            <a:pPr marL="742950" indent="-742950">
              <a:spcAft>
                <a:spcPts val="1200"/>
              </a:spcAft>
              <a:buFont typeface="+mj-lt"/>
              <a:buAutoNum type="arabicPeriod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¿Tenemos ideas para las soluciones?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¿Cómo podemos aprovechar  nuestras fortalezas?</a:t>
            </a:r>
            <a:endParaRPr lang="es-E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26" y="57150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001018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0" y="2568512"/>
            <a:ext cx="6172200" cy="1698688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Aportes de Grupos Pequeños</a:t>
            </a:r>
            <a:endParaRPr lang="es-ES" sz="4800" dirty="0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060448"/>
            <a:ext cx="2945062" cy="32735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385813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2750</TotalTime>
  <Words>449</Words>
  <Application>Microsoft Office PowerPoint</Application>
  <PresentationFormat>Presentación en pantalla (4:3)</PresentationFormat>
  <Paragraphs>71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Urban</vt:lpstr>
      <vt:lpstr>Group Support</vt:lpstr>
      <vt:lpstr>Diapositiva 2</vt:lpstr>
      <vt:lpstr>Mejorando el Apoyo a los Grupos…</vt:lpstr>
      <vt:lpstr>El Proceso de Hoy</vt:lpstr>
      <vt:lpstr>Nuestros Temas Comunes Discusión de Grupo Grande</vt:lpstr>
      <vt:lpstr>Proceso de Discusión de Grupos Pequeños</vt:lpstr>
      <vt:lpstr>Lluvia de Ideas de Soluciones</vt:lpstr>
      <vt:lpstr>Discusión de Grupos Pequeños</vt:lpstr>
      <vt:lpstr>Diapositiva 9</vt:lpstr>
      <vt:lpstr>Diapositiva 10</vt:lpstr>
      <vt:lpstr>Diapositiva 11</vt:lpstr>
      <vt:lpstr>El Foro de Apoyo a Grupos </vt:lpstr>
      <vt:lpstr>Recursos para Apoyar Nuestros Esfuerzos</vt:lpstr>
      <vt:lpstr>Diapositiva 14</vt:lpstr>
    </vt:vector>
  </TitlesOfParts>
  <Company>NAWS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al Grupo</dc:title>
  <dc:creator>GT del CRT - FZLA</dc:creator>
  <cp:lastModifiedBy>Gerardo Escobar</cp:lastModifiedBy>
  <cp:revision>134</cp:revision>
  <dcterms:created xsi:type="dcterms:W3CDTF">2014-09-12T22:19:56Z</dcterms:created>
  <dcterms:modified xsi:type="dcterms:W3CDTF">2014-12-12T18:42:24Z</dcterms:modified>
</cp:coreProperties>
</file>