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78" r:id="rId2"/>
    <p:sldId id="270" r:id="rId3"/>
    <p:sldId id="258" r:id="rId4"/>
    <p:sldId id="266" r:id="rId5"/>
    <p:sldId id="267" r:id="rId6"/>
    <p:sldId id="259" r:id="rId7"/>
    <p:sldId id="260" r:id="rId8"/>
    <p:sldId id="257" r:id="rId9"/>
    <p:sldId id="262" r:id="rId10"/>
    <p:sldId id="263" r:id="rId11"/>
    <p:sldId id="264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17375E"/>
    <a:srgbClr val="9BBB59"/>
    <a:srgbClr val="376092"/>
    <a:srgbClr val="7C2E2C"/>
    <a:srgbClr val="234D51"/>
    <a:srgbClr val="B1511B"/>
    <a:srgbClr val="295B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396" autoAdjust="0"/>
    <p:restoredTop sz="94660"/>
  </p:normalViewPr>
  <p:slideViewPr>
    <p:cSldViewPr>
      <p:cViewPr>
        <p:scale>
          <a:sx n="50" d="100"/>
          <a:sy n="50" d="100"/>
        </p:scale>
        <p:origin x="-1397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275D96-AE15-4E26-938A-C23C920E8D2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82C5D0-1C71-4EA7-9FAA-F80B27A55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731D500-107C-4BC8-B9AE-C1F25B87AB33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9789832-5A21-4271-9E8C-768D16B6E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5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also an opportunity</a:t>
            </a:r>
            <a:r>
              <a:rPr lang="en-US" baseline="0" dirty="0" smtClean="0"/>
              <a:t> to model the sort of discussion that could take place at a group support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also an opportunity</a:t>
            </a:r>
            <a:r>
              <a:rPr lang="en-US" baseline="0" dirty="0" smtClean="0"/>
              <a:t> to model the sort of discussion that could take place at a group support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also an opportunity</a:t>
            </a:r>
            <a:r>
              <a:rPr lang="en-US" baseline="0" dirty="0" smtClean="0"/>
              <a:t> to model the sort of discussion that could take place at a group support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also an opportunity</a:t>
            </a:r>
            <a:r>
              <a:rPr lang="en-US" baseline="0" dirty="0" smtClean="0"/>
              <a:t> to model the sort of discussion that could take place at a group support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9BBB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47875" y="5059680"/>
            <a:ext cx="1524000" cy="182880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33BDB70-0AC0-4BDC-BFA9-48BC70737ECC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9AA25579-9C53-4203-8042-35BA2FFBE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00" y="5029200"/>
            <a:ext cx="1514475" cy="182880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57400" y="5029200"/>
            <a:ext cx="1600200" cy="1905002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57400" y="5044440"/>
            <a:ext cx="1514475" cy="181356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>
            <a:stCxn id="8" idx="1"/>
          </p:cNvCxnSpPr>
          <p:nvPr userDrawn="1"/>
        </p:nvCxnSpPr>
        <p:spPr>
          <a:xfrm>
            <a:off x="2038770" y="5051292"/>
            <a:ext cx="1533105" cy="1882908"/>
          </a:xfrm>
          <a:prstGeom prst="line">
            <a:avLst/>
          </a:prstGeom>
          <a:ln w="66675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50350" y="1579322"/>
            <a:ext cx="7820101" cy="1204306"/>
          </a:xfrm>
        </p:spPr>
        <p:txBody>
          <a:bodyPr/>
          <a:lstStyle/>
          <a:p>
            <a:pPr algn="ctr"/>
            <a:r>
              <a:rPr lang="en-US" sz="4300" b="1" dirty="0" smtClean="0">
                <a:latin typeface="Franklin Gothic Demi" panose="020B0703020102020204" pitchFamily="34" charset="0"/>
              </a:rPr>
              <a:t>Welcoming all members</a:t>
            </a:r>
            <a:endParaRPr lang="en-US" sz="4300" b="1" dirty="0"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16993">
            <a:off x="1338729" y="2477151"/>
            <a:ext cx="8129444" cy="1545488"/>
          </a:xfrm>
        </p:spPr>
        <p:txBody>
          <a:bodyPr>
            <a:noAutofit/>
          </a:bodyPr>
          <a:lstStyle/>
          <a:p>
            <a:pPr algn="ctr"/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only requirement for membership</a:t>
            </a:r>
            <a:b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 a desire to stop using.</a:t>
            </a:r>
            <a:endParaRPr lang="en-US" sz="3200" b="1" i="1" cap="none" spc="100" dirty="0">
              <a:ln w="3175" cmpd="sng">
                <a:noFill/>
              </a:ln>
              <a:solidFill>
                <a:srgbClr val="7C2E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4343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We look for ways to help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instead of judge. Our task is to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fan the flame of desire, not dampen it. </a:t>
            </a:r>
          </a:p>
          <a:p>
            <a:pPr>
              <a:lnSpc>
                <a:spcPct val="150000"/>
              </a:lnSpc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en-US" i="1" dirty="0" smtClean="0">
                <a:solidFill>
                  <a:srgbClr val="002060"/>
                </a:solidFill>
              </a:rPr>
              <a:t>It Works: How and Why</a:t>
            </a:r>
            <a:r>
              <a:rPr lang="en-US" dirty="0" smtClean="0">
                <a:solidFill>
                  <a:srgbClr val="002060"/>
                </a:solidFill>
              </a:rPr>
              <a:t>, Tradition Three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6699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3962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The group is not the jury of desire.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No addict should be denied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the opportunity to stay long enough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to develop that desire. We can nurture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that desire with loving acceptance.</a:t>
            </a:r>
            <a:endParaRPr lang="en-US" sz="4400" dirty="0" smtClean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en-US" i="1" dirty="0" smtClean="0">
                <a:solidFill>
                  <a:srgbClr val="002060"/>
                </a:solidFill>
              </a:rPr>
              <a:t>It Works: How and Why</a:t>
            </a:r>
            <a:r>
              <a:rPr lang="en-US" dirty="0" smtClean="0">
                <a:solidFill>
                  <a:srgbClr val="002060"/>
                </a:solidFill>
              </a:rPr>
              <a:t>, Tradition Three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474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162800" cy="761999"/>
          </a:xfrm>
        </p:spPr>
        <p:txBody>
          <a:bodyPr anchor="t" anchorCtr="0"/>
          <a:lstStyle/>
          <a:p>
            <a:r>
              <a:rPr lang="en-US" sz="4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Third tradition principles</a:t>
            </a:r>
            <a:endParaRPr lang="en-US" sz="41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558056" y="793792"/>
            <a:ext cx="5423184" cy="4919019"/>
          </a:xfrm>
        </p:spPr>
        <p:txBody>
          <a:bodyPr>
            <a:noAutofit/>
          </a:bodyPr>
          <a:lstStyle/>
          <a:p>
            <a:endParaRPr lang="en-US" sz="3200" dirty="0" smtClean="0">
              <a:latin typeface="+mj-lt"/>
            </a:endParaRPr>
          </a:p>
          <a:p>
            <a:r>
              <a:rPr lang="en-US" sz="3200" b="1" dirty="0" smtClean="0">
                <a:latin typeface="+mj-lt"/>
              </a:rPr>
              <a:t>Tolerance</a:t>
            </a:r>
          </a:p>
          <a:p>
            <a:r>
              <a:rPr lang="en-US" sz="3200" b="1" dirty="0" smtClean="0">
                <a:latin typeface="+mj-lt"/>
              </a:rPr>
              <a:t>Compassion</a:t>
            </a:r>
          </a:p>
          <a:p>
            <a:r>
              <a:rPr lang="en-US" sz="3200" b="1" dirty="0" smtClean="0">
                <a:latin typeface="+mj-lt"/>
              </a:rPr>
              <a:t>Anonymity</a:t>
            </a:r>
          </a:p>
          <a:p>
            <a:r>
              <a:rPr lang="en-US" sz="3200" b="1" dirty="0" smtClean="0">
                <a:latin typeface="+mj-lt"/>
              </a:rPr>
              <a:t>Humility</a:t>
            </a:r>
          </a:p>
          <a:p>
            <a:r>
              <a:rPr lang="en-US" sz="3200" b="1" dirty="0" smtClean="0">
                <a:latin typeface="+mj-lt"/>
              </a:rPr>
              <a:t>Empathy</a:t>
            </a:r>
          </a:p>
          <a:p>
            <a:r>
              <a:rPr lang="en-US" sz="3200" b="1" dirty="0" smtClean="0">
                <a:latin typeface="+mj-lt"/>
              </a:rPr>
              <a:t>Love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5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Small group discussion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>
            <a:normAutofit lnSpcReduction="10000"/>
          </a:bodyPr>
          <a:lstStyle/>
          <a:p>
            <a:pPr marL="742950" indent="-742950">
              <a:spcAft>
                <a:spcPts val="1200"/>
              </a:spcAft>
              <a:buClr>
                <a:srgbClr val="002060"/>
              </a:buClr>
              <a:buSzPct val="90000"/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What gets in the way of me practicing Third Tradition principles?</a:t>
            </a:r>
            <a:endParaRPr lang="en-US" sz="3600" dirty="0">
              <a:latin typeface="+mj-lt"/>
            </a:endParaRPr>
          </a:p>
          <a:p>
            <a:pPr marL="742950" indent="-742950">
              <a:spcAft>
                <a:spcPts val="1200"/>
              </a:spcAft>
              <a:buClr>
                <a:srgbClr val="002060"/>
              </a:buClr>
              <a:buSzPct val="90000"/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What can I do to help my group better practice Tradition Three principles?</a:t>
            </a:r>
            <a:endParaRPr lang="en-US" sz="3600" i="1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8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33400"/>
            <a:ext cx="5791200" cy="28956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SzPct val="90000"/>
            </a:pPr>
            <a:r>
              <a:rPr lang="en-US" sz="3600" b="1" i="1" cap="none" spc="0" dirty="0" smtClean="0">
                <a:latin typeface="+mj-lt"/>
                <a:ea typeface="+mn-ea"/>
                <a:cs typeface="+mn-cs"/>
              </a:rPr>
              <a:t>Regardless of what you may be taking when you first come to NA, you are welcome.</a:t>
            </a:r>
            <a:r>
              <a:rPr lang="en-US" sz="3600" b="1" i="1" cap="none" spc="0" dirty="0">
                <a:latin typeface="+mj-lt"/>
                <a:ea typeface="+mn-ea"/>
                <a:cs typeface="+mn-cs"/>
              </a:rPr>
              <a:t/>
            </a:r>
            <a:br>
              <a:rPr lang="en-US" sz="3600" b="1" i="1" cap="none" spc="0" dirty="0">
                <a:latin typeface="+mj-lt"/>
                <a:ea typeface="+mn-ea"/>
                <a:cs typeface="+mn-cs"/>
              </a:rPr>
            </a:br>
            <a:endParaRPr lang="en-US" b="1" i="1" dirty="0"/>
          </a:p>
        </p:txBody>
      </p:sp>
      <p:pic>
        <p:nvPicPr>
          <p:cNvPr id="4" name="Picture 2" descr="Q:\WB\Reports\NAWS News\Final Versions\2014\September\Intro to NA Mtg_061814_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607" y="1905000"/>
            <a:ext cx="2052393" cy="480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7587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1981200"/>
            <a:ext cx="4495800" cy="4038600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20000"/>
              </a:lnSpc>
              <a:spcAft>
                <a:spcPts val="1200"/>
              </a:spcAft>
              <a:buSzPct val="90000"/>
            </a:pPr>
            <a:r>
              <a:rPr lang="en-US" sz="3600" b="1" i="1" cap="none" spc="0" dirty="0" smtClean="0">
                <a:latin typeface="+mj-lt"/>
                <a:ea typeface="+mn-ea"/>
                <a:cs typeface="+mn-cs"/>
              </a:rPr>
              <a:t>We are not professionals and NA has no opinions on medical matters; we can only share our personal experiences with one another.</a:t>
            </a:r>
            <a:endParaRPr lang="en-US" b="1" dirty="0"/>
          </a:p>
        </p:txBody>
      </p:sp>
      <p:pic>
        <p:nvPicPr>
          <p:cNvPr id="4" name="Picture 2" descr="Q:\WB\Reports\NAWS News\Final Versions\2014\September\Intro to NA Mtg_061814_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48021"/>
            <a:ext cx="2052393" cy="480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330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8600" y="2438400"/>
            <a:ext cx="4495800" cy="4038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  <a:buSzPct val="90000"/>
            </a:pPr>
            <a:r>
              <a:rPr lang="en-US" sz="3600" b="1" i="1" cap="none" spc="0" dirty="0" smtClean="0">
                <a:latin typeface="+mj-lt"/>
                <a:ea typeface="+mn-ea"/>
                <a:cs typeface="+mn-cs"/>
              </a:rPr>
              <a:t>We strongly discourage any harassment, threat, or disturbing behavior before, during, and after our meetings.</a:t>
            </a:r>
            <a:endParaRPr lang="en-US" b="1" dirty="0"/>
          </a:p>
        </p:txBody>
      </p:sp>
      <p:pic>
        <p:nvPicPr>
          <p:cNvPr id="4" name="Picture 2" descr="Q:\WB\Reports\NAWS News\Final Versions\2014\September\Intro to NA Mtg_061814_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007" y="2048021"/>
            <a:ext cx="2052393" cy="480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8684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066800"/>
            <a:ext cx="7872853" cy="35052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Franklin Gothic Demi" panose="020B0703020102020204" pitchFamily="34" charset="0"/>
              </a:rPr>
              <a:t>What </a:t>
            </a:r>
            <a:r>
              <a:rPr lang="en-US" sz="4400" b="1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collective action can we take to maintain an atmosphere of recovery while still ensuring that all addicts feel welcome in our meetings?</a:t>
            </a:r>
            <a:endParaRPr lang="en-US" sz="4400" dirty="0">
              <a:latin typeface="Franklin Gothic Demi" panose="020B07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0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0" y="228600"/>
            <a:ext cx="7520940" cy="54864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Welcoming all members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1"/>
            <a:ext cx="7520940" cy="4038600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b="0" dirty="0" smtClean="0">
                <a:latin typeface="Franklin Gothic Demi" panose="020B0703020102020204" pitchFamily="34" charset="0"/>
              </a:rPr>
              <a:t>Put on a Welcoming All Members workshop locally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b="0" dirty="0" smtClean="0">
                <a:latin typeface="Franklin Gothic Demi" panose="020B0703020102020204" pitchFamily="34" charset="0"/>
              </a:rPr>
              <a:t>Send </a:t>
            </a:r>
            <a:r>
              <a:rPr lang="en-US" sz="3600" b="0" dirty="0">
                <a:latin typeface="Franklin Gothic Demi" panose="020B0703020102020204" pitchFamily="34" charset="0"/>
              </a:rPr>
              <a:t>your input to </a:t>
            </a:r>
            <a:r>
              <a:rPr lang="en-US" sz="3600" b="0" dirty="0">
                <a:solidFill>
                  <a:srgbClr val="7C2E2C"/>
                </a:solidFill>
                <a:latin typeface="Franklin Gothic Demi" panose="020B0703020102020204" pitchFamily="34" charset="0"/>
              </a:rPr>
              <a:t>worldboard@na.org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b="0" dirty="0">
                <a:latin typeface="Franklin Gothic Demi" panose="020B0703020102020204" pitchFamily="34" charset="0"/>
              </a:rPr>
              <a:t>Get outlines and PowerPoints for this and other workshops </a:t>
            </a:r>
            <a:r>
              <a:rPr lang="en-US" sz="3600" b="0" dirty="0">
                <a:solidFill>
                  <a:srgbClr val="7C2E2C"/>
                </a:solidFill>
                <a:latin typeface="Franklin Gothic Demi" panose="020B0703020102020204" pitchFamily="34" charset="0"/>
              </a:rPr>
              <a:t>www.na.org/IDT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b="0" dirty="0">
                <a:latin typeface="Franklin Gothic Demi" panose="020B0703020102020204" pitchFamily="34" charset="0"/>
              </a:rPr>
              <a:t>Contribute to the Traditions Book Project: </a:t>
            </a:r>
            <a:r>
              <a:rPr lang="en-US" sz="3600" b="0" dirty="0">
                <a:solidFill>
                  <a:srgbClr val="7C2E2C"/>
                </a:solidFill>
                <a:latin typeface="Franklin Gothic Demi" panose="020B0703020102020204" pitchFamily="34" charset="0"/>
              </a:rPr>
              <a:t>www.na.org/traditions</a:t>
            </a:r>
            <a:r>
              <a:rPr lang="en-US" sz="3600" b="0" dirty="0">
                <a:latin typeface="Franklin Gothic Demi" panose="020B07030201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1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50350" y="1579322"/>
            <a:ext cx="7820101" cy="1204306"/>
          </a:xfrm>
        </p:spPr>
        <p:txBody>
          <a:bodyPr/>
          <a:lstStyle/>
          <a:p>
            <a:pPr algn="ctr"/>
            <a:r>
              <a:rPr lang="en-US" sz="4300" b="1" dirty="0" smtClean="0">
                <a:latin typeface="Franklin Gothic Demi" panose="020B0703020102020204" pitchFamily="34" charset="0"/>
              </a:rPr>
              <a:t>Welcoming all members</a:t>
            </a:r>
            <a:endParaRPr lang="en-US" sz="4300" b="1" dirty="0"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16993">
            <a:off x="1338729" y="2477151"/>
            <a:ext cx="8129444" cy="1545488"/>
          </a:xfrm>
        </p:spPr>
        <p:txBody>
          <a:bodyPr>
            <a:noAutofit/>
          </a:bodyPr>
          <a:lstStyle/>
          <a:p>
            <a:pPr algn="ctr"/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only requirement for membership</a:t>
            </a:r>
            <a:b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 a desire to stop using.</a:t>
            </a:r>
            <a:endParaRPr lang="en-US" sz="3200" b="1" i="1" cap="none" spc="100" dirty="0">
              <a:ln w="3175" cmpd="sng">
                <a:noFill/>
              </a:ln>
              <a:solidFill>
                <a:srgbClr val="7C2E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6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Workshop focus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/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>
                <a:latin typeface="+mj-lt"/>
              </a:rPr>
              <a:t>Principles in the Third Tradition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>
                <a:latin typeface="+mj-lt"/>
              </a:rPr>
              <a:t>IP #29: </a:t>
            </a:r>
            <a:r>
              <a:rPr lang="en-US" sz="3600" i="1" dirty="0">
                <a:latin typeface="+mj-lt"/>
              </a:rPr>
              <a:t>An Introduction to NA </a:t>
            </a:r>
            <a:r>
              <a:rPr lang="en-US" sz="3600" i="1" dirty="0" smtClean="0">
                <a:latin typeface="+mj-lt"/>
              </a:rPr>
              <a:t>Meetings</a:t>
            </a:r>
            <a:endParaRPr lang="en-US" sz="3600" i="1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>
                <a:latin typeface="+mj-lt"/>
              </a:rPr>
              <a:t>How we can better welcome all addicts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57400" y="5044440"/>
            <a:ext cx="1524000" cy="181356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5579-9C53-4203-8042-35BA2FFBE9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93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3962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12372"/>
            <a:ext cx="8153400" cy="3712028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The Third Tradition helps NA grow</a:t>
            </a:r>
            <a:b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by encouraging us to welcome others</a:t>
            </a:r>
            <a:r>
              <a:rPr lang="en-US" sz="4400" dirty="0" smtClean="0">
                <a:solidFill>
                  <a:srgbClr val="002060"/>
                </a:solidFill>
              </a:rPr>
              <a:t>. </a:t>
            </a:r>
          </a:p>
          <a:p>
            <a:pPr algn="r">
              <a:spcBef>
                <a:spcPts val="1200"/>
              </a:spcBef>
            </a:pPr>
            <a:endParaRPr lang="en-US" i="1" dirty="0" smtClean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endParaRPr lang="en-US" i="1" dirty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en-US" i="1" dirty="0" smtClean="0">
                <a:solidFill>
                  <a:srgbClr val="002060"/>
                </a:solidFill>
              </a:rPr>
              <a:t>It Works: How and Why</a:t>
            </a:r>
            <a:r>
              <a:rPr lang="en-US" dirty="0" smtClean="0">
                <a:solidFill>
                  <a:srgbClr val="002060"/>
                </a:solidFill>
              </a:rPr>
              <a:t>, Tradition Three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1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971800" y="1478280"/>
            <a:ext cx="3200400" cy="2103120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63%</a:t>
            </a:r>
            <a:r>
              <a:rPr lang="en-US" sz="10000" dirty="0" smtClean="0">
                <a:ln w="508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B733-Deco" panose="00000400000000000000" pitchFamily="2" charset="0"/>
              </a:rPr>
              <a:t> </a:t>
            </a:r>
            <a:endParaRPr lang="en-US" sz="10000" dirty="0">
              <a:ln w="50800" cmpd="sng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B733-Deco" panose="000004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Membership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survey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32004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>
                <a:latin typeface="Franklin Gothic Medium"/>
                <a:ea typeface="+mj-ea"/>
                <a:cs typeface="+mj-cs"/>
              </a:rPr>
              <a:t>came to </a:t>
            </a:r>
            <a:r>
              <a:rPr lang="en-US" sz="3200" b="1" cap="all" dirty="0" smtClean="0">
                <a:latin typeface="Franklin Gothic Medium"/>
                <a:ea typeface="+mj-ea"/>
                <a:cs typeface="+mj-cs"/>
              </a:rPr>
              <a:t>NA</a:t>
            </a:r>
            <a:br>
              <a:rPr lang="en-US" sz="3200" b="1" cap="all" dirty="0" smtClean="0">
                <a:latin typeface="Franklin Gothic Medium"/>
                <a:ea typeface="+mj-ea"/>
                <a:cs typeface="+mj-cs"/>
              </a:rPr>
            </a:br>
            <a:r>
              <a:rPr lang="en-US" sz="3200" b="1" cap="all" dirty="0" smtClean="0">
                <a:latin typeface="Franklin Gothic Medium"/>
                <a:ea typeface="+mj-ea"/>
                <a:cs typeface="+mj-cs"/>
              </a:rPr>
              <a:t>via </a:t>
            </a:r>
            <a:r>
              <a:rPr lang="en-US" sz="3200" b="1" cap="all" dirty="0">
                <a:latin typeface="Franklin Gothic Medium"/>
                <a:ea typeface="+mj-ea"/>
                <a:cs typeface="+mj-cs"/>
              </a:rPr>
              <a:t>treatment or drug courts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272259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7520940" cy="548640"/>
          </a:xfrm>
        </p:spPr>
        <p:txBody>
          <a:bodyPr/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Stayed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in       because 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of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3048000" cy="502920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Identification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1752600"/>
            <a:ext cx="2225040" cy="1447800"/>
          </a:xfrm>
        </p:spPr>
        <p:txBody>
          <a:bodyPr>
            <a:noAutofit/>
          </a:bodyPr>
          <a:lstStyle/>
          <a:p>
            <a:pPr algn="ctr"/>
            <a:r>
              <a:rPr lang="en-US" sz="8000" b="0" dirty="0" smtClean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87%</a:t>
            </a:r>
            <a:endParaRPr lang="en-US" sz="8000" b="0" dirty="0">
              <a:solidFill>
                <a:schemeClr val="accent1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200400"/>
            <a:ext cx="2225040" cy="1828800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>
                <a:solidFill>
                  <a:srgbClr val="376092"/>
                </a:solidFill>
                <a:latin typeface="Franklin Gothic Demi" panose="020B0703020102020204" pitchFamily="34" charset="0"/>
              </a:rPr>
              <a:t>71</a:t>
            </a:r>
            <a:r>
              <a:rPr lang="en-US" sz="8000" b="0" dirty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%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324600" y="2743200"/>
            <a:ext cx="2529840" cy="883920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Other na members</a:t>
            </a:r>
            <a:endParaRPr lang="en-US" sz="2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3733800"/>
            <a:ext cx="2225040" cy="1524000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64%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0900" y="1676400"/>
            <a:ext cx="236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all" spc="400" dirty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Welcoming and supportive group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240" y="381000"/>
            <a:ext cx="633853" cy="5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6421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8183" y="3124200"/>
            <a:ext cx="4275295" cy="2755392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120000"/>
              </a:lnSpc>
              <a:spcAft>
                <a:spcPts val="1200"/>
              </a:spcAft>
              <a:buSzPct val="90000"/>
              <a:buBlip>
                <a:blip r:embed="rId2"/>
              </a:buBlip>
            </a:pPr>
            <a:r>
              <a:rPr lang="en-US" sz="3600" cap="none" spc="0" dirty="0">
                <a:latin typeface="+mj-lt"/>
                <a:ea typeface="+mn-ea"/>
                <a:cs typeface="+mn-cs"/>
              </a:rPr>
              <a:t>Our newest IP </a:t>
            </a:r>
            <a:br>
              <a:rPr lang="en-US" sz="3600" cap="none" spc="0" dirty="0">
                <a:latin typeface="+mj-lt"/>
                <a:ea typeface="+mn-ea"/>
                <a:cs typeface="+mn-cs"/>
              </a:rPr>
            </a:br>
            <a:endParaRPr lang="en-US" sz="3600" cap="none" spc="0" dirty="0">
              <a:latin typeface="+mj-lt"/>
              <a:ea typeface="+mn-ea"/>
              <a:cs typeface="+mn-cs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2"/>
              </a:buBlip>
            </a:pPr>
            <a:r>
              <a:rPr lang="en-US" sz="3600" cap="none" spc="0" dirty="0">
                <a:latin typeface="+mj-lt"/>
                <a:ea typeface="+mn-ea"/>
                <a:cs typeface="+mn-cs"/>
              </a:rPr>
              <a:t>Approved at</a:t>
            </a:r>
            <a:br>
              <a:rPr lang="en-US" sz="3600" cap="none" spc="0" dirty="0">
                <a:latin typeface="+mj-lt"/>
                <a:ea typeface="+mn-ea"/>
                <a:cs typeface="+mn-cs"/>
              </a:rPr>
            </a:br>
            <a:r>
              <a:rPr lang="en-US" sz="3600" cap="none" spc="0" dirty="0">
                <a:latin typeface="+mj-lt"/>
                <a:ea typeface="+mn-ea"/>
                <a:cs typeface="+mn-cs"/>
              </a:rPr>
              <a:t>WSC 2014</a:t>
            </a:r>
          </a:p>
          <a:p>
            <a:endParaRPr lang="en-US" dirty="0"/>
          </a:p>
        </p:txBody>
      </p:sp>
      <p:pic>
        <p:nvPicPr>
          <p:cNvPr id="4" name="Picture 2" descr="Q:\WB\Reports\NAWS News\Final Versions\2014\September\Intro to NA Mtg_061814_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29262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b="1" dirty="0" smtClean="0">
                <a:latin typeface="Franklin Gothic Demi" panose="020B0703020102020204" pitchFamily="34" charset="0"/>
              </a:rPr>
              <a:t>IP #29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85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3352800"/>
            <a:ext cx="4290131" cy="1600200"/>
          </a:xfrm>
        </p:spPr>
        <p:txBody>
          <a:bodyPr>
            <a:noAutofit/>
          </a:bodyPr>
          <a:lstStyle/>
          <a:p>
            <a:pPr indent="-274320"/>
            <a:r>
              <a:rPr lang="en-US" dirty="0"/>
              <a:t/>
            </a:r>
            <a:br>
              <a:rPr lang="en-US" dirty="0"/>
            </a:br>
            <a:r>
              <a:rPr lang="en-US" sz="3600" dirty="0" smtClean="0">
                <a:latin typeface="+mj-lt"/>
              </a:rPr>
              <a:t>What </a:t>
            </a:r>
            <a:r>
              <a:rPr lang="en-US" sz="3600" dirty="0">
                <a:latin typeface="+mj-lt"/>
              </a:rPr>
              <a:t>helped </a:t>
            </a:r>
            <a:r>
              <a:rPr lang="en-US" sz="3600" dirty="0" smtClean="0">
                <a:latin typeface="+mj-lt"/>
              </a:rPr>
              <a:t>you feel </a:t>
            </a:r>
            <a:r>
              <a:rPr lang="en-US" sz="3600" dirty="0">
                <a:latin typeface="+mj-lt"/>
              </a:rPr>
              <a:t>at home?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5486400" cy="175432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+mj-lt"/>
              </a:rPr>
              <a:t>What are some ways you felt like a “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foreigner”</a:t>
            </a:r>
            <a:br>
              <a:rPr lang="en-US" sz="3600" b="1" dirty="0" smtClean="0">
                <a:solidFill>
                  <a:prstClr val="black"/>
                </a:solidFill>
                <a:latin typeface="+mj-lt"/>
              </a:rPr>
            </a:b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when </a:t>
            </a:r>
            <a:r>
              <a:rPr lang="en-US" sz="3600" b="1" dirty="0">
                <a:solidFill>
                  <a:prstClr val="black"/>
                </a:solidFill>
                <a:latin typeface="+mj-lt"/>
              </a:rPr>
              <a:t>you came to NA?</a:t>
            </a:r>
            <a:endParaRPr lang="en-US" sz="36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83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Welcoming all members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smtClean="0">
                <a:latin typeface="+mj-lt"/>
              </a:rPr>
              <a:t>Addicts demographically different from most members in the NA community</a:t>
            </a:r>
            <a:endParaRPr lang="en-US" sz="3600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smtClean="0">
                <a:latin typeface="+mj-lt"/>
              </a:rPr>
              <a:t>Addicts on drug replacement therapy (DRT)</a:t>
            </a:r>
            <a:endParaRPr lang="en-US" sz="3600" i="1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smtClean="0">
                <a:latin typeface="+mj-lt"/>
              </a:rPr>
              <a:t>Addicts on medication</a:t>
            </a: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smtClean="0">
                <a:latin typeface="+mj-lt"/>
              </a:rPr>
              <a:t>Addicts still using/chronically relapsing</a:t>
            </a:r>
            <a:endParaRPr lang="en-US" sz="36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0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4343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Desire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is not a measurable commodity.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It lives in the heart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of each individual member.</a:t>
            </a:r>
          </a:p>
          <a:p>
            <a:pPr>
              <a:lnSpc>
                <a:spcPct val="150000"/>
              </a:lnSpc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en-US" i="1" dirty="0" smtClean="0">
                <a:solidFill>
                  <a:srgbClr val="002060"/>
                </a:solidFill>
              </a:rPr>
              <a:t>It Works: How and Why</a:t>
            </a:r>
            <a:r>
              <a:rPr lang="en-US" dirty="0" smtClean="0">
                <a:solidFill>
                  <a:srgbClr val="002060"/>
                </a:solidFill>
              </a:rPr>
              <a:t>, Tradition Three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2302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544</TotalTime>
  <Words>377</Words>
  <Application>Microsoft Office PowerPoint</Application>
  <PresentationFormat>On-screen Show (4:3)</PresentationFormat>
  <Paragraphs>71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Welcoming all members</vt:lpstr>
      <vt:lpstr>Workshop focus</vt:lpstr>
      <vt:lpstr>PowerPoint Presentation</vt:lpstr>
      <vt:lpstr>Membership survey</vt:lpstr>
      <vt:lpstr>Stayed in       because of</vt:lpstr>
      <vt:lpstr>PowerPoint Presentation</vt:lpstr>
      <vt:lpstr>PowerPoint Presentation</vt:lpstr>
      <vt:lpstr>Welcoming all members</vt:lpstr>
      <vt:lpstr>PowerPoint Presentation</vt:lpstr>
      <vt:lpstr>PowerPoint Presentation</vt:lpstr>
      <vt:lpstr>PowerPoint Presentation</vt:lpstr>
      <vt:lpstr>Third tradition principles</vt:lpstr>
      <vt:lpstr>Small group discussion</vt:lpstr>
      <vt:lpstr>PowerPoint Presentation</vt:lpstr>
      <vt:lpstr>PowerPoint Presentation</vt:lpstr>
      <vt:lpstr>PowerPoint Presentation</vt:lpstr>
      <vt:lpstr>PowerPoint Presentation</vt:lpstr>
      <vt:lpstr>Welcoming all members</vt:lpstr>
      <vt:lpstr>Welcoming all members</vt:lpstr>
      <vt:lpstr>PowerPoint Presentation</vt:lpstr>
    </vt:vector>
  </TitlesOfParts>
  <Company>NAWS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Welcoming all members</dc:title>
  <dc:creator>De Jenkins</dc:creator>
  <cp:lastModifiedBy>De Jenkins</cp:lastModifiedBy>
  <cp:revision>36</cp:revision>
  <cp:lastPrinted>2014-10-23T23:04:36Z</cp:lastPrinted>
  <dcterms:created xsi:type="dcterms:W3CDTF">2014-10-22T19:02:30Z</dcterms:created>
  <dcterms:modified xsi:type="dcterms:W3CDTF">2014-11-19T00:15:24Z</dcterms:modified>
</cp:coreProperties>
</file>