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78" r:id="rId2"/>
    <p:sldId id="270" r:id="rId3"/>
    <p:sldId id="258" r:id="rId4"/>
    <p:sldId id="267" r:id="rId5"/>
    <p:sldId id="259" r:id="rId6"/>
    <p:sldId id="260" r:id="rId7"/>
    <p:sldId id="257" r:id="rId8"/>
    <p:sldId id="262" r:id="rId9"/>
    <p:sldId id="263" r:id="rId10"/>
    <p:sldId id="264" r:id="rId11"/>
    <p:sldId id="268" r:id="rId12"/>
    <p:sldId id="269" r:id="rId13"/>
    <p:sldId id="277" r:id="rId1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04D"/>
    <a:srgbClr val="17375E"/>
    <a:srgbClr val="9BBB59"/>
    <a:srgbClr val="376092"/>
    <a:srgbClr val="7C2E2C"/>
    <a:srgbClr val="234D51"/>
    <a:srgbClr val="B1511B"/>
    <a:srgbClr val="295B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396" autoAdjust="0"/>
    <p:restoredTop sz="94660"/>
  </p:normalViewPr>
  <p:slideViewPr>
    <p:cSldViewPr>
      <p:cViewPr>
        <p:scale>
          <a:sx n="50" d="100"/>
          <a:sy n="50" d="100"/>
        </p:scale>
        <p:origin x="-1710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CE275D96-AE15-4E26-938A-C23C920E8D22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382C5D0-1C71-4EA7-9FAA-F80B27A55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11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731D500-107C-4BC8-B9AE-C1F25B87AB33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D9789832-5A21-4271-9E8C-768D16B6E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59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89832-5A21-4271-9E8C-768D16B6EE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93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also an opportunity</a:t>
            </a:r>
            <a:r>
              <a:rPr lang="en-US" baseline="0" dirty="0" smtClean="0"/>
              <a:t> to model the sort of discussion that could take place at a group support forum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89832-5A21-4271-9E8C-768D16B6EE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2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89832-5A21-4271-9E8C-768D16B6EE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51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89832-5A21-4271-9E8C-768D16B6EE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39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also an opportunity</a:t>
            </a:r>
            <a:r>
              <a:rPr lang="en-US" baseline="0" dirty="0" smtClean="0"/>
              <a:t> to model the sort of discussion that could take place at a group support forum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89832-5A21-4271-9E8C-768D16B6EE3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2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also an opportunity</a:t>
            </a:r>
            <a:r>
              <a:rPr lang="en-US" baseline="0" dirty="0" smtClean="0"/>
              <a:t> to model the sort of discussion that could take place at a group support forum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89832-5A21-4271-9E8C-768D16B6EE3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C050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9BBB5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47875" y="5059680"/>
            <a:ext cx="1524000" cy="182880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/>
          <a:lstStyle/>
          <a:p>
            <a:fld id="{933BDB70-0AC0-4BDC-BFA9-48BC70737ECC}" type="datetime1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fld id="{9AA25579-9C53-4203-8042-35BA2FFBE9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57400" y="5029200"/>
            <a:ext cx="1514475" cy="182880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057400" y="5029200"/>
            <a:ext cx="1600200" cy="1905002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057400" y="5044440"/>
            <a:ext cx="1514475" cy="181356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9" name="Straight Connector 8"/>
          <p:cNvCxnSpPr>
            <a:stCxn id="8" idx="1"/>
          </p:cNvCxnSpPr>
          <p:nvPr userDrawn="1"/>
        </p:nvCxnSpPr>
        <p:spPr>
          <a:xfrm>
            <a:off x="2038770" y="5051292"/>
            <a:ext cx="1533105" cy="1882908"/>
          </a:xfrm>
          <a:prstGeom prst="line">
            <a:avLst/>
          </a:prstGeom>
          <a:ln w="66675">
            <a:solidFill>
              <a:srgbClr val="1737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0" y="5029200"/>
            <a:ext cx="9144000" cy="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350350" y="1579322"/>
            <a:ext cx="7820101" cy="1204306"/>
          </a:xfrm>
        </p:spPr>
        <p:txBody>
          <a:bodyPr/>
          <a:lstStyle/>
          <a:p>
            <a:pPr algn="ctr"/>
            <a:r>
              <a:rPr lang="en-US" sz="3600" b="1" dirty="0" smtClean="0">
                <a:latin typeface="Franklin Gothic Demi" panose="020B0703020102020204" pitchFamily="34" charset="0"/>
              </a:rPr>
              <a:t>Välkomna </a:t>
            </a:r>
            <a:r>
              <a:rPr lang="en-US" sz="3600" b="1" dirty="0" err="1" smtClean="0">
                <a:latin typeface="Franklin Gothic Demi" panose="020B0703020102020204" pitchFamily="34" charset="0"/>
              </a:rPr>
              <a:t>alla</a:t>
            </a:r>
            <a:r>
              <a:rPr lang="en-US" sz="3600" b="1" dirty="0" smtClean="0">
                <a:latin typeface="Franklin Gothic Demi" panose="020B0703020102020204" pitchFamily="34" charset="0"/>
              </a:rPr>
              <a:t> </a:t>
            </a:r>
            <a:r>
              <a:rPr lang="en-US" sz="3600" b="1" dirty="0" err="1" smtClean="0">
                <a:latin typeface="Franklin Gothic Demi" panose="020B0703020102020204" pitchFamily="34" charset="0"/>
              </a:rPr>
              <a:t>på</a:t>
            </a:r>
            <a:r>
              <a:rPr lang="en-US" sz="3600" b="1" dirty="0" smtClean="0">
                <a:latin typeface="Franklin Gothic Demi" panose="020B0703020102020204" pitchFamily="34" charset="0"/>
              </a:rPr>
              <a:t> </a:t>
            </a:r>
            <a:r>
              <a:rPr lang="en-US" sz="3600" b="1" dirty="0" err="1" smtClean="0">
                <a:latin typeface="Franklin Gothic Demi" panose="020B0703020102020204" pitchFamily="34" charset="0"/>
              </a:rPr>
              <a:t>våra</a:t>
            </a:r>
            <a:r>
              <a:rPr lang="en-US" sz="3600" b="1" dirty="0" smtClean="0">
                <a:latin typeface="Franklin Gothic Demi" panose="020B0703020102020204" pitchFamily="34" charset="0"/>
              </a:rPr>
              <a:t> </a:t>
            </a:r>
            <a:r>
              <a:rPr lang="en-US" sz="3600" b="1" dirty="0" err="1" smtClean="0">
                <a:latin typeface="Franklin Gothic Demi" panose="020B0703020102020204" pitchFamily="34" charset="0"/>
              </a:rPr>
              <a:t>möten</a:t>
            </a:r>
            <a:endParaRPr lang="en-US" sz="3600" b="1" dirty="0">
              <a:latin typeface="Franklin Gothic Demi" panose="020B07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16993">
            <a:off x="1338729" y="2477151"/>
            <a:ext cx="8129444" cy="1545488"/>
          </a:xfrm>
        </p:spPr>
        <p:txBody>
          <a:bodyPr>
            <a:noAutofit/>
          </a:bodyPr>
          <a:lstStyle/>
          <a:p>
            <a:pPr algn="ctr"/>
            <a: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</a:t>
            </a:r>
            <a:r>
              <a:rPr lang="en-US" sz="3200" b="1" i="1" cap="none" spc="100" dirty="0" err="1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Det</a:t>
            </a:r>
            <a: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i="1" cap="none" spc="100" dirty="0" err="1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</a:t>
            </a:r>
            <a:r>
              <a:rPr lang="en-US" sz="3200" b="1" i="1" cap="none" spc="100" dirty="0" err="1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nda</a:t>
            </a:r>
            <a: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i="1" cap="none" spc="100" dirty="0" err="1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villkoret</a:t>
            </a:r>
            <a: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i="1" cap="none" spc="100" dirty="0" err="1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för</a:t>
            </a:r>
            <a: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i="1" cap="none" spc="100" dirty="0" err="1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medlemsskap</a:t>
            </a:r>
            <a: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i="1" cap="none" spc="100" dirty="0" err="1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är</a:t>
            </a:r>
            <a: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i="1" cap="none" spc="100" dirty="0" err="1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</a:t>
            </a:r>
            <a: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i="1" cap="none" spc="100" dirty="0" err="1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önskan</a:t>
            </a:r>
            <a: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i="1" cap="none" spc="100" dirty="0" err="1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att</a:t>
            </a:r>
            <a: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i="1" cap="none" spc="100" dirty="0" err="1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sluta</a:t>
            </a:r>
            <a:r>
              <a:rPr lang="en-US" sz="3200" b="1" i="1" cap="none" spc="100" dirty="0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i="1" cap="none" spc="100" dirty="0" err="1" smtClean="0">
                <a:ln w="3175" cmpd="sng">
                  <a:noFill/>
                </a:ln>
                <a:solidFill>
                  <a:srgbClr val="7C2E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använda</a:t>
            </a:r>
            <a:endParaRPr lang="en-US" sz="3200" b="1" i="1" cap="none" spc="100" dirty="0">
              <a:ln w="3175" cmpd="sng">
                <a:noFill/>
              </a:ln>
              <a:solidFill>
                <a:srgbClr val="7C2E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343400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07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85800"/>
            <a:ext cx="8229600" cy="3962400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4400" spc="-150" dirty="0" smtClean="0">
              <a:solidFill>
                <a:srgbClr val="002060"/>
              </a:solidFill>
              <a:latin typeface="Freefrm721 BT" panose="03060702040402020B04" pitchFamily="66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4400" spc="-150" dirty="0">
              <a:solidFill>
                <a:srgbClr val="002060"/>
              </a:solidFill>
              <a:latin typeface="Freefrm721 BT" panose="03060702040402020B04" pitchFamily="66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Gruppen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är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inte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önskans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domstol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.  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Ingen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beroende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ska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berövas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en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möjlighet</a:t>
            </a:r>
            <a:r>
              <a:rPr lang="en-US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att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stanna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länge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nog 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för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att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utveckla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den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önskan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.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/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Vi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kan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ge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den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önskan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näring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med 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kärleksfull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acceptans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4400" spc="-150" dirty="0">
              <a:solidFill>
                <a:srgbClr val="002060"/>
              </a:solidFill>
              <a:latin typeface="Freefrm721 BT" panose="03060702040402020B04" pitchFamily="66" charset="0"/>
            </a:endParaRPr>
          </a:p>
          <a:p>
            <a:pPr algn="r">
              <a:spcBef>
                <a:spcPts val="1200"/>
              </a:spcBef>
            </a:pPr>
            <a:r>
              <a:rPr lang="en-US" i="1" dirty="0" smtClean="0">
                <a:solidFill>
                  <a:srgbClr val="002060"/>
                </a:solidFill>
              </a:rPr>
              <a:t>It </a:t>
            </a:r>
            <a:r>
              <a:rPr lang="en-US" i="1" dirty="0" smtClean="0">
                <a:solidFill>
                  <a:srgbClr val="002060"/>
                </a:solidFill>
              </a:rPr>
              <a:t>Works: How and Why</a:t>
            </a:r>
            <a:r>
              <a:rPr lang="en-US" dirty="0" smtClean="0">
                <a:solidFill>
                  <a:srgbClr val="002060"/>
                </a:solidFill>
              </a:rPr>
              <a:t>, Tradition Three</a:t>
            </a:r>
          </a:p>
          <a:p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029200"/>
            <a:ext cx="9144000" cy="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24748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1"/>
            <a:ext cx="8686800" cy="761999"/>
          </a:xfrm>
        </p:spPr>
        <p:txBody>
          <a:bodyPr anchor="t" anchorCtr="0"/>
          <a:lstStyle/>
          <a:p>
            <a:r>
              <a:rPr lang="en-US" sz="41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Tredje</a:t>
            </a:r>
            <a:r>
              <a:rPr lang="en-US" sz="4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sz="41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Traditionens</a:t>
            </a:r>
            <a:r>
              <a:rPr lang="en-US" sz="41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sz="41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principer</a:t>
            </a:r>
            <a:endParaRPr lang="en-US" sz="4100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8100000" algn="tr" rotWithShape="0">
                  <a:schemeClr val="tx2">
                    <a:lumMod val="75000"/>
                    <a:alpha val="40000"/>
                  </a:scheme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558056" y="793792"/>
            <a:ext cx="5423184" cy="4919019"/>
          </a:xfrm>
        </p:spPr>
        <p:txBody>
          <a:bodyPr>
            <a:noAutofit/>
          </a:bodyPr>
          <a:lstStyle/>
          <a:p>
            <a:endParaRPr lang="en-US" sz="3200" dirty="0" smtClean="0">
              <a:latin typeface="+mj-lt"/>
            </a:endParaRPr>
          </a:p>
          <a:p>
            <a:r>
              <a:rPr lang="en-US" sz="3200" b="1" dirty="0" err="1" smtClean="0">
                <a:latin typeface="+mj-lt"/>
              </a:rPr>
              <a:t>Tolerans</a:t>
            </a:r>
            <a:endParaRPr lang="en-US" sz="3200" b="1" dirty="0" smtClean="0">
              <a:latin typeface="+mj-lt"/>
            </a:endParaRPr>
          </a:p>
          <a:p>
            <a:r>
              <a:rPr lang="en-US" sz="3200" b="1" dirty="0" err="1" smtClean="0">
                <a:latin typeface="+mj-lt"/>
              </a:rPr>
              <a:t>Medkänsla</a:t>
            </a:r>
            <a:endParaRPr lang="en-US" sz="3200" b="1" dirty="0" smtClean="0">
              <a:latin typeface="+mj-lt"/>
            </a:endParaRPr>
          </a:p>
          <a:p>
            <a:r>
              <a:rPr lang="en-US" sz="3200" b="1" dirty="0" err="1" smtClean="0">
                <a:latin typeface="+mj-lt"/>
              </a:rPr>
              <a:t>Anonymitet</a:t>
            </a:r>
            <a:endParaRPr lang="en-US" sz="3200" b="1" dirty="0" smtClean="0">
              <a:latin typeface="+mj-lt"/>
            </a:endParaRPr>
          </a:p>
          <a:p>
            <a:r>
              <a:rPr lang="en-US" sz="3200" b="1" dirty="0" err="1" smtClean="0">
                <a:latin typeface="+mj-lt"/>
              </a:rPr>
              <a:t>Ödmjukhet</a:t>
            </a:r>
            <a:endParaRPr lang="en-US" sz="3200" b="1" dirty="0" smtClean="0">
              <a:latin typeface="+mj-lt"/>
            </a:endParaRPr>
          </a:p>
          <a:p>
            <a:r>
              <a:rPr lang="en-US" sz="3200" b="1" dirty="0" err="1" smtClean="0">
                <a:latin typeface="+mj-lt"/>
              </a:rPr>
              <a:t>Empati</a:t>
            </a:r>
            <a:endParaRPr lang="en-US" sz="3200" b="1" dirty="0" smtClean="0">
              <a:latin typeface="+mj-lt"/>
            </a:endParaRPr>
          </a:p>
          <a:p>
            <a:r>
              <a:rPr lang="en-US" sz="3200" b="1" dirty="0" err="1" smtClean="0">
                <a:latin typeface="+mj-lt"/>
              </a:rPr>
              <a:t>Kärlek</a:t>
            </a:r>
            <a:endParaRPr lang="en-US" sz="3200" b="1" dirty="0" smtClean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85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Diskussionsfrågor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 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8100000" algn="tr" rotWithShape="0">
                  <a:schemeClr val="tx2">
                    <a:lumMod val="75000"/>
                    <a:alpha val="40000"/>
                  </a:scheme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73151"/>
            <a:ext cx="7520940" cy="3579849"/>
          </a:xfrm>
        </p:spPr>
        <p:txBody>
          <a:bodyPr>
            <a:normAutofit lnSpcReduction="10000"/>
          </a:bodyPr>
          <a:lstStyle/>
          <a:p>
            <a:pPr marL="742950" indent="-742950">
              <a:spcAft>
                <a:spcPts val="1200"/>
              </a:spcAft>
              <a:buClr>
                <a:srgbClr val="002060"/>
              </a:buClr>
              <a:buSzPct val="90000"/>
              <a:buFont typeface="+mj-lt"/>
              <a:buAutoNum type="arabicPeriod"/>
            </a:pPr>
            <a:r>
              <a:rPr lang="en-US" sz="3600" dirty="0" err="1" smtClean="0">
                <a:latin typeface="+mj-lt"/>
              </a:rPr>
              <a:t>Vad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är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det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som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hindrar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mig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från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att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tillämpa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principerna</a:t>
            </a:r>
            <a:r>
              <a:rPr lang="en-US" sz="3600" dirty="0" smtClean="0">
                <a:latin typeface="+mj-lt"/>
              </a:rPr>
              <a:t> I Tradition 3?</a:t>
            </a:r>
            <a:endParaRPr lang="en-US" sz="3600" dirty="0">
              <a:latin typeface="+mj-lt"/>
            </a:endParaRPr>
          </a:p>
          <a:p>
            <a:pPr marL="742950" indent="-742950">
              <a:spcAft>
                <a:spcPts val="1200"/>
              </a:spcAft>
              <a:buClr>
                <a:srgbClr val="002060"/>
              </a:buClr>
              <a:buSzPct val="90000"/>
              <a:buFont typeface="+mj-lt"/>
              <a:buAutoNum type="arabicPeriod"/>
            </a:pPr>
            <a:r>
              <a:rPr lang="en-US" sz="3600" dirty="0" err="1" smtClean="0">
                <a:latin typeface="+mj-lt"/>
              </a:rPr>
              <a:t>Vad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kan</a:t>
            </a:r>
            <a:r>
              <a:rPr lang="en-US" sz="3600" dirty="0" smtClean="0">
                <a:latin typeface="+mj-lt"/>
              </a:rPr>
              <a:t> jag </a:t>
            </a:r>
            <a:r>
              <a:rPr lang="en-US" sz="3600" dirty="0" err="1" smtClean="0">
                <a:latin typeface="+mj-lt"/>
              </a:rPr>
              <a:t>göra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för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att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hjälpa</a:t>
            </a:r>
            <a:r>
              <a:rPr lang="en-US" sz="3600" dirty="0" smtClean="0">
                <a:latin typeface="+mj-lt"/>
              </a:rPr>
              <a:t> min </a:t>
            </a:r>
            <a:r>
              <a:rPr lang="en-US" sz="3600" dirty="0" err="1" smtClean="0">
                <a:latin typeface="+mj-lt"/>
              </a:rPr>
              <a:t>grupp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att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bättre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praktisera</a:t>
            </a:r>
            <a:r>
              <a:rPr lang="en-US" sz="3600" dirty="0" smtClean="0">
                <a:latin typeface="+mj-lt"/>
              </a:rPr>
              <a:t> Traditions 3 </a:t>
            </a:r>
            <a:r>
              <a:rPr lang="en-US" sz="3600" dirty="0" err="1" smtClean="0">
                <a:latin typeface="+mj-lt"/>
              </a:rPr>
              <a:t>principer</a:t>
            </a:r>
            <a:r>
              <a:rPr lang="en-US" sz="3600" dirty="0" smtClean="0">
                <a:latin typeface="+mj-lt"/>
              </a:rPr>
              <a:t>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2898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85800"/>
            <a:ext cx="8229600" cy="3962400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0200" y="6858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Extra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9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8016240" cy="548640"/>
          </a:xfrm>
        </p:spPr>
        <p:txBody>
          <a:bodyPr/>
          <a:lstStyle/>
          <a:p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Workshopen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kommer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att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handla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 om 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8100000" algn="tr" rotWithShape="0">
                  <a:schemeClr val="tx2">
                    <a:lumMod val="75000"/>
                    <a:alpha val="40000"/>
                  </a:scheme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73151"/>
            <a:ext cx="7520940" cy="3579849"/>
          </a:xfrm>
        </p:spPr>
        <p:txBody>
          <a:bodyPr/>
          <a:lstStyle/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dirty="0" err="1" smtClean="0">
                <a:latin typeface="+mj-lt"/>
              </a:rPr>
              <a:t>Principer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från</a:t>
            </a:r>
            <a:r>
              <a:rPr lang="en-US" sz="3600" dirty="0" smtClean="0">
                <a:latin typeface="+mj-lt"/>
              </a:rPr>
              <a:t> 3:dje </a:t>
            </a:r>
            <a:r>
              <a:rPr lang="en-US" sz="3600" dirty="0" err="1" smtClean="0">
                <a:latin typeface="+mj-lt"/>
              </a:rPr>
              <a:t>Traditionen</a:t>
            </a:r>
            <a:endParaRPr lang="en-US" sz="3600" dirty="0">
              <a:latin typeface="+mj-lt"/>
            </a:endParaRP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dirty="0">
                <a:latin typeface="+mj-lt"/>
              </a:rPr>
              <a:t>IP #29: </a:t>
            </a:r>
            <a:r>
              <a:rPr lang="en-US" sz="3600" dirty="0" smtClean="0">
                <a:latin typeface="+mj-lt"/>
              </a:rPr>
              <a:t/>
            </a:r>
            <a:br>
              <a:rPr lang="en-US" sz="3600" dirty="0" smtClean="0">
                <a:latin typeface="+mj-lt"/>
              </a:rPr>
            </a:br>
            <a:r>
              <a:rPr lang="en-US" sz="3600" i="1" dirty="0" err="1" smtClean="0">
                <a:latin typeface="+mj-lt"/>
              </a:rPr>
              <a:t>En</a:t>
            </a:r>
            <a:r>
              <a:rPr lang="en-US" sz="3600" i="1" dirty="0" smtClean="0">
                <a:latin typeface="+mj-lt"/>
              </a:rPr>
              <a:t> </a:t>
            </a:r>
            <a:r>
              <a:rPr lang="en-US" sz="3600" i="1" dirty="0" err="1" smtClean="0">
                <a:latin typeface="+mj-lt"/>
              </a:rPr>
              <a:t>introduktion</a:t>
            </a:r>
            <a:r>
              <a:rPr lang="en-US" sz="3600" i="1" dirty="0" smtClean="0">
                <a:latin typeface="+mj-lt"/>
              </a:rPr>
              <a:t> till NA-</a:t>
            </a:r>
            <a:r>
              <a:rPr lang="en-US" sz="3600" i="1" dirty="0" err="1" smtClean="0">
                <a:latin typeface="+mj-lt"/>
              </a:rPr>
              <a:t>möten</a:t>
            </a:r>
            <a:r>
              <a:rPr lang="en-US" sz="3600" i="1" dirty="0" smtClean="0">
                <a:latin typeface="+mj-lt"/>
              </a:rPr>
              <a:t> </a:t>
            </a:r>
            <a:endParaRPr lang="en-US" sz="3600" i="1" dirty="0">
              <a:latin typeface="+mj-lt"/>
            </a:endParaRP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dirty="0" err="1" smtClean="0">
                <a:latin typeface="+mj-lt"/>
              </a:rPr>
              <a:t>Hur</a:t>
            </a:r>
            <a:r>
              <a:rPr lang="en-US" sz="3600" dirty="0">
                <a:latin typeface="+mj-lt"/>
              </a:rPr>
              <a:t> </a:t>
            </a:r>
            <a:r>
              <a:rPr lang="en-US" sz="3600" dirty="0" err="1">
                <a:latin typeface="+mj-lt"/>
              </a:rPr>
              <a:t>kan</a:t>
            </a:r>
            <a:r>
              <a:rPr lang="en-US" sz="3600" dirty="0">
                <a:latin typeface="+mj-lt"/>
              </a:rPr>
              <a:t> vi </a:t>
            </a:r>
            <a:r>
              <a:rPr lang="en-US" sz="3600" dirty="0" err="1">
                <a:latin typeface="+mj-lt"/>
              </a:rPr>
              <a:t>bli</a:t>
            </a:r>
            <a:r>
              <a:rPr lang="en-US" sz="3600" dirty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bättre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på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att</a:t>
            </a:r>
            <a:r>
              <a:rPr lang="en-US" sz="3600" dirty="0" smtClean="0">
                <a:latin typeface="+mj-lt"/>
              </a:rPr>
              <a:t> välkomna </a:t>
            </a:r>
            <a:r>
              <a:rPr lang="en-US" sz="3600" dirty="0" err="1" smtClean="0">
                <a:latin typeface="+mj-lt"/>
              </a:rPr>
              <a:t>nykomlingen</a:t>
            </a:r>
            <a:r>
              <a:rPr lang="en-US" sz="3600" dirty="0" smtClean="0">
                <a:latin typeface="+mj-lt"/>
              </a:rPr>
              <a:t> </a:t>
            </a:r>
            <a:endParaRPr lang="en-US" sz="36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057400" y="5044440"/>
            <a:ext cx="1524000" cy="181356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5579-9C53-4203-8042-35BA2FFBE99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0933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012372"/>
            <a:ext cx="8153400" cy="3712028"/>
          </a:xfrm>
          <a:prstGeom prst="rect">
            <a:avLst/>
          </a:prstGeom>
        </p:spPr>
        <p:txBody>
          <a:bodyPr wrap="none" anchor="t" anchorCtr="0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Den </a:t>
            </a:r>
            <a:r>
              <a:rPr lang="en-US" sz="440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tredje</a:t>
            </a:r>
            <a: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traditionen</a:t>
            </a:r>
            <a: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hjälper</a:t>
            </a:r>
            <a: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NA </a:t>
            </a:r>
            <a:b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att</a:t>
            </a:r>
            <a: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växa</a:t>
            </a:r>
            <a: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genom</a:t>
            </a:r>
            <a: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att</a:t>
            </a:r>
            <a: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uppmuntra</a:t>
            </a:r>
            <a: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b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oss</a:t>
            </a:r>
            <a: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att</a:t>
            </a:r>
            <a: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välkomna </a:t>
            </a:r>
            <a:r>
              <a:rPr lang="en-US" sz="440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andra</a:t>
            </a:r>
            <a:r>
              <a:rPr lang="en-US" sz="440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, </a:t>
            </a:r>
            <a:endParaRPr lang="en-US" i="1" dirty="0" smtClean="0">
              <a:solidFill>
                <a:srgbClr val="002060"/>
              </a:solidFill>
            </a:endParaRPr>
          </a:p>
          <a:p>
            <a:pPr algn="r">
              <a:spcBef>
                <a:spcPts val="1200"/>
              </a:spcBef>
            </a:pPr>
            <a:endParaRPr lang="en-US" i="1" dirty="0">
              <a:solidFill>
                <a:srgbClr val="002060"/>
              </a:solidFill>
            </a:endParaRPr>
          </a:p>
          <a:p>
            <a:pPr algn="r">
              <a:spcBef>
                <a:spcPts val="1200"/>
              </a:spcBef>
            </a:pPr>
            <a:r>
              <a:rPr lang="en-US" b="1" i="1" dirty="0" smtClean="0">
                <a:solidFill>
                  <a:srgbClr val="002060"/>
                </a:solidFill>
              </a:rPr>
              <a:t>It Works: How and Why</a:t>
            </a:r>
            <a:r>
              <a:rPr lang="en-US" b="1" dirty="0" smtClean="0">
                <a:solidFill>
                  <a:srgbClr val="002060"/>
                </a:solidFill>
              </a:rPr>
              <a:t>, Tradition Three</a:t>
            </a:r>
          </a:p>
          <a:p>
            <a:pPr algn="r">
              <a:spcBef>
                <a:spcPts val="1200"/>
              </a:spcBef>
            </a:pPr>
            <a:endParaRPr lang="en-US" i="1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5029200"/>
            <a:ext cx="9144000" cy="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017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4640"/>
            <a:ext cx="8103870" cy="1310640"/>
          </a:xfrm>
        </p:spPr>
        <p:txBody>
          <a:bodyPr/>
          <a:lstStyle/>
          <a:p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Stanna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kvar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i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       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på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grund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av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8100000" algn="tr" rotWithShape="0">
                  <a:schemeClr val="tx2">
                    <a:lumMod val="75000"/>
                    <a:alpha val="40000"/>
                  </a:scheme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" y="1424940"/>
            <a:ext cx="3048000" cy="502920"/>
          </a:xfrm>
        </p:spPr>
        <p:txBody>
          <a:bodyPr>
            <a:noAutofit/>
          </a:bodyPr>
          <a:lstStyle/>
          <a:p>
            <a:pPr algn="ctr"/>
            <a:r>
              <a:rPr lang="en-US" sz="2200" b="1" dirty="0" err="1" smtClean="0">
                <a:solidFill>
                  <a:srgbClr val="002060"/>
                </a:solidFill>
                <a:latin typeface="+mj-lt"/>
              </a:rPr>
              <a:t>Identifikation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1752600"/>
            <a:ext cx="2225040" cy="1447800"/>
          </a:xfrm>
        </p:spPr>
        <p:txBody>
          <a:bodyPr>
            <a:noAutofit/>
          </a:bodyPr>
          <a:lstStyle/>
          <a:p>
            <a:pPr algn="ctr"/>
            <a:r>
              <a:rPr lang="en-US" sz="8000" b="0" dirty="0" smtClean="0">
                <a:solidFill>
                  <a:schemeClr val="accent1">
                    <a:lumMod val="75000"/>
                  </a:schemeClr>
                </a:solidFill>
                <a:latin typeface="Franklin Gothic Demi" panose="020B0703020102020204" pitchFamily="34" charset="0"/>
              </a:rPr>
              <a:t>87%</a:t>
            </a:r>
            <a:endParaRPr lang="en-US" sz="8000" b="0" dirty="0">
              <a:solidFill>
                <a:schemeClr val="accent1">
                  <a:lumMod val="75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3566160" y="3200400"/>
            <a:ext cx="2225040" cy="1828800"/>
          </a:xfrm>
        </p:spPr>
        <p:txBody>
          <a:bodyPr>
            <a:normAutofit/>
          </a:bodyPr>
          <a:lstStyle/>
          <a:p>
            <a:pPr algn="ctr"/>
            <a:r>
              <a:rPr lang="en-US" sz="8000" b="0" dirty="0">
                <a:solidFill>
                  <a:srgbClr val="376092"/>
                </a:solidFill>
                <a:latin typeface="Franklin Gothic Demi" panose="020B0703020102020204" pitchFamily="34" charset="0"/>
              </a:rPr>
              <a:t>71</a:t>
            </a:r>
            <a:r>
              <a:rPr lang="en-US" sz="8000" b="0" dirty="0">
                <a:solidFill>
                  <a:schemeClr val="accent1">
                    <a:lumMod val="75000"/>
                  </a:schemeClr>
                </a:solidFill>
                <a:latin typeface="Franklin Gothic Demi" panose="020B0703020102020204" pitchFamily="34" charset="0"/>
              </a:rPr>
              <a:t>%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324600" y="2743200"/>
            <a:ext cx="2529840" cy="883920"/>
          </a:xfrm>
        </p:spPr>
        <p:txBody>
          <a:bodyPr>
            <a:noAutofit/>
          </a:bodyPr>
          <a:lstStyle/>
          <a:p>
            <a:pPr algn="ctr"/>
            <a:r>
              <a:rPr lang="en-US" sz="2200" b="1" dirty="0" err="1" smtClean="0">
                <a:solidFill>
                  <a:srgbClr val="002060"/>
                </a:solidFill>
                <a:latin typeface="+mj-lt"/>
              </a:rPr>
              <a:t>Andra</a:t>
            </a:r>
            <a:r>
              <a:rPr lang="en-US" sz="2200" b="1" dirty="0" smtClean="0">
                <a:solidFill>
                  <a:srgbClr val="002060"/>
                </a:solidFill>
                <a:latin typeface="+mj-lt"/>
              </a:rPr>
              <a:t> NA </a:t>
            </a:r>
            <a:r>
              <a:rPr lang="en-US" sz="2200" b="1" dirty="0" err="1" smtClean="0">
                <a:solidFill>
                  <a:srgbClr val="002060"/>
                </a:solidFill>
                <a:latin typeface="+mj-lt"/>
              </a:rPr>
              <a:t>medlemmar</a:t>
            </a:r>
            <a:endParaRPr lang="en-US" sz="22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3733800"/>
            <a:ext cx="2225040" cy="1524000"/>
          </a:xfrm>
        </p:spPr>
        <p:txBody>
          <a:bodyPr>
            <a:normAutofit/>
          </a:bodyPr>
          <a:lstStyle/>
          <a:p>
            <a:pPr algn="ctr"/>
            <a:r>
              <a:rPr lang="en-US" sz="8000" b="0" dirty="0">
                <a:solidFill>
                  <a:schemeClr val="accent1">
                    <a:lumMod val="75000"/>
                  </a:schemeClr>
                </a:solidFill>
                <a:latin typeface="Franklin Gothic Demi" panose="020B0703020102020204" pitchFamily="34" charset="0"/>
              </a:rPr>
              <a:t>64%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90900" y="1676400"/>
            <a:ext cx="26289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cap="all" spc="400" dirty="0" err="1" smtClean="0">
                <a:solidFill>
                  <a:srgbClr val="002060"/>
                </a:solidFill>
                <a:latin typeface="+mj-lt"/>
                <a:ea typeface="+mj-ea"/>
                <a:cs typeface="Tunga" pitchFamily="2"/>
              </a:rPr>
              <a:t>Välkomande</a:t>
            </a:r>
            <a:r>
              <a:rPr lang="en-US" sz="2200" b="1" cap="all" spc="400" dirty="0" smtClean="0">
                <a:solidFill>
                  <a:srgbClr val="002060"/>
                </a:solidFill>
                <a:latin typeface="+mj-lt"/>
                <a:ea typeface="+mj-ea"/>
                <a:cs typeface="Tunga" pitchFamily="2"/>
              </a:rPr>
              <a:t> </a:t>
            </a:r>
            <a:r>
              <a:rPr lang="en-US" sz="2200" b="1" cap="all" spc="400" dirty="0" err="1" smtClean="0">
                <a:solidFill>
                  <a:srgbClr val="002060"/>
                </a:solidFill>
                <a:latin typeface="+mj-lt"/>
                <a:ea typeface="+mj-ea"/>
                <a:cs typeface="Tunga" pitchFamily="2"/>
              </a:rPr>
              <a:t>och</a:t>
            </a:r>
            <a:r>
              <a:rPr lang="en-US" sz="2200" b="1" cap="all" spc="400" dirty="0" smtClean="0">
                <a:solidFill>
                  <a:srgbClr val="002060"/>
                </a:solidFill>
                <a:latin typeface="+mj-lt"/>
                <a:ea typeface="+mj-ea"/>
                <a:cs typeface="Tunga" pitchFamily="2"/>
              </a:rPr>
              <a:t> </a:t>
            </a:r>
            <a:r>
              <a:rPr lang="en-US" sz="2200" b="1" cap="all" spc="400" dirty="0" err="1" smtClean="0">
                <a:solidFill>
                  <a:srgbClr val="002060"/>
                </a:solidFill>
                <a:latin typeface="+mj-lt"/>
                <a:ea typeface="+mj-ea"/>
                <a:cs typeface="Tunga" pitchFamily="2"/>
              </a:rPr>
              <a:t>stödjande</a:t>
            </a:r>
            <a:r>
              <a:rPr lang="en-US" sz="2200" b="1" cap="all" spc="400" dirty="0" smtClean="0">
                <a:solidFill>
                  <a:srgbClr val="002060"/>
                </a:solidFill>
                <a:latin typeface="+mj-lt"/>
                <a:ea typeface="+mj-ea"/>
                <a:cs typeface="Tunga" pitchFamily="2"/>
              </a:rPr>
              <a:t> NA- </a:t>
            </a:r>
            <a:r>
              <a:rPr lang="en-US" sz="2200" b="1" cap="all" spc="400" dirty="0" err="1" smtClean="0">
                <a:solidFill>
                  <a:srgbClr val="002060"/>
                </a:solidFill>
                <a:latin typeface="+mj-lt"/>
                <a:ea typeface="+mj-ea"/>
                <a:cs typeface="Tunga" pitchFamily="2"/>
              </a:rPr>
              <a:t>grupp</a:t>
            </a:r>
            <a:endParaRPr lang="en-US" sz="2200" b="1" cap="all" spc="400" dirty="0">
              <a:solidFill>
                <a:srgbClr val="002060"/>
              </a:solidFill>
              <a:latin typeface="+mj-lt"/>
              <a:ea typeface="+mj-ea"/>
              <a:cs typeface="Tunga" pitchFamily="2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147" y="591030"/>
            <a:ext cx="633853" cy="58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64213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8183" y="3124200"/>
            <a:ext cx="4275295" cy="2755392"/>
          </a:xfrm>
        </p:spPr>
        <p:txBody>
          <a:bodyPr>
            <a:normAutofit lnSpcReduction="10000"/>
          </a:bodyPr>
          <a:lstStyle/>
          <a:p>
            <a:pPr marL="571500" indent="-571500">
              <a:lnSpc>
                <a:spcPct val="120000"/>
              </a:lnSpc>
              <a:spcAft>
                <a:spcPts val="1200"/>
              </a:spcAft>
              <a:buSzPct val="90000"/>
              <a:buBlip>
                <a:blip r:embed="rId2"/>
              </a:buBlip>
            </a:pPr>
            <a:r>
              <a:rPr lang="en-US" sz="3600" cap="none" spc="0" dirty="0" err="1" smtClean="0">
                <a:latin typeface="+mj-lt"/>
                <a:ea typeface="+mn-ea"/>
                <a:cs typeface="+mn-cs"/>
              </a:rPr>
              <a:t>Vår</a:t>
            </a:r>
            <a:r>
              <a:rPr lang="en-US" sz="3600" cap="none" spc="0" dirty="0" smtClean="0">
                <a:latin typeface="+mj-lt"/>
                <a:ea typeface="+mn-ea"/>
                <a:cs typeface="+mn-cs"/>
              </a:rPr>
              <a:t> </a:t>
            </a:r>
            <a:r>
              <a:rPr lang="en-US" sz="3600" cap="none" spc="0" dirty="0" err="1" smtClean="0">
                <a:latin typeface="+mj-lt"/>
                <a:ea typeface="+mn-ea"/>
                <a:cs typeface="+mn-cs"/>
              </a:rPr>
              <a:t>nyaste</a:t>
            </a:r>
            <a:r>
              <a:rPr lang="en-US" sz="3600" cap="none" spc="0" dirty="0" smtClean="0">
                <a:latin typeface="+mj-lt"/>
                <a:ea typeface="+mn-ea"/>
                <a:cs typeface="+mn-cs"/>
              </a:rPr>
              <a:t> IP </a:t>
            </a:r>
            <a:r>
              <a:rPr lang="en-US" sz="3600" cap="none" spc="0" dirty="0">
                <a:latin typeface="+mj-lt"/>
                <a:ea typeface="+mn-ea"/>
                <a:cs typeface="+mn-cs"/>
              </a:rPr>
              <a:t/>
            </a:r>
            <a:br>
              <a:rPr lang="en-US" sz="3600" cap="none" spc="0" dirty="0">
                <a:latin typeface="+mj-lt"/>
                <a:ea typeface="+mn-ea"/>
                <a:cs typeface="+mn-cs"/>
              </a:rPr>
            </a:br>
            <a:endParaRPr lang="en-US" sz="3600" cap="none" spc="0" dirty="0">
              <a:latin typeface="+mj-lt"/>
              <a:ea typeface="+mn-ea"/>
              <a:cs typeface="+mn-cs"/>
            </a:endParaRPr>
          </a:p>
          <a:p>
            <a:pPr marL="571500" indent="-571500">
              <a:spcAft>
                <a:spcPts val="1200"/>
              </a:spcAft>
              <a:buSzPct val="90000"/>
              <a:buBlip>
                <a:blip r:embed="rId2"/>
              </a:buBlip>
            </a:pPr>
            <a:r>
              <a:rPr lang="en-US" sz="3600" cap="none" spc="0" dirty="0" err="1" smtClean="0">
                <a:latin typeface="+mj-lt"/>
                <a:ea typeface="+mn-ea"/>
                <a:cs typeface="+mn-cs"/>
              </a:rPr>
              <a:t>Godkänd</a:t>
            </a:r>
            <a:r>
              <a:rPr lang="en-US" sz="3600" cap="none" spc="0" dirty="0" smtClean="0">
                <a:latin typeface="+mj-lt"/>
                <a:ea typeface="+mn-ea"/>
                <a:cs typeface="+mn-cs"/>
              </a:rPr>
              <a:t> </a:t>
            </a:r>
            <a:r>
              <a:rPr lang="en-US" sz="3600" cap="none" spc="0" dirty="0" err="1" smtClean="0">
                <a:latin typeface="+mj-lt"/>
                <a:ea typeface="+mn-ea"/>
                <a:cs typeface="+mn-cs"/>
              </a:rPr>
              <a:t>på</a:t>
            </a:r>
            <a:r>
              <a:rPr lang="en-US" sz="3600" cap="none" spc="0" dirty="0">
                <a:latin typeface="+mj-lt"/>
                <a:ea typeface="+mn-ea"/>
                <a:cs typeface="+mn-cs"/>
              </a:rPr>
              <a:t/>
            </a:r>
            <a:br>
              <a:rPr lang="en-US" sz="3600" cap="none" spc="0" dirty="0">
                <a:latin typeface="+mj-lt"/>
                <a:ea typeface="+mn-ea"/>
                <a:cs typeface="+mn-cs"/>
              </a:rPr>
            </a:br>
            <a:r>
              <a:rPr lang="en-US" sz="3600" cap="none" spc="0" dirty="0">
                <a:latin typeface="+mj-lt"/>
                <a:ea typeface="+mn-ea"/>
                <a:cs typeface="+mn-cs"/>
              </a:rPr>
              <a:t>WSC 2014</a:t>
            </a:r>
          </a:p>
          <a:p>
            <a:endParaRPr lang="en-US" dirty="0"/>
          </a:p>
        </p:txBody>
      </p:sp>
      <p:pic>
        <p:nvPicPr>
          <p:cNvPr id="4" name="Picture 2" descr="Q:\WB\Reports\NAWS News\Final Versions\2014\September\Intro to NA Mtg_061814_COV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29262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2"/>
          <p:cNvSpPr txBox="1">
            <a:spLocks/>
          </p:cNvSpPr>
          <p:nvPr/>
        </p:nvSpPr>
        <p:spPr>
          <a:xfrm rot="19093110">
            <a:off x="4316833" y="949281"/>
            <a:ext cx="2940637" cy="838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400" b="1" dirty="0" smtClean="0">
                <a:latin typeface="Franklin Gothic Demi" panose="020B0703020102020204" pitchFamily="34" charset="0"/>
              </a:rPr>
              <a:t>IP #29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9854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0494" y="2971800"/>
            <a:ext cx="5763506" cy="2209800"/>
          </a:xfrm>
        </p:spPr>
        <p:txBody>
          <a:bodyPr>
            <a:noAutofit/>
          </a:bodyPr>
          <a:lstStyle/>
          <a:p>
            <a:pPr indent="-274320"/>
            <a:r>
              <a:rPr lang="en-US" dirty="0"/>
              <a:t/>
            </a:r>
            <a:br>
              <a:rPr lang="en-US" dirty="0"/>
            </a:br>
            <a:r>
              <a:rPr lang="en-US" sz="3600" dirty="0" err="1" smtClean="0">
                <a:latin typeface="+mj-lt"/>
              </a:rPr>
              <a:t>Vad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hjälpte</a:t>
            </a:r>
            <a:r>
              <a:rPr lang="en-US" sz="3600" dirty="0" smtClean="0">
                <a:latin typeface="+mj-lt"/>
              </a:rPr>
              <a:t> dig </a:t>
            </a:r>
            <a:r>
              <a:rPr lang="en-US" sz="3600" dirty="0" err="1" smtClean="0">
                <a:latin typeface="+mj-lt"/>
              </a:rPr>
              <a:t>att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känna</a:t>
            </a:r>
            <a:r>
              <a:rPr lang="en-US" sz="3600" dirty="0" smtClean="0">
                <a:latin typeface="+mj-lt"/>
              </a:rPr>
              <a:t> dig </a:t>
            </a:r>
            <a:r>
              <a:rPr lang="en-US" sz="3600" dirty="0" err="1" smtClean="0">
                <a:latin typeface="+mj-lt"/>
              </a:rPr>
              <a:t>som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hemma</a:t>
            </a:r>
            <a:r>
              <a:rPr lang="en-US" sz="3600" dirty="0">
                <a:latin typeface="+mj-lt"/>
              </a:rPr>
              <a:t>?</a:t>
            </a:r>
            <a:r>
              <a:rPr lang="en-US" sz="3600" dirty="0" smtClean="0">
                <a:latin typeface="+mj-lt"/>
              </a:rPr>
              <a:t> </a:t>
            </a:r>
            <a:endParaRPr lang="en-US" sz="36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914400"/>
            <a:ext cx="5486400" cy="175432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sz="3600" b="1" dirty="0" err="1" smtClean="0">
                <a:solidFill>
                  <a:prstClr val="black"/>
                </a:solidFill>
                <a:latin typeface="+mj-lt"/>
              </a:rPr>
              <a:t>På</a:t>
            </a:r>
            <a:r>
              <a:rPr lang="en-US" sz="3600" b="1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+mj-lt"/>
              </a:rPr>
              <a:t>vilka</a:t>
            </a:r>
            <a:r>
              <a:rPr lang="en-US" sz="3600" b="1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+mj-lt"/>
              </a:rPr>
              <a:t>sätt</a:t>
            </a:r>
            <a:r>
              <a:rPr lang="en-US" sz="3600" b="1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+mj-lt"/>
              </a:rPr>
              <a:t>har</a:t>
            </a:r>
            <a:r>
              <a:rPr lang="en-US" sz="3600" b="1" dirty="0" smtClean="0">
                <a:solidFill>
                  <a:prstClr val="black"/>
                </a:solidFill>
                <a:latin typeface="+mj-lt"/>
              </a:rPr>
              <a:t> du </a:t>
            </a:r>
            <a:r>
              <a:rPr lang="en-US" sz="3600" b="1" dirty="0" err="1" smtClean="0">
                <a:solidFill>
                  <a:prstClr val="black"/>
                </a:solidFill>
                <a:latin typeface="+mj-lt"/>
              </a:rPr>
              <a:t>känt</a:t>
            </a:r>
            <a:r>
              <a:rPr lang="en-US" sz="3600" b="1" dirty="0" smtClean="0">
                <a:solidFill>
                  <a:prstClr val="black"/>
                </a:solidFill>
                <a:latin typeface="+mj-lt"/>
              </a:rPr>
              <a:t> dig </a:t>
            </a:r>
            <a:r>
              <a:rPr lang="en-US" sz="3600" b="1" dirty="0" err="1" smtClean="0">
                <a:solidFill>
                  <a:prstClr val="black"/>
                </a:solidFill>
                <a:latin typeface="+mj-lt"/>
              </a:rPr>
              <a:t>som</a:t>
            </a:r>
            <a:r>
              <a:rPr lang="en-US" sz="3600" b="1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+mj-lt"/>
              </a:rPr>
              <a:t>en</a:t>
            </a:r>
            <a:r>
              <a:rPr lang="en-US" sz="3600" b="1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+mj-lt"/>
              </a:rPr>
              <a:t>främling</a:t>
            </a:r>
            <a:r>
              <a:rPr lang="en-US" sz="3600" b="1" dirty="0" smtClean="0">
                <a:solidFill>
                  <a:prstClr val="black"/>
                </a:solidFill>
                <a:latin typeface="+mj-lt"/>
              </a:rPr>
              <a:t>  I NA?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6830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Välkomna </a:t>
            </a:r>
            <a:r>
              <a:rPr lang="en-US" sz="4400" b="1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alla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8100000" algn="tr" rotWithShape="0">
                    <a:schemeClr val="tx2">
                      <a:lumMod val="75000"/>
                      <a:alpha val="40000"/>
                    </a:schemeClr>
                  </a:outerShdw>
                </a:effectLst>
                <a:latin typeface="Franklin Gothic Medium" panose="020B0603020102020204" pitchFamily="34" charset="0"/>
              </a:rPr>
              <a:t>!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8100000" algn="tr" rotWithShape="0">
                  <a:schemeClr val="tx2">
                    <a:lumMod val="75000"/>
                    <a:alpha val="40000"/>
                  </a:scheme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73151"/>
            <a:ext cx="7520940" cy="3579849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dirty="0" err="1" smtClean="0">
                <a:latin typeface="+mj-lt"/>
              </a:rPr>
              <a:t>Beroende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som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är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annorlunda</a:t>
            </a:r>
            <a:r>
              <a:rPr lang="en-US" sz="3600" dirty="0" smtClean="0">
                <a:latin typeface="+mj-lt"/>
              </a:rPr>
              <a:t>/</a:t>
            </a:r>
            <a:r>
              <a:rPr lang="en-US" sz="3600" dirty="0" err="1" smtClean="0">
                <a:latin typeface="+mj-lt"/>
              </a:rPr>
              <a:t>avvikande</a:t>
            </a:r>
            <a:r>
              <a:rPr lang="en-US" sz="3600" dirty="0" smtClean="0">
                <a:latin typeface="+mj-lt"/>
              </a:rPr>
              <a:t>, </a:t>
            </a:r>
            <a:r>
              <a:rPr lang="en-US" sz="3600" dirty="0" err="1" smtClean="0">
                <a:latin typeface="+mj-lt"/>
              </a:rPr>
              <a:t>inte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följer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normen</a:t>
            </a:r>
            <a:endParaRPr lang="en-US" sz="3600" dirty="0">
              <a:latin typeface="+mj-lt"/>
            </a:endParaRP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dirty="0" err="1" smtClean="0">
                <a:latin typeface="+mj-lt"/>
              </a:rPr>
              <a:t>Beroende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som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har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drogersättning</a:t>
            </a:r>
            <a:endParaRPr lang="en-US" sz="3600" i="1" dirty="0">
              <a:latin typeface="+mj-lt"/>
            </a:endParaRP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dirty="0" err="1" smtClean="0">
                <a:latin typeface="+mj-lt"/>
              </a:rPr>
              <a:t>Beroende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som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medicinerar</a:t>
            </a:r>
            <a:endParaRPr lang="en-US" sz="3600" dirty="0" smtClean="0">
              <a:latin typeface="+mj-lt"/>
            </a:endParaRPr>
          </a:p>
          <a:p>
            <a:pPr marL="571500" indent="-571500">
              <a:spcAft>
                <a:spcPts val="1200"/>
              </a:spcAft>
              <a:buSzPct val="90000"/>
              <a:buBlip>
                <a:blip r:embed="rId3"/>
              </a:buBlip>
            </a:pPr>
            <a:r>
              <a:rPr lang="en-US" sz="3600" dirty="0" err="1" smtClean="0">
                <a:latin typeface="+mj-lt"/>
              </a:rPr>
              <a:t>Beroende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som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fortfarande</a:t>
            </a:r>
            <a:r>
              <a:rPr lang="en-US" sz="3600" dirty="0" smtClean="0">
                <a:latin typeface="+mj-lt"/>
              </a:rPr>
              <a:t> </a:t>
            </a:r>
            <a:r>
              <a:rPr lang="en-US" sz="3600" dirty="0" err="1" smtClean="0">
                <a:latin typeface="+mj-lt"/>
              </a:rPr>
              <a:t>använder</a:t>
            </a:r>
            <a:r>
              <a:rPr lang="en-US" sz="3600" dirty="0" smtClean="0">
                <a:latin typeface="+mj-lt"/>
              </a:rPr>
              <a:t>/</a:t>
            </a:r>
            <a:r>
              <a:rPr lang="en-US" sz="3600" dirty="0" err="1" smtClean="0">
                <a:latin typeface="+mj-lt"/>
              </a:rPr>
              <a:t>återfaller</a:t>
            </a:r>
            <a:r>
              <a:rPr lang="en-US" sz="3600" dirty="0" smtClean="0">
                <a:latin typeface="+mj-lt"/>
              </a:rPr>
              <a:t>  </a:t>
            </a:r>
            <a:r>
              <a:rPr lang="en-US" sz="3600" dirty="0" err="1" smtClean="0">
                <a:latin typeface="+mj-lt"/>
              </a:rPr>
              <a:t>ofta</a:t>
            </a:r>
            <a:endParaRPr lang="en-US" sz="3600" dirty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605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85800"/>
            <a:ext cx="8229600" cy="4343400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Önskan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är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inte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en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mätbar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vara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, 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	den lever </a:t>
            </a:r>
            <a:r>
              <a:rPr lang="en-US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I </a:t>
            </a:r>
            <a:r>
              <a:rPr lang="en-US" sz="4400" spc="-150" dirty="0" err="1">
                <a:solidFill>
                  <a:srgbClr val="002060"/>
                </a:solidFill>
                <a:latin typeface="Freefrm721 BT" panose="03060702040402020B04" pitchFamily="66" charset="0"/>
              </a:rPr>
              <a:t>varje</a:t>
            </a:r>
            <a:r>
              <a:rPr lang="en-US" sz="4400" spc="-150" dirty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enskild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medlems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hjärta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endParaRPr lang="en-US" sz="4400" i="1" spc="-150" dirty="0">
              <a:solidFill>
                <a:srgbClr val="002060"/>
              </a:solidFill>
              <a:latin typeface="Freefrm721 BT" panose="03060702040402020B04" pitchFamily="66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400" i="1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				</a:t>
            </a:r>
            <a:r>
              <a:rPr lang="en-US" i="1" dirty="0" smtClean="0">
                <a:solidFill>
                  <a:srgbClr val="002060"/>
                </a:solidFill>
              </a:rPr>
              <a:t>It </a:t>
            </a:r>
            <a:r>
              <a:rPr lang="en-US" i="1" dirty="0" smtClean="0">
                <a:solidFill>
                  <a:srgbClr val="002060"/>
                </a:solidFill>
              </a:rPr>
              <a:t>Works: How and Why</a:t>
            </a:r>
            <a:r>
              <a:rPr lang="en-US" dirty="0" smtClean="0">
                <a:solidFill>
                  <a:srgbClr val="002060"/>
                </a:solidFill>
              </a:rPr>
              <a:t>, Tradition Three</a:t>
            </a:r>
          </a:p>
          <a:p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029200"/>
            <a:ext cx="9144000" cy="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62302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85800"/>
            <a:ext cx="8229600" cy="4343400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4400" spc="-150" dirty="0" smtClean="0">
              <a:solidFill>
                <a:srgbClr val="002060"/>
              </a:solidFill>
              <a:latin typeface="Freefrm721 BT" panose="03060702040402020B04" pitchFamily="66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4400" spc="-150" dirty="0">
              <a:solidFill>
                <a:srgbClr val="002060"/>
              </a:solidFill>
              <a:latin typeface="Freefrm721 BT" panose="03060702040402020B04" pitchFamily="66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4400" spc="-150" dirty="0" smtClean="0">
              <a:solidFill>
                <a:srgbClr val="002060"/>
              </a:solidFill>
              <a:latin typeface="Freefrm721 BT" panose="03060702040402020B04" pitchFamily="66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Vi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säker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efter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sätt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att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hjälpa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istället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/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för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att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bedöma. 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Vår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uppgift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är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att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ge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bränsle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åt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önskans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låga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, </a:t>
            </a:r>
            <a:b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</a:b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inte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</a:t>
            </a:r>
            <a:r>
              <a:rPr lang="en-US" sz="4400" spc="-150" dirty="0" err="1" smtClean="0">
                <a:solidFill>
                  <a:srgbClr val="002060"/>
                </a:solidFill>
                <a:latin typeface="Freefrm721 BT" panose="03060702040402020B04" pitchFamily="66" charset="0"/>
              </a:rPr>
              <a:t>dämpa</a:t>
            </a:r>
            <a:r>
              <a:rPr lang="en-US" sz="4400" spc="-150" dirty="0" smtClean="0">
                <a:solidFill>
                  <a:srgbClr val="002060"/>
                </a:solidFill>
                <a:latin typeface="Freefrm721 BT" panose="03060702040402020B04" pitchFamily="66" charset="0"/>
              </a:rPr>
              <a:t> den.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4400" spc="-150" dirty="0">
              <a:solidFill>
                <a:srgbClr val="002060"/>
              </a:solidFill>
              <a:latin typeface="Freefrm721 BT" panose="03060702040402020B04" pitchFamily="66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4400" spc="-150" dirty="0" smtClean="0">
              <a:solidFill>
                <a:srgbClr val="002060"/>
              </a:solidFill>
              <a:latin typeface="Freefrm721 BT" panose="03060702040402020B04" pitchFamily="66" charset="0"/>
            </a:endParaRPr>
          </a:p>
          <a:p>
            <a:pPr>
              <a:lnSpc>
                <a:spcPct val="150000"/>
              </a:lnSpc>
            </a:pPr>
            <a:endParaRPr lang="en-US" sz="4000" dirty="0" smtClean="0">
              <a:solidFill>
                <a:srgbClr val="002060"/>
              </a:solidFill>
            </a:endParaRPr>
          </a:p>
          <a:p>
            <a:pPr algn="r">
              <a:spcBef>
                <a:spcPts val="1200"/>
              </a:spcBef>
            </a:pPr>
            <a:r>
              <a:rPr lang="en-US" i="1" dirty="0" smtClean="0">
                <a:solidFill>
                  <a:srgbClr val="002060"/>
                </a:solidFill>
              </a:rPr>
              <a:t>It Works: How and Why</a:t>
            </a:r>
            <a:r>
              <a:rPr lang="en-US" dirty="0" smtClean="0">
                <a:solidFill>
                  <a:srgbClr val="002060"/>
                </a:solidFill>
              </a:rPr>
              <a:t>, Tradition Three</a:t>
            </a:r>
          </a:p>
          <a:p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5029200"/>
            <a:ext cx="9144000" cy="0"/>
          </a:xfrm>
          <a:prstGeom prst="line">
            <a:avLst/>
          </a:prstGeom>
          <a:ln w="666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489494"/>
            <a:ext cx="1267706" cy="116904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866995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15593</TotalTime>
  <Words>227</Words>
  <Application>Microsoft Office PowerPoint</Application>
  <PresentationFormat>Bildspel på skärmen (4:3)</PresentationFormat>
  <Paragraphs>64</Paragraphs>
  <Slides>13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4" baseType="lpstr">
      <vt:lpstr>Angles</vt:lpstr>
      <vt:lpstr>Välkomna alla på våra möten</vt:lpstr>
      <vt:lpstr>Workshopen kommer att handla om </vt:lpstr>
      <vt:lpstr>PowerPoint-presentation</vt:lpstr>
      <vt:lpstr>Stanna kvar i        på grund av</vt:lpstr>
      <vt:lpstr>PowerPoint-presentation</vt:lpstr>
      <vt:lpstr>PowerPoint-presentation</vt:lpstr>
      <vt:lpstr>Välkomna alla!</vt:lpstr>
      <vt:lpstr>PowerPoint-presentation</vt:lpstr>
      <vt:lpstr>PowerPoint-presentation</vt:lpstr>
      <vt:lpstr>PowerPoint-presentation</vt:lpstr>
      <vt:lpstr>Tredje Traditionens principer</vt:lpstr>
      <vt:lpstr>Diskussionsfrågor </vt:lpstr>
      <vt:lpstr>PowerPoint-presentation</vt:lpstr>
    </vt:vector>
  </TitlesOfParts>
  <Company>NAWS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Welcoming all members</dc:title>
  <dc:creator>De Jenkins</dc:creator>
  <cp:lastModifiedBy>Kattis</cp:lastModifiedBy>
  <cp:revision>44</cp:revision>
  <cp:lastPrinted>2014-10-23T23:04:36Z</cp:lastPrinted>
  <dcterms:created xsi:type="dcterms:W3CDTF">2014-10-22T19:02:30Z</dcterms:created>
  <dcterms:modified xsi:type="dcterms:W3CDTF">2014-12-28T18:09:25Z</dcterms:modified>
</cp:coreProperties>
</file>