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72" r:id="rId7"/>
    <p:sldId id="270" r:id="rId8"/>
    <p:sldId id="271" r:id="rId9"/>
    <p:sldId id="262" r:id="rId10"/>
    <p:sldId id="263" r:id="rId11"/>
    <p:sldId id="264" r:id="rId12"/>
    <p:sldId id="265" r:id="rId13"/>
    <p:sldId id="266" r:id="rId14"/>
    <p:sldId id="267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777"/>
    <a:srgbClr val="B381D9"/>
    <a:srgbClr val="8C3FC5"/>
    <a:srgbClr val="5C5C5C"/>
    <a:srgbClr val="4B4B4B"/>
    <a:srgbClr val="404040"/>
    <a:srgbClr val="F39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2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83AB3-7465-4FCB-87F6-71F5FED987ED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C9CBA-87F6-4300-A8F9-B197D84F1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822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0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>
                <a:solidFill>
                  <a:prstClr val="white"/>
                </a:solidFill>
              </a:rPr>
              <a:pPr/>
              <a:t>11/7/2014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>
              <a:buNone/>
              <a:defRPr lang="en-US" sz="22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>
              <a:defRPr lang="en-US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387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dia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>
                <a:solidFill>
                  <a:prstClr val="white"/>
                </a:solidFill>
              </a:rPr>
              <a:pPr/>
              <a:t>11/7/2014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>
              <a:defRPr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media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07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>
              <a:defRPr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>
                <a:solidFill>
                  <a:prstClr val="white"/>
                </a:solidFill>
              </a:rPr>
              <a:pPr/>
              <a:t>11/7/2014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504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Vertical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>
                <a:solidFill>
                  <a:srgbClr val="262626">
                    <a:tint val="75000"/>
                  </a:srgbClr>
                </a:solidFill>
              </a:rPr>
              <a:pPr/>
              <a:t>11/7/2014</a:t>
            </a:fld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>
              <a:defRPr lang="en-US" sz="28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    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7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11/7/2014</a:t>
            </a:fld>
            <a:endParaRPr lang="en-US" dirty="0">
              <a:solidFill>
                <a:srgbClr val="262626">
                  <a:lumMod val="85000"/>
                  <a:lumOff val="1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2626">
                  <a:lumMod val="85000"/>
                  <a:lumOff val="1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826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rPr lang="en-US" smtClean="0">
                <a:solidFill>
                  <a:srgbClr val="262626">
                    <a:tint val="75000"/>
                  </a:srgbClr>
                </a:solidFill>
              </a:rPr>
              <a:pPr/>
              <a:t>11/7/2014</a:t>
            </a:fld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en-US" smtClean="0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069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>
              <a:solidFill>
                <a:srgbClr val="262626">
                  <a:lumMod val="85000"/>
                  <a:lumOff val="1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2626">
                  <a:lumMod val="85000"/>
                  <a:lumOff val="15000"/>
                </a:srgbClr>
              </a:solidFill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48138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11/7/2014</a:t>
            </a:fld>
            <a:endParaRPr lang="en-US" dirty="0">
              <a:solidFill>
                <a:srgbClr val="262626">
                  <a:lumMod val="85000"/>
                  <a:lumOff val="1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>
              <a:solidFill>
                <a:srgbClr val="262626">
                  <a:lumMod val="85000"/>
                  <a:lumOff val="1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2626">
                  <a:lumMod val="85000"/>
                  <a:lumOff val="1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149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: Emphas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11/7/2014</a:t>
            </a:fld>
            <a:endParaRPr lang="en-US" dirty="0">
              <a:solidFill>
                <a:srgbClr val="262626">
                  <a:lumMod val="85000"/>
                  <a:lumOff val="1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>
              <a:solidFill>
                <a:srgbClr val="262626">
                  <a:lumMod val="85000"/>
                  <a:lumOff val="1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2626">
                  <a:lumMod val="85000"/>
                  <a:lumOff val="15000"/>
                </a:srgb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743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>
                <a:solidFill>
                  <a:srgbClr val="262626">
                    <a:tint val="75000"/>
                  </a:srgbClr>
                </a:solidFill>
              </a:rPr>
              <a:pPr/>
              <a:t>11/7/2014</a:t>
            </a:fld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675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>
                <a:solidFill>
                  <a:prstClr val="white"/>
                </a:solidFill>
              </a:rPr>
              <a:pPr/>
              <a:t>11/7/2014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84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: Emphas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>
                <a:solidFill>
                  <a:srgbClr val="262626">
                    <a:tint val="75000"/>
                  </a:srgbClr>
                </a:solidFill>
              </a:rPr>
              <a:pPr/>
              <a:t>11/7/2014</a:t>
            </a:fld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>
              <a:defRPr lang="en-US" sz="4600" b="1" kern="1200" spc="-150" baseline="0" dirty="0" smtClean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800" kern="1200" dirty="0" smtClean="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1426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Text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>
                <a:solidFill>
                  <a:prstClr val="white"/>
                </a:solidFill>
              </a:rPr>
              <a:pPr/>
              <a:t>11/7/2014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lang="en-US" sz="4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>
              <a:buNone/>
              <a:defRPr lang="en-US" sz="1800" b="1" kern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137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>
                <a:solidFill>
                  <a:prstClr val="white"/>
                </a:solidFill>
              </a:rPr>
              <a:pPr/>
              <a:t>11/7/2014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6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>
                <a:solidFill>
                  <a:srgbClr val="262626">
                    <a:tint val="75000"/>
                  </a:srgbClr>
                </a:solidFill>
              </a:rPr>
              <a:pPr/>
              <a:t>11/7/2014</a:t>
            </a:fld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6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5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6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33800" y="1316420"/>
            <a:ext cx="4953000" cy="1416269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supporting our primary purpose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3048000"/>
            <a:ext cx="7239000" cy="18288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rgbClr val="7BCF27"/>
                </a:solidFill>
                <a:latin typeface="Calibri" pitchFamily="34" charset="0"/>
              </a:rPr>
              <a:t>reaching our common goals</a:t>
            </a:r>
            <a:r>
              <a:rPr lang="en-US" sz="2400" dirty="0">
                <a:solidFill>
                  <a:srgbClr val="262626"/>
                </a:solidFill>
              </a:rPr>
              <a:t/>
            </a:r>
            <a:br>
              <a:rPr lang="en-US" sz="2400" dirty="0">
                <a:solidFill>
                  <a:srgbClr val="262626"/>
                </a:solidFill>
              </a:rPr>
            </a:br>
            <a:r>
              <a:rPr lang="en-US" sz="5600" dirty="0" smtClean="0">
                <a:solidFill>
                  <a:prstClr val="white"/>
                </a:solidFill>
              </a:rPr>
              <a:t>PLANNING</a:t>
            </a:r>
            <a:endParaRPr lang="en-US" sz="5600" dirty="0"/>
          </a:p>
        </p:txBody>
      </p:sp>
    </p:spTree>
    <p:extLst>
      <p:ext uri="{BB962C8B-B14F-4D97-AF65-F5344CB8AC3E}">
        <p14:creationId xmlns:p14="http://schemas.microsoft.com/office/powerpoint/2010/main" val="251194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609600" y="1828800"/>
            <a:ext cx="8229600" cy="3886199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en-US" sz="4800" b="1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What do you want</a:t>
            </a:r>
            <a:br>
              <a:rPr lang="en-US" sz="4800" b="1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</a:br>
            <a:r>
              <a:rPr lang="en-US" sz="4800" b="1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your NA community or</a:t>
            </a:r>
            <a:br>
              <a:rPr lang="en-US" sz="4800" b="1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</a:br>
            <a:r>
              <a:rPr lang="en-US" sz="4800" b="1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service body to look like</a:t>
            </a:r>
            <a:br>
              <a:rPr lang="en-US" sz="4800" b="1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</a:br>
            <a:r>
              <a:rPr lang="en-US" sz="4800" b="1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10 years from now?</a:t>
            </a:r>
            <a:endParaRPr lang="en-US" sz="48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6843" y="5242843"/>
            <a:ext cx="853157" cy="853157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72599" y="2062304"/>
            <a:ext cx="559337" cy="452296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 val="1"/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771646" y="5242695"/>
            <a:ext cx="852707" cy="85270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494536" y="5242695"/>
            <a:ext cx="852707" cy="85270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456936" y="5242695"/>
            <a:ext cx="852707" cy="852707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3390900" y="20450"/>
            <a:ext cx="2057400" cy="2708434"/>
            <a:chOff x="3390900" y="20450"/>
            <a:chExt cx="2057400" cy="2708434"/>
          </a:xfrm>
        </p:grpSpPr>
        <p:sp>
          <p:nvSpPr>
            <p:cNvPr id="22" name="Oval 21"/>
            <p:cNvSpPr/>
            <p:nvPr/>
          </p:nvSpPr>
          <p:spPr>
            <a:xfrm>
              <a:off x="3390900" y="344424"/>
              <a:ext cx="2057400" cy="2057400"/>
            </a:xfrm>
            <a:prstGeom prst="ellipse">
              <a:avLst/>
            </a:prstGeom>
            <a:gradFill flip="none" rotWithShape="1">
              <a:gsLst>
                <a:gs pos="0">
                  <a:srgbClr val="F39C29"/>
                </a:gs>
                <a:gs pos="50000">
                  <a:srgbClr val="F7931D"/>
                </a:gs>
                <a:gs pos="100000">
                  <a:srgbClr val="FF6600"/>
                </a:gs>
              </a:gsLst>
              <a:path path="circle">
                <a:fillToRect l="50000" t="50000" r="50000" b="50000"/>
              </a:path>
              <a:tileRect/>
            </a:gradFill>
            <a:ln w="8255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3636228" y="390569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10000" y="20450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7000" b="1" dirty="0">
                  <a:solidFill>
                    <a:srgbClr val="F26200">
                      <a:alpha val="40000"/>
                    </a:srgbClr>
                  </a:solidFill>
                  <a:cs typeface="Arial" pitchFamily="34" charset="0"/>
                </a:rPr>
                <a:t>1</a:t>
              </a: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161536" y="5242695"/>
            <a:ext cx="852707" cy="852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28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5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5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800"/>
                            </p:stCondLst>
                            <p:childTnLst>
                              <p:par>
                                <p:cTn id="4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1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9" dur="1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62000" y="1946209"/>
            <a:ext cx="2057400" cy="2057400"/>
          </a:xfrm>
          <a:prstGeom prst="ellipse">
            <a:avLst/>
          </a:prstGeom>
          <a:gradFill>
            <a:gsLst>
              <a:gs pos="0">
                <a:srgbClr val="00B0F0"/>
              </a:gs>
              <a:gs pos="50000">
                <a:srgbClr val="399ECB"/>
              </a:gs>
              <a:gs pos="100000">
                <a:srgbClr val="0077D0"/>
              </a:gs>
            </a:gsLst>
            <a:path path="circle">
              <a:fillToRect l="50000" t="50000" r="50000" b="50000"/>
            </a:path>
          </a:gradFill>
          <a:ln w="82550">
            <a:noFill/>
          </a:ln>
          <a:effectLst>
            <a:outerShdw blurRad="1270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8" name="Oval 7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      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59728" y="1531434"/>
            <a:ext cx="121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0" b="1" dirty="0">
                <a:solidFill>
                  <a:srgbClr val="2A7A9E">
                    <a:alpha val="40000"/>
                  </a:srgbClr>
                </a:solidFill>
                <a:cs typeface="Arial" pitchFamily="34" charset="0"/>
              </a:rPr>
              <a:t>2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en-US" sz="4800" cap="none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decide </a:t>
            </a:r>
            <a:r>
              <a:rPr lang="en-US" sz="4800" cap="none" dirty="0" smtClean="0">
                <a:solidFill>
                  <a:srgbClr val="777777"/>
                </a:solidFill>
                <a:ea typeface="+mn-ea"/>
                <a:cs typeface="+mn-cs"/>
              </a:rPr>
              <a:t>on a goal</a:t>
            </a:r>
            <a:endParaRPr lang="en-US" sz="4800" cap="none" dirty="0">
              <a:solidFill>
                <a:srgbClr val="777777"/>
              </a:solidFill>
              <a:ea typeface="+mn-ea"/>
              <a:cs typeface="+mn-cs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533399" y="5174287"/>
            <a:ext cx="8229601" cy="375787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en-US" sz="3200" b="1" dirty="0" smtClean="0">
                <a:solidFill>
                  <a:srgbClr val="404040"/>
                </a:solidFill>
              </a:rPr>
              <a:t>What</a:t>
            </a: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should be our first focus?</a:t>
            </a:r>
            <a:endParaRPr lang="en-US" sz="32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57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5000">
                <a:srgbClr val="84D830"/>
              </a:gs>
              <a:gs pos="48000">
                <a:srgbClr val="7BCF27"/>
              </a:gs>
              <a:gs pos="100000">
                <a:srgbClr val="56901C"/>
              </a:gs>
            </a:gsLst>
            <a:path path="circle">
              <a:fillToRect l="50000" t="50000" r="50000" b="50000"/>
            </a:path>
            <a:tileRect/>
          </a:gradFill>
          <a:ln w="5080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6" name="Oval 5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     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57868" y="1592766"/>
            <a:ext cx="121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0" b="1" dirty="0">
                <a:solidFill>
                  <a:srgbClr val="65B131">
                    <a:alpha val="64000"/>
                  </a:srgbClr>
                </a:solidFill>
                <a:cs typeface="Arial" pitchFamily="34" charset="0"/>
              </a:rPr>
              <a:t>3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4800" cap="none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identify </a:t>
            </a:r>
            <a:r>
              <a:rPr lang="en-US" sz="4800" cap="none" dirty="0">
                <a:solidFill>
                  <a:srgbClr val="777777"/>
                </a:solidFill>
                <a:ea typeface="+mn-ea"/>
                <a:cs typeface="+mn-cs"/>
              </a:rPr>
              <a:t>actions/steps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381000" y="5117926"/>
            <a:ext cx="8229601" cy="375787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ts val="0"/>
              </a:spcBef>
            </a:pP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How could we get there?</a:t>
            </a:r>
            <a:endParaRPr lang="en-US" sz="32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70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352800"/>
            <a:ext cx="7924799" cy="14478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sz="5300" spc="70" dirty="0">
                <a:solidFill>
                  <a:prstClr val="white"/>
                </a:solidFill>
              </a:rPr>
              <a:t>s</a:t>
            </a:r>
            <a:r>
              <a:rPr lang="en-US" sz="5300" spc="70" dirty="0" smtClean="0">
                <a:solidFill>
                  <a:prstClr val="white"/>
                </a:solidFill>
              </a:rPr>
              <a:t>mall group</a:t>
            </a:r>
            <a:br>
              <a:rPr lang="en-US" sz="5300" spc="70" dirty="0" smtClean="0">
                <a:solidFill>
                  <a:prstClr val="white"/>
                </a:solidFill>
              </a:rPr>
            </a:br>
            <a:r>
              <a:rPr lang="en-US" sz="5300" spc="70" dirty="0" smtClean="0">
                <a:solidFill>
                  <a:prstClr val="white"/>
                </a:solidFill>
              </a:rPr>
              <a:t> </a:t>
            </a:r>
            <a:r>
              <a:rPr lang="en-US" sz="5300" b="1" spc="70" dirty="0" smtClean="0">
                <a:solidFill>
                  <a:prstClr val="white"/>
                </a:solidFill>
              </a:rPr>
              <a:t>				</a:t>
            </a:r>
            <a:r>
              <a:rPr lang="en-US" sz="5300" b="1" dirty="0" smtClean="0">
                <a:solidFill>
                  <a:prstClr val="white"/>
                </a:solidFill>
              </a:rPr>
              <a:t>feedback</a:t>
            </a:r>
            <a:r>
              <a:rPr lang="en-US" sz="4800" dirty="0">
                <a:solidFill>
                  <a:prstClr val="white"/>
                </a:solidFill>
              </a:rPr>
              <a:t/>
            </a:r>
            <a:br>
              <a:rPr lang="en-US" sz="4800" dirty="0">
                <a:solidFill>
                  <a:prstClr val="white"/>
                </a:solidFill>
              </a:rPr>
            </a:b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533400"/>
            <a:ext cx="6036528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r"/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how will you achieve your goal?</a:t>
            </a:r>
          </a:p>
        </p:txBody>
      </p:sp>
    </p:spTree>
    <p:extLst>
      <p:ext uri="{BB962C8B-B14F-4D97-AF65-F5344CB8AC3E}">
        <p14:creationId xmlns:p14="http://schemas.microsoft.com/office/powerpoint/2010/main" val="2088057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762000" y="1828800"/>
            <a:ext cx="2057400" cy="2057400"/>
          </a:xfrm>
          <a:prstGeom prst="ellipse">
            <a:avLst/>
          </a:prstGeom>
          <a:gradFill flip="none" rotWithShape="1">
            <a:gsLst>
              <a:gs pos="5000">
                <a:srgbClr val="84D830"/>
              </a:gs>
              <a:gs pos="48000">
                <a:srgbClr val="7BCF27"/>
              </a:gs>
              <a:gs pos="100000">
                <a:srgbClr val="56901C"/>
              </a:gs>
            </a:gsLst>
            <a:path path="circle">
              <a:fillToRect l="50000" t="50000" r="50000" b="50000"/>
            </a:path>
            <a:tileRect/>
          </a:gradFill>
          <a:ln w="5080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13" name="Oval 12"/>
          <p:cNvSpPr/>
          <p:nvPr/>
        </p:nvSpPr>
        <p:spPr>
          <a:xfrm>
            <a:off x="762000" y="1676400"/>
            <a:ext cx="2057400" cy="2057400"/>
          </a:xfrm>
          <a:prstGeom prst="ellipse">
            <a:avLst/>
          </a:prstGeom>
          <a:gradFill>
            <a:gsLst>
              <a:gs pos="0">
                <a:srgbClr val="00B0F0"/>
              </a:gs>
              <a:gs pos="50000">
                <a:srgbClr val="399ECB"/>
              </a:gs>
              <a:gs pos="100000">
                <a:srgbClr val="0077D0"/>
              </a:gs>
            </a:gsLst>
            <a:path path="circle">
              <a:fillToRect l="50000" t="50000" r="50000" b="50000"/>
            </a:path>
          </a:gradFill>
          <a:ln w="82550">
            <a:noFill/>
          </a:ln>
          <a:effectLst>
            <a:outerShdw blurRad="1270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8" name="Oval 7"/>
          <p:cNvSpPr/>
          <p:nvPr/>
        </p:nvSpPr>
        <p:spPr>
          <a:xfrm>
            <a:off x="762000" y="1524000"/>
            <a:ext cx="2057400" cy="2057400"/>
          </a:xfrm>
          <a:prstGeom prst="ellipse">
            <a:avLst/>
          </a:prstGeom>
          <a:solidFill>
            <a:srgbClr val="8C3FC5"/>
          </a:solidFill>
          <a:ln w="82550">
            <a:noFill/>
          </a:ln>
          <a:effectLst>
            <a:outerShdw blurRad="1270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124200" y="2064707"/>
            <a:ext cx="5550074" cy="526093"/>
          </a:xfrm>
        </p:spPr>
        <p:txBody>
          <a:bodyPr lIns="0" tIns="0" rIns="0" bIns="0" anchor="t" anchorCtr="0">
            <a:noAutofit/>
          </a:bodyPr>
          <a:lstStyle/>
          <a:p>
            <a:pPr marL="457200" lvl="0" indent="-457200"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3200" cap="none" dirty="0" smtClean="0">
                <a:solidFill>
                  <a:srgbClr val="777777"/>
                </a:solidFill>
                <a:ea typeface="+mn-ea"/>
                <a:cs typeface="+mn-cs"/>
              </a:rPr>
              <a:t>It’s a simple, helpful process.</a:t>
            </a:r>
            <a:endParaRPr lang="en-US" sz="4800" cap="none" dirty="0">
              <a:solidFill>
                <a:srgbClr val="777777"/>
              </a:solidFill>
              <a:ea typeface="+mn-ea"/>
              <a:cs typeface="+mn-cs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199" y="4953000"/>
            <a:ext cx="8229601" cy="6096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Try it to see if it improves your service efforts!</a:t>
            </a:r>
            <a:endParaRPr lang="en-US" sz="32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018739" y="1600200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  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38975" y="1219200"/>
            <a:ext cx="12192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b="1" dirty="0">
                <a:solidFill>
                  <a:srgbClr val="B381D9"/>
                </a:solidFill>
                <a:latin typeface="Georgia" pitchFamily="18" charset="0"/>
                <a:cs typeface="Arial" pitchFamily="34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" y="1680725"/>
            <a:ext cx="2325549" cy="15196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5000" b="1" spc="60" dirty="0"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rPr>
              <a:t>w</a:t>
            </a:r>
            <a:r>
              <a:rPr lang="en-US" sz="5000" b="1" spc="60" dirty="0" smtClean="0"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rPr>
              <a:t>hy</a:t>
            </a:r>
            <a:endParaRPr lang="en-US" sz="5000" b="1" dirty="0">
              <a:effectLst>
                <a:outerShdw blurRad="50800" dist="25400" dir="5400000" algn="t" rotWithShape="0">
                  <a:prstClr val="black">
                    <a:alpha val="15000"/>
                  </a:prstClr>
                </a:outerShdw>
              </a:effectLst>
            </a:endParaRPr>
          </a:p>
          <a:p>
            <a:pPr algn="ctr"/>
            <a:r>
              <a:rPr lang="en-US" sz="5000" b="1" spc="60" dirty="0" smtClean="0"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rPr>
              <a:t>plan?</a:t>
            </a:r>
          </a:p>
        </p:txBody>
      </p:sp>
      <p:sp>
        <p:nvSpPr>
          <p:cNvPr id="15" name="Title 8"/>
          <p:cNvSpPr txBox="1">
            <a:spLocks/>
          </p:cNvSpPr>
          <p:nvPr/>
        </p:nvSpPr>
        <p:spPr>
          <a:xfrm>
            <a:off x="3124200" y="2593848"/>
            <a:ext cx="5550408" cy="53035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spcBef>
                <a:spcPts val="0"/>
              </a:spcBef>
              <a:buClr>
                <a:srgbClr val="0070C0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3200" cap="none" dirty="0" smtClean="0">
                <a:solidFill>
                  <a:srgbClr val="777777"/>
                </a:solidFill>
                <a:ea typeface="+mn-ea"/>
                <a:cs typeface="+mn-cs"/>
              </a:rPr>
              <a:t>Every goal requires a plan.</a:t>
            </a:r>
            <a:endParaRPr lang="en-US" sz="4800" cap="none" dirty="0">
              <a:solidFill>
                <a:srgbClr val="777777"/>
              </a:solidFill>
              <a:ea typeface="+mn-ea"/>
              <a:cs typeface="+mn-cs"/>
            </a:endParaRPr>
          </a:p>
        </p:txBody>
      </p:sp>
      <p:sp>
        <p:nvSpPr>
          <p:cNvPr id="16" name="Title 8"/>
          <p:cNvSpPr txBox="1">
            <a:spLocks/>
          </p:cNvSpPr>
          <p:nvPr/>
        </p:nvSpPr>
        <p:spPr>
          <a:xfrm>
            <a:off x="3124200" y="3124200"/>
            <a:ext cx="5550408" cy="533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spcBef>
                <a:spcPts val="0"/>
              </a:spcBef>
              <a:buClr>
                <a:srgbClr val="00B050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3200" cap="none" dirty="0" smtClean="0">
                <a:solidFill>
                  <a:srgbClr val="777777"/>
                </a:solidFill>
                <a:ea typeface="+mn-ea"/>
                <a:cs typeface="+mn-cs"/>
              </a:rPr>
              <a:t>Planning is okay!</a:t>
            </a:r>
            <a:endParaRPr lang="en-US" sz="4800" cap="none" dirty="0">
              <a:solidFill>
                <a:srgbClr val="777777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8717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9A6E4"/>
                                      </p:to>
                                    </p:animClr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750"/>
                            </p:stCondLst>
                            <p:childTnLst>
                              <p:par>
                                <p:cTn id="35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6262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750"/>
                            </p:stCondLst>
                            <p:childTnLst>
                              <p:par>
                                <p:cTn id="3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9A6E4"/>
                                      </p:to>
                                    </p:animClr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750"/>
                            </p:stCondLst>
                            <p:childTnLst>
                              <p:par>
                                <p:cTn id="43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6262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750"/>
                            </p:stCondLst>
                            <p:childTnLst>
                              <p:par>
                                <p:cTn id="4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9A6E4"/>
                                      </p:to>
                                    </p:animClr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750"/>
                            </p:stCondLst>
                            <p:childTnLst>
                              <p:par>
                                <p:cTn id="51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6262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8" grpId="0" animBg="1"/>
      <p:bldP spid="9" grpId="0"/>
      <p:bldP spid="4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962400" y="5181601"/>
            <a:ext cx="4953000" cy="685799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supporting our primary purpose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3048000"/>
            <a:ext cx="7239000" cy="18288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rgbClr val="7BCF27"/>
                </a:solidFill>
                <a:latin typeface="Calibri" pitchFamily="34" charset="0"/>
              </a:rPr>
              <a:t>reaching our common goals</a:t>
            </a:r>
            <a:r>
              <a:rPr lang="en-US" sz="2400" b="0" dirty="0">
                <a:solidFill>
                  <a:srgbClr val="262626"/>
                </a:solidFill>
              </a:rPr>
              <a:t/>
            </a:r>
            <a:br>
              <a:rPr lang="en-US" sz="2400" b="0" dirty="0">
                <a:solidFill>
                  <a:srgbClr val="262626"/>
                </a:solidFill>
              </a:rPr>
            </a:br>
            <a:r>
              <a:rPr lang="en-US" sz="5600" dirty="0" smtClean="0">
                <a:solidFill>
                  <a:prstClr val="white"/>
                </a:solidFill>
              </a:rPr>
              <a:t>PLANNING</a:t>
            </a:r>
            <a:endParaRPr lang="en-US" sz="5600" dirty="0"/>
          </a:p>
        </p:txBody>
      </p:sp>
      <p:grpSp>
        <p:nvGrpSpPr>
          <p:cNvPr id="2" name="Group 1"/>
          <p:cNvGrpSpPr/>
          <p:nvPr/>
        </p:nvGrpSpPr>
        <p:grpSpPr>
          <a:xfrm>
            <a:off x="20548" y="20547"/>
            <a:ext cx="3498527" cy="2825393"/>
            <a:chOff x="20548" y="20547"/>
            <a:chExt cx="3498527" cy="2825393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548" y="20547"/>
              <a:ext cx="3498527" cy="2825393"/>
            </a:xfrm>
            <a:prstGeom prst="rect">
              <a:avLst/>
            </a:prstGeom>
          </p:spPr>
        </p:pic>
        <p:sp>
          <p:nvSpPr>
            <p:cNvPr id="6" name="Title 3"/>
            <p:cNvSpPr txBox="1">
              <a:spLocks/>
            </p:cNvSpPr>
            <p:nvPr/>
          </p:nvSpPr>
          <p:spPr>
            <a:xfrm rot="20209330">
              <a:off x="207711" y="1072490"/>
              <a:ext cx="3124200" cy="910436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45720" tIns="45720" rIns="45720" bIns="45720" rtlCol="0" anchor="ctr">
              <a:noAutofit/>
              <a:scene3d>
                <a:camera prst="orthographicFront"/>
                <a:lightRig rig="soft" dir="t">
                  <a:rot lat="0" lon="0" rev="17220000"/>
                </a:lightRig>
              </a:scene3d>
              <a:sp3d prstMaterial="softEdge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87000"/>
                </a:lnSpc>
              </a:pPr>
              <a:r>
                <a:rPr lang="en-US" sz="3600" b="1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RESOURCES</a:t>
              </a:r>
              <a:endParaRPr lang="en-US" sz="3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657600" y="381000"/>
            <a:ext cx="5402430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www.na.org/servicesystem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www.na.org/handbooks</a:t>
            </a:r>
          </a:p>
          <a:p>
            <a:endParaRPr lang="en-US" sz="3100" b="1" dirty="0">
              <a:solidFill>
                <a:srgbClr val="7BCF2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worldboard@na.org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5984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glish vision stmnt 8 x 11_201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00185"/>
            <a:ext cx="5008521" cy="6481615"/>
          </a:xfrm>
          <a:prstGeom prst="rect">
            <a:avLst/>
          </a:prstGeom>
          <a:effectLst>
            <a:outerShdw blurRad="50800" dist="76200" dir="8100000" algn="tr" rotWithShape="0">
              <a:srgbClr val="0070C0">
                <a:alpha val="4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960030" y="4800600"/>
            <a:ext cx="3764616" cy="105674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3200" b="1" dirty="0"/>
              <a:t>This is our </a:t>
            </a:r>
            <a:r>
              <a:rPr lang="en-US" sz="3200" b="1" dirty="0" smtClean="0"/>
              <a:t>future</a:t>
            </a:r>
            <a:br>
              <a:rPr lang="en-US" sz="3200" b="1" dirty="0" smtClean="0"/>
            </a:br>
            <a:r>
              <a:rPr lang="en-US" sz="3200" b="1" dirty="0" smtClean="0"/>
              <a:t>as </a:t>
            </a:r>
            <a:r>
              <a:rPr lang="en-US" sz="3200" b="1" dirty="0"/>
              <a:t>a Fellowship</a:t>
            </a:r>
          </a:p>
        </p:txBody>
      </p:sp>
      <p:sp>
        <p:nvSpPr>
          <p:cNvPr id="6" name="Rectangle 5"/>
          <p:cNvSpPr/>
          <p:nvPr/>
        </p:nvSpPr>
        <p:spPr>
          <a:xfrm>
            <a:off x="8686800" y="528448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6600"/>
                </a:solidFill>
              </a:rPr>
              <a:t>           </a:t>
            </a:r>
          </a:p>
        </p:txBody>
      </p:sp>
    </p:spTree>
    <p:extLst>
      <p:ext uri="{BB962C8B-B14F-4D97-AF65-F5344CB8AC3E}">
        <p14:creationId xmlns:p14="http://schemas.microsoft.com/office/powerpoint/2010/main" val="3588222012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7924800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4800" b="1" dirty="0">
                <a:solidFill>
                  <a:srgbClr val="777777"/>
                </a:solidFill>
              </a:rPr>
              <a:t>so,</a:t>
            </a:r>
            <a:r>
              <a:rPr lang="en-US" sz="4800" dirty="0">
                <a:solidFill>
                  <a:srgbClr val="262626"/>
                </a:solidFill>
              </a:rPr>
              <a:t> </a:t>
            </a:r>
            <a:r>
              <a:rPr lang="en-US" sz="4800" b="1" dirty="0">
                <a:solidFill>
                  <a:srgbClr val="262626"/>
                </a:solidFill>
              </a:rPr>
              <a:t>why plan?</a:t>
            </a:r>
            <a:endParaRPr lang="en-US" sz="4800" b="1" dirty="0">
              <a:solidFill>
                <a:srgbClr val="262626"/>
              </a:solidFill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981200" y="2936809"/>
            <a:ext cx="5257800" cy="1588"/>
          </a:xfrm>
          <a:prstGeom prst="line">
            <a:avLst/>
          </a:prstGeom>
          <a:ln w="47625">
            <a:solidFill>
              <a:srgbClr val="E4E4E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381000" y="1257955"/>
            <a:ext cx="2438400" cy="3046690"/>
            <a:chOff x="762000" y="1557456"/>
            <a:chExt cx="2057400" cy="2708434"/>
          </a:xfrm>
        </p:grpSpPr>
        <p:sp>
          <p:nvSpPr>
            <p:cNvPr id="6" name="Oval 5"/>
            <p:cNvSpPr/>
            <p:nvPr/>
          </p:nvSpPr>
          <p:spPr>
            <a:xfrm>
              <a:off x="762000" y="1946209"/>
              <a:ext cx="2057400" cy="2057400"/>
            </a:xfrm>
            <a:prstGeom prst="ellipse">
              <a:avLst/>
            </a:prstGeom>
            <a:gradFill flip="none" rotWithShape="1">
              <a:gsLst>
                <a:gs pos="0">
                  <a:srgbClr val="F39C29"/>
                </a:gs>
                <a:gs pos="50000">
                  <a:srgbClr val="F7931D"/>
                </a:gs>
                <a:gs pos="100000">
                  <a:srgbClr val="FF6600"/>
                </a:gs>
              </a:gsLst>
              <a:path path="circle">
                <a:fillToRect l="50000" t="50000" r="50000" b="50000"/>
              </a:path>
              <a:tileRect/>
            </a:gradFill>
            <a:ln w="8255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21392" y="1557456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7000" b="1" dirty="0">
                  <a:solidFill>
                    <a:srgbClr val="F26200">
                      <a:alpha val="40000"/>
                    </a:srgbClr>
                  </a:solidFill>
                  <a:cs typeface="Arial" pitchFamily="34" charset="0"/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3416" y="2489015"/>
              <a:ext cx="1931160" cy="137160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600" b="1" spc="60" dirty="0">
                  <a:solidFill>
                    <a:prstClr val="white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</a:rPr>
                <a:t>Do what we’re doing more effectively</a:t>
              </a:r>
              <a:endParaRPr lang="en-US" sz="2600" b="1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07328" y="1963896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425952" y="1316912"/>
            <a:ext cx="2441448" cy="3017520"/>
            <a:chOff x="3607513" y="1591943"/>
            <a:chExt cx="2057400" cy="2708434"/>
          </a:xfrm>
        </p:grpSpPr>
        <p:sp>
          <p:nvSpPr>
            <p:cNvPr id="4" name="Oval 3"/>
            <p:cNvSpPr/>
            <p:nvPr/>
          </p:nvSpPr>
          <p:spPr>
            <a:xfrm>
              <a:off x="3607513" y="1946209"/>
              <a:ext cx="2057400" cy="2057400"/>
            </a:xfrm>
            <a:prstGeom prst="ellipse">
              <a:avLst/>
            </a:prstGeom>
            <a:gradFill>
              <a:gsLst>
                <a:gs pos="0">
                  <a:srgbClr val="00B0F0"/>
                </a:gs>
                <a:gs pos="50000">
                  <a:srgbClr val="399ECB"/>
                </a:gs>
                <a:gs pos="100000">
                  <a:srgbClr val="0077D0"/>
                </a:gs>
              </a:gsLst>
              <a:path path="circle">
                <a:fillToRect l="50000" t="50000" r="50000" b="50000"/>
              </a:path>
            </a:gradFill>
            <a:ln w="82550">
              <a:noFill/>
            </a:ln>
            <a:effectLst>
              <a:outerShdw blurRad="1270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003824" y="1591943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7000" b="1" dirty="0">
                  <a:solidFill>
                    <a:srgbClr val="2A7A9E">
                      <a:alpha val="40000"/>
                    </a:srgbClr>
                  </a:solidFill>
                  <a:cs typeface="Arial" pitchFamily="34" charset="0"/>
                </a:rPr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671726" y="2133600"/>
              <a:ext cx="1931160" cy="16002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2600" b="1" spc="60" dirty="0">
                  <a:solidFill>
                    <a:prstClr val="white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</a:rPr>
                <a:t>More effective group influence</a:t>
              </a:r>
              <a:endParaRPr lang="en-US" sz="2600" b="1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3851978" y="1988634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397752" y="1258823"/>
            <a:ext cx="2441448" cy="3045821"/>
            <a:chOff x="6259410" y="1587511"/>
            <a:chExt cx="2274990" cy="2708434"/>
          </a:xfrm>
        </p:grpSpPr>
        <p:sp>
          <p:nvSpPr>
            <p:cNvPr id="5" name="Oval 4"/>
            <p:cNvSpPr/>
            <p:nvPr/>
          </p:nvSpPr>
          <p:spPr>
            <a:xfrm>
              <a:off x="6324600" y="1953643"/>
              <a:ext cx="2057400" cy="2057400"/>
            </a:xfrm>
            <a:prstGeom prst="ellipse">
              <a:avLst/>
            </a:prstGeom>
            <a:gradFill flip="none" rotWithShape="1">
              <a:gsLst>
                <a:gs pos="5000">
                  <a:srgbClr val="84D830"/>
                </a:gs>
                <a:gs pos="48000">
                  <a:srgbClr val="7BCF27"/>
                </a:gs>
                <a:gs pos="100000">
                  <a:srgbClr val="56901C"/>
                </a:gs>
              </a:gsLst>
              <a:path path="circle">
                <a:fillToRect l="50000" t="50000" r="50000" b="50000"/>
              </a:path>
              <a:tileRect/>
            </a:gradFill>
            <a:ln w="5080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721604" y="1587511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7000" b="1" dirty="0">
                  <a:solidFill>
                    <a:srgbClr val="65B131">
                      <a:alpha val="64000"/>
                    </a:srgbClr>
                  </a:solidFill>
                  <a:cs typeface="Arial" pitchFamily="34" charset="0"/>
                </a:rPr>
                <a:t>3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259410" y="2604190"/>
              <a:ext cx="2274990" cy="66569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600" b="1" spc="60" dirty="0" smtClean="0">
                  <a:solidFill>
                    <a:prstClr val="white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</a:rPr>
                <a:t>Realize</a:t>
              </a:r>
            </a:p>
            <a:p>
              <a:pPr algn="ctr">
                <a:lnSpc>
                  <a:spcPct val="80000"/>
                </a:lnSpc>
              </a:pPr>
              <a:r>
                <a:rPr lang="en-US" sz="2600" b="1" spc="60" dirty="0" smtClean="0">
                  <a:solidFill>
                    <a:prstClr val="white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</a:rPr>
                <a:t>Our</a:t>
              </a:r>
            </a:p>
            <a:p>
              <a:pPr algn="ctr">
                <a:lnSpc>
                  <a:spcPct val="80000"/>
                </a:lnSpc>
              </a:pPr>
              <a:r>
                <a:rPr lang="en-US" sz="2600" b="1" spc="60" dirty="0" smtClean="0">
                  <a:solidFill>
                    <a:prstClr val="white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</a:rPr>
                <a:t>vision</a:t>
              </a:r>
              <a:endParaRPr lang="en-US" sz="2600" b="1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6533169" y="1981200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34291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28724" y="2217355"/>
            <a:ext cx="7229475" cy="461665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r>
              <a:rPr lang="en-US" sz="2800" b="1" dirty="0">
                <a:solidFill>
                  <a:srgbClr val="7BCF27"/>
                </a:solidFill>
              </a:rPr>
              <a:t>small group icebreaker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19200" y="2669865"/>
            <a:ext cx="7543800" cy="1200329"/>
          </a:xfrm>
        </p:spPr>
        <p:txBody>
          <a:bodyPr wrap="square" tIns="0" bIns="0" anchor="t" anchorCtr="0">
            <a:noAutofit/>
          </a:bodyPr>
          <a:lstStyle/>
          <a:p>
            <a:r>
              <a:rPr lang="en-US" sz="5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+mn-lt"/>
              </a:rPr>
              <a:t>Share a planning example from your personal life.</a:t>
            </a:r>
            <a:endParaRPr lang="en-US" sz="5400" dirty="0"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408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7924800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4800" b="1" dirty="0" smtClean="0"/>
              <a:t>planning</a:t>
            </a:r>
            <a:r>
              <a:rPr lang="en-US" sz="4800" b="1" dirty="0" smtClean="0">
                <a:solidFill>
                  <a:srgbClr val="262626">
                    <a:lumMod val="85000"/>
                    <a:lumOff val="15000"/>
                  </a:srgbClr>
                </a:solidFill>
              </a:rPr>
              <a:t> </a:t>
            </a:r>
            <a:r>
              <a:rPr lang="en-US" sz="4800" b="1" dirty="0" smtClean="0">
                <a:solidFill>
                  <a:srgbClr val="777777"/>
                </a:solidFill>
                <a:cs typeface="Arial" pitchFamily="34" charset="0"/>
              </a:rPr>
              <a:t>experience</a:t>
            </a:r>
            <a:endParaRPr lang="en-US" sz="4800" b="1" dirty="0">
              <a:solidFill>
                <a:srgbClr val="777777"/>
              </a:solidFill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2936809"/>
            <a:ext cx="5257800" cy="1588"/>
          </a:xfrm>
          <a:prstGeom prst="line">
            <a:avLst/>
          </a:prstGeom>
          <a:ln w="47625">
            <a:solidFill>
              <a:srgbClr val="E4E4E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0711" y="5029200"/>
            <a:ext cx="7973935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3200" b="1" dirty="0">
                <a:solidFill>
                  <a:srgbClr val="5C5C5C"/>
                </a:solidFill>
              </a:rPr>
              <a:t>Rethink</a:t>
            </a:r>
            <a:r>
              <a:rPr lang="en-US" sz="3200" b="1" dirty="0">
                <a:solidFill>
                  <a:srgbClr val="262626">
                    <a:lumMod val="75000"/>
                    <a:lumOff val="25000"/>
                  </a:srgbClr>
                </a:solidFill>
              </a:rPr>
              <a:t> and reimagine service delivery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686800" y="528448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6600"/>
                </a:solidFill>
              </a:rPr>
              <a:t>           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762000" y="1946209"/>
            <a:ext cx="2057400" cy="2057400"/>
            <a:chOff x="762000" y="1946209"/>
            <a:chExt cx="2057400" cy="2057400"/>
          </a:xfrm>
        </p:grpSpPr>
        <p:sp>
          <p:nvSpPr>
            <p:cNvPr id="6" name="Oval 5"/>
            <p:cNvSpPr/>
            <p:nvPr/>
          </p:nvSpPr>
          <p:spPr>
            <a:xfrm>
              <a:off x="762000" y="1946209"/>
              <a:ext cx="2057400" cy="2057400"/>
            </a:xfrm>
            <a:prstGeom prst="ellipse">
              <a:avLst/>
            </a:prstGeom>
            <a:gradFill flip="none" rotWithShape="1">
              <a:gsLst>
                <a:gs pos="0">
                  <a:srgbClr val="F39C29"/>
                </a:gs>
                <a:gs pos="50000">
                  <a:srgbClr val="F7931D"/>
                </a:gs>
                <a:gs pos="100000">
                  <a:srgbClr val="FF6600"/>
                </a:gs>
              </a:gsLst>
              <a:path path="circle">
                <a:fillToRect l="50000" t="50000" r="50000" b="50000"/>
              </a:path>
              <a:tileRect/>
            </a:gradFill>
            <a:ln w="8255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1007328" y="1992354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543300" y="1946209"/>
            <a:ext cx="2057400" cy="2057400"/>
            <a:chOff x="3543300" y="1946209"/>
            <a:chExt cx="2057400" cy="2057400"/>
          </a:xfrm>
        </p:grpSpPr>
        <p:sp>
          <p:nvSpPr>
            <p:cNvPr id="4" name="Oval 3"/>
            <p:cNvSpPr/>
            <p:nvPr/>
          </p:nvSpPr>
          <p:spPr>
            <a:xfrm>
              <a:off x="3543300" y="1946209"/>
              <a:ext cx="2057400" cy="2057400"/>
            </a:xfrm>
            <a:prstGeom prst="ellipse">
              <a:avLst/>
            </a:prstGeom>
            <a:gradFill>
              <a:gsLst>
                <a:gs pos="0">
                  <a:srgbClr val="00B0F0"/>
                </a:gs>
                <a:gs pos="50000">
                  <a:srgbClr val="399ECB"/>
                </a:gs>
                <a:gs pos="100000">
                  <a:srgbClr val="0077D0"/>
                </a:gs>
              </a:gsLst>
              <a:path path="circle">
                <a:fillToRect l="50000" t="50000" r="50000" b="50000"/>
              </a:path>
            </a:gradFill>
            <a:ln w="82550">
              <a:noFill/>
            </a:ln>
            <a:effectLst>
              <a:outerShdw blurRad="1270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20" name="Oval 19"/>
            <p:cNvSpPr/>
            <p:nvPr/>
          </p:nvSpPr>
          <p:spPr>
            <a:xfrm>
              <a:off x="3782124" y="1988634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324600" y="1953643"/>
            <a:ext cx="2057400" cy="2057400"/>
            <a:chOff x="6324600" y="1953643"/>
            <a:chExt cx="2057400" cy="2057400"/>
          </a:xfrm>
        </p:grpSpPr>
        <p:sp>
          <p:nvSpPr>
            <p:cNvPr id="5" name="Oval 4"/>
            <p:cNvSpPr/>
            <p:nvPr/>
          </p:nvSpPr>
          <p:spPr>
            <a:xfrm>
              <a:off x="6324600" y="1953643"/>
              <a:ext cx="2057400" cy="2057400"/>
            </a:xfrm>
            <a:prstGeom prst="ellipse">
              <a:avLst/>
            </a:prstGeom>
            <a:gradFill flip="none" rotWithShape="1">
              <a:gsLst>
                <a:gs pos="5000">
                  <a:srgbClr val="84D830"/>
                </a:gs>
                <a:gs pos="48000">
                  <a:srgbClr val="7BCF27"/>
                </a:gs>
                <a:gs pos="100000">
                  <a:srgbClr val="56901C"/>
                </a:gs>
              </a:gsLst>
              <a:path path="circle">
                <a:fillToRect l="50000" t="50000" r="50000" b="50000"/>
              </a:path>
              <a:tileRect/>
            </a:gradFill>
            <a:ln w="5080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6569928" y="2057400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762000" y="2486788"/>
            <a:ext cx="2057400" cy="738664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4800" b="1" dirty="0" smtClean="0"/>
              <a:t>Sweden</a:t>
            </a:r>
            <a:endParaRPr lang="en-US" sz="4800" b="1" dirty="0"/>
          </a:p>
        </p:txBody>
      </p:sp>
      <p:sp>
        <p:nvSpPr>
          <p:cNvPr id="7" name="Rectangle 6"/>
          <p:cNvSpPr/>
          <p:nvPr/>
        </p:nvSpPr>
        <p:spPr>
          <a:xfrm>
            <a:off x="3581400" y="2486788"/>
            <a:ext cx="2057400" cy="738664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4800" b="1" dirty="0" smtClean="0"/>
              <a:t>USA</a:t>
            </a:r>
            <a:endParaRPr lang="en-US" sz="4800" b="1" dirty="0"/>
          </a:p>
        </p:txBody>
      </p:sp>
      <p:sp>
        <p:nvSpPr>
          <p:cNvPr id="8" name="Rectangle 7"/>
          <p:cNvSpPr/>
          <p:nvPr/>
        </p:nvSpPr>
        <p:spPr>
          <a:xfrm>
            <a:off x="6302167" y="2486788"/>
            <a:ext cx="2057400" cy="738664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4800" b="1" dirty="0" smtClean="0"/>
              <a:t>Russia</a:t>
            </a:r>
            <a:endParaRPr lang="en-US" sz="48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825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07446"/>
            <a:ext cx="7924800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4800" b="1" dirty="0" smtClean="0"/>
              <a:t>planning</a:t>
            </a:r>
            <a:r>
              <a:rPr lang="en-US" sz="4800" b="1" dirty="0" smtClean="0">
                <a:solidFill>
                  <a:srgbClr val="262626">
                    <a:lumMod val="85000"/>
                    <a:lumOff val="15000"/>
                  </a:srgbClr>
                </a:solidFill>
              </a:rPr>
              <a:t> </a:t>
            </a:r>
            <a:r>
              <a:rPr lang="en-US" sz="4800" b="1" dirty="0" smtClean="0">
                <a:solidFill>
                  <a:srgbClr val="777777"/>
                </a:solidFill>
                <a:cs typeface="Arial" pitchFamily="34" charset="0"/>
              </a:rPr>
              <a:t>experience</a:t>
            </a:r>
            <a:endParaRPr lang="en-US" sz="4800" b="1" dirty="0">
              <a:solidFill>
                <a:srgbClr val="777777"/>
              </a:solidFill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2936809"/>
            <a:ext cx="5257800" cy="1588"/>
          </a:xfrm>
          <a:prstGeom prst="line">
            <a:avLst/>
          </a:prstGeom>
          <a:ln w="47625">
            <a:solidFill>
              <a:srgbClr val="E4E4E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0711" y="5029200"/>
            <a:ext cx="7973935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3200" b="1" dirty="0">
                <a:solidFill>
                  <a:srgbClr val="5C5C5C"/>
                </a:solidFill>
              </a:rPr>
              <a:t>Rethink</a:t>
            </a:r>
            <a:r>
              <a:rPr lang="en-US" sz="3200" b="1" dirty="0">
                <a:solidFill>
                  <a:srgbClr val="262626">
                    <a:lumMod val="75000"/>
                    <a:lumOff val="25000"/>
                  </a:srgbClr>
                </a:solidFill>
              </a:rPr>
              <a:t> and reimagine service delivery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686800" y="528448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6600"/>
                </a:solidFill>
              </a:rPr>
              <a:t>           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762000" y="1946209"/>
            <a:ext cx="2057400" cy="2057400"/>
            <a:chOff x="762000" y="1946209"/>
            <a:chExt cx="2057400" cy="2057400"/>
          </a:xfrm>
        </p:grpSpPr>
        <p:sp>
          <p:nvSpPr>
            <p:cNvPr id="6" name="Oval 5"/>
            <p:cNvSpPr/>
            <p:nvPr/>
          </p:nvSpPr>
          <p:spPr>
            <a:xfrm>
              <a:off x="762000" y="1946209"/>
              <a:ext cx="2057400" cy="2057400"/>
            </a:xfrm>
            <a:prstGeom prst="ellipse">
              <a:avLst/>
            </a:prstGeom>
            <a:gradFill flip="none" rotWithShape="1">
              <a:gsLst>
                <a:gs pos="0">
                  <a:srgbClr val="F39C29"/>
                </a:gs>
                <a:gs pos="50000">
                  <a:srgbClr val="F7931D"/>
                </a:gs>
                <a:gs pos="100000">
                  <a:srgbClr val="FF6600"/>
                </a:gs>
              </a:gsLst>
              <a:path path="circle">
                <a:fillToRect l="50000" t="50000" r="50000" b="50000"/>
              </a:path>
              <a:tileRect/>
            </a:gradFill>
            <a:ln w="8255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1007328" y="1992354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543300" y="1946209"/>
            <a:ext cx="2057400" cy="2057400"/>
            <a:chOff x="3543300" y="1946209"/>
            <a:chExt cx="2057400" cy="2057400"/>
          </a:xfrm>
        </p:grpSpPr>
        <p:sp>
          <p:nvSpPr>
            <p:cNvPr id="4" name="Oval 3"/>
            <p:cNvSpPr/>
            <p:nvPr/>
          </p:nvSpPr>
          <p:spPr>
            <a:xfrm>
              <a:off x="3543300" y="1946209"/>
              <a:ext cx="2057400" cy="2057400"/>
            </a:xfrm>
            <a:prstGeom prst="ellipse">
              <a:avLst/>
            </a:prstGeom>
            <a:gradFill>
              <a:gsLst>
                <a:gs pos="0">
                  <a:srgbClr val="00B0F0"/>
                </a:gs>
                <a:gs pos="50000">
                  <a:srgbClr val="399ECB"/>
                </a:gs>
                <a:gs pos="100000">
                  <a:srgbClr val="0077D0"/>
                </a:gs>
              </a:gsLst>
              <a:path path="circle">
                <a:fillToRect l="50000" t="50000" r="50000" b="50000"/>
              </a:path>
            </a:gradFill>
            <a:ln w="82550">
              <a:noFill/>
            </a:ln>
            <a:effectLst>
              <a:outerShdw blurRad="1270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20" name="Oval 19"/>
            <p:cNvSpPr/>
            <p:nvPr/>
          </p:nvSpPr>
          <p:spPr>
            <a:xfrm>
              <a:off x="3782124" y="1988634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324600" y="1953643"/>
            <a:ext cx="2057400" cy="2057400"/>
            <a:chOff x="6324600" y="1953643"/>
            <a:chExt cx="2057400" cy="2057400"/>
          </a:xfrm>
        </p:grpSpPr>
        <p:sp>
          <p:nvSpPr>
            <p:cNvPr id="5" name="Oval 4"/>
            <p:cNvSpPr/>
            <p:nvPr/>
          </p:nvSpPr>
          <p:spPr>
            <a:xfrm>
              <a:off x="6324600" y="1953643"/>
              <a:ext cx="2057400" cy="2057400"/>
            </a:xfrm>
            <a:prstGeom prst="ellipse">
              <a:avLst/>
            </a:prstGeom>
            <a:gradFill flip="none" rotWithShape="1">
              <a:gsLst>
                <a:gs pos="5000">
                  <a:srgbClr val="84D830"/>
                </a:gs>
                <a:gs pos="48000">
                  <a:srgbClr val="7BCF27"/>
                </a:gs>
                <a:gs pos="100000">
                  <a:srgbClr val="56901C"/>
                </a:gs>
              </a:gsLst>
              <a:path path="circle">
                <a:fillToRect l="50000" t="50000" r="50000" b="50000"/>
              </a:path>
              <a:tileRect/>
            </a:gradFill>
            <a:ln w="5080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6569928" y="2057400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609600" y="1828800"/>
            <a:ext cx="8077200" cy="2277547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 lIns="0" tIns="0" rIns="0" bIns="0" anchor="ctr" anchorCtr="0">
            <a:noAutofit/>
          </a:bodyPr>
          <a:lstStyle/>
          <a:p>
            <a:pPr algn="just"/>
            <a:r>
              <a:rPr lang="en-US" sz="3200" b="1" dirty="0"/>
              <a:t>The visionary work done at our group assembly is the foundation of our regional planning, ensures the groups’ needs will be met, and gives that beautiful feeling of unity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grpSp>
        <p:nvGrpSpPr>
          <p:cNvPr id="29" name="Group 28"/>
          <p:cNvGrpSpPr/>
          <p:nvPr/>
        </p:nvGrpSpPr>
        <p:grpSpPr>
          <a:xfrm>
            <a:off x="6126264" y="152400"/>
            <a:ext cx="1874734" cy="1676398"/>
            <a:chOff x="762000" y="1946209"/>
            <a:chExt cx="2057400" cy="2057400"/>
          </a:xfrm>
        </p:grpSpPr>
        <p:sp>
          <p:nvSpPr>
            <p:cNvPr id="30" name="Oval 29"/>
            <p:cNvSpPr/>
            <p:nvPr/>
          </p:nvSpPr>
          <p:spPr>
            <a:xfrm>
              <a:off x="762000" y="1946209"/>
              <a:ext cx="2057400" cy="2057400"/>
            </a:xfrm>
            <a:prstGeom prst="ellipse">
              <a:avLst/>
            </a:prstGeom>
            <a:gradFill flip="none" rotWithShape="1">
              <a:gsLst>
                <a:gs pos="0">
                  <a:srgbClr val="F39C29"/>
                </a:gs>
                <a:gs pos="50000">
                  <a:srgbClr val="F7931D"/>
                </a:gs>
                <a:gs pos="100000">
                  <a:srgbClr val="FF6600"/>
                </a:gs>
              </a:gsLst>
              <a:path path="circle">
                <a:fillToRect l="50000" t="50000" r="50000" b="50000"/>
              </a:path>
              <a:tileRect/>
            </a:gradFill>
            <a:ln w="8255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1007328" y="1992354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</a:t>
              </a:r>
            </a:p>
          </p:txBody>
        </p:sp>
      </p:grpSp>
      <p:sp>
        <p:nvSpPr>
          <p:cNvPr id="32" name="Rectangle 31"/>
          <p:cNvSpPr/>
          <p:nvPr/>
        </p:nvSpPr>
        <p:spPr>
          <a:xfrm>
            <a:off x="6184726" y="511314"/>
            <a:ext cx="1867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4000" b="1" dirty="0"/>
              <a:t>Sweden</a:t>
            </a:r>
            <a:endParaRPr lang="en-US" sz="40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72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7924800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4800" b="1" dirty="0" smtClean="0"/>
              <a:t>planning</a:t>
            </a:r>
            <a:r>
              <a:rPr lang="en-US" sz="4800" b="1" dirty="0" smtClean="0">
                <a:solidFill>
                  <a:srgbClr val="262626">
                    <a:lumMod val="85000"/>
                    <a:lumOff val="15000"/>
                  </a:srgbClr>
                </a:solidFill>
              </a:rPr>
              <a:t> </a:t>
            </a:r>
            <a:r>
              <a:rPr lang="en-US" sz="4800" b="1" dirty="0" smtClean="0">
                <a:solidFill>
                  <a:srgbClr val="777777"/>
                </a:solidFill>
                <a:cs typeface="Arial" pitchFamily="34" charset="0"/>
              </a:rPr>
              <a:t>experience</a:t>
            </a:r>
            <a:endParaRPr lang="en-US" sz="4800" b="1" dirty="0">
              <a:solidFill>
                <a:srgbClr val="777777"/>
              </a:solidFill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2936809"/>
            <a:ext cx="5257800" cy="1588"/>
          </a:xfrm>
          <a:prstGeom prst="line">
            <a:avLst/>
          </a:prstGeom>
          <a:ln w="47625">
            <a:solidFill>
              <a:srgbClr val="E4E4E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0711" y="5029200"/>
            <a:ext cx="7973935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3200" b="1" dirty="0">
                <a:solidFill>
                  <a:srgbClr val="5C5C5C"/>
                </a:solidFill>
              </a:rPr>
              <a:t>Rethink</a:t>
            </a:r>
            <a:r>
              <a:rPr lang="en-US" sz="3200" b="1" dirty="0">
                <a:solidFill>
                  <a:srgbClr val="262626">
                    <a:lumMod val="75000"/>
                    <a:lumOff val="25000"/>
                  </a:srgbClr>
                </a:solidFill>
              </a:rPr>
              <a:t> and reimagine service delivery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686800" y="528448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6600"/>
                </a:solidFill>
              </a:rPr>
              <a:t>           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762000" y="1946209"/>
            <a:ext cx="2057400" cy="2057400"/>
            <a:chOff x="762000" y="1946209"/>
            <a:chExt cx="2057400" cy="2057400"/>
          </a:xfrm>
        </p:grpSpPr>
        <p:sp>
          <p:nvSpPr>
            <p:cNvPr id="6" name="Oval 5"/>
            <p:cNvSpPr/>
            <p:nvPr/>
          </p:nvSpPr>
          <p:spPr>
            <a:xfrm>
              <a:off x="762000" y="1946209"/>
              <a:ext cx="2057400" cy="2057400"/>
            </a:xfrm>
            <a:prstGeom prst="ellipse">
              <a:avLst/>
            </a:prstGeom>
            <a:gradFill flip="none" rotWithShape="1">
              <a:gsLst>
                <a:gs pos="0">
                  <a:srgbClr val="F39C29"/>
                </a:gs>
                <a:gs pos="50000">
                  <a:srgbClr val="F7931D"/>
                </a:gs>
                <a:gs pos="100000">
                  <a:srgbClr val="FF6600"/>
                </a:gs>
              </a:gsLst>
              <a:path path="circle">
                <a:fillToRect l="50000" t="50000" r="50000" b="50000"/>
              </a:path>
              <a:tileRect/>
            </a:gradFill>
            <a:ln w="8255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1007328" y="1992354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543300" y="1946209"/>
            <a:ext cx="2057400" cy="2057400"/>
            <a:chOff x="3543300" y="1946209"/>
            <a:chExt cx="2057400" cy="2057400"/>
          </a:xfrm>
        </p:grpSpPr>
        <p:sp>
          <p:nvSpPr>
            <p:cNvPr id="4" name="Oval 3"/>
            <p:cNvSpPr/>
            <p:nvPr/>
          </p:nvSpPr>
          <p:spPr>
            <a:xfrm>
              <a:off x="3543300" y="1946209"/>
              <a:ext cx="2057400" cy="2057400"/>
            </a:xfrm>
            <a:prstGeom prst="ellipse">
              <a:avLst/>
            </a:prstGeom>
            <a:gradFill>
              <a:gsLst>
                <a:gs pos="0">
                  <a:srgbClr val="00B0F0"/>
                </a:gs>
                <a:gs pos="50000">
                  <a:srgbClr val="399ECB"/>
                </a:gs>
                <a:gs pos="100000">
                  <a:srgbClr val="0077D0"/>
                </a:gs>
              </a:gsLst>
              <a:path path="circle">
                <a:fillToRect l="50000" t="50000" r="50000" b="50000"/>
              </a:path>
            </a:gradFill>
            <a:ln w="82550">
              <a:noFill/>
            </a:ln>
            <a:effectLst>
              <a:outerShdw blurRad="1270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20" name="Oval 19"/>
            <p:cNvSpPr/>
            <p:nvPr/>
          </p:nvSpPr>
          <p:spPr>
            <a:xfrm>
              <a:off x="3782124" y="1988634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324600" y="1953643"/>
            <a:ext cx="2057400" cy="2057400"/>
            <a:chOff x="6324600" y="1953643"/>
            <a:chExt cx="2057400" cy="2057400"/>
          </a:xfrm>
        </p:grpSpPr>
        <p:sp>
          <p:nvSpPr>
            <p:cNvPr id="5" name="Oval 4"/>
            <p:cNvSpPr/>
            <p:nvPr/>
          </p:nvSpPr>
          <p:spPr>
            <a:xfrm>
              <a:off x="6324600" y="1953643"/>
              <a:ext cx="2057400" cy="2057400"/>
            </a:xfrm>
            <a:prstGeom prst="ellipse">
              <a:avLst/>
            </a:prstGeom>
            <a:gradFill flip="none" rotWithShape="1">
              <a:gsLst>
                <a:gs pos="5000">
                  <a:srgbClr val="84D830"/>
                </a:gs>
                <a:gs pos="48000">
                  <a:srgbClr val="7BCF27"/>
                </a:gs>
                <a:gs pos="100000">
                  <a:srgbClr val="56901C"/>
                </a:gs>
              </a:gsLst>
              <a:path path="circle">
                <a:fillToRect l="50000" t="50000" r="50000" b="50000"/>
              </a:path>
              <a:tileRect/>
            </a:gradFill>
            <a:ln w="5080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6569928" y="2057400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750711" y="1676400"/>
            <a:ext cx="7783689" cy="2971800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 lIns="0" tIns="0" rIns="0" bIns="0" anchor="ctr" anchorCtr="0">
            <a:noAutofit/>
          </a:bodyPr>
          <a:lstStyle/>
          <a:p>
            <a:r>
              <a:rPr lang="en-US" sz="2800" b="1" dirty="0" smtClean="0"/>
              <a:t>Our </a:t>
            </a:r>
            <a:r>
              <a:rPr lang="en-US" sz="2800" b="1" dirty="0"/>
              <a:t>new planning springs out of the fluctuation in group/area donations and regional convention income. Our convention is going through a greater forward-planning strategy now; we are around a year and a half ahead. We are trying for some stability in our incomes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480" y="76200"/>
            <a:ext cx="1883664" cy="219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Rectangle 30"/>
          <p:cNvSpPr/>
          <p:nvPr/>
        </p:nvSpPr>
        <p:spPr>
          <a:xfrm>
            <a:off x="6553200" y="457200"/>
            <a:ext cx="10664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4000" b="1" dirty="0" smtClean="0"/>
              <a:t>USA</a:t>
            </a:r>
            <a:endParaRPr lang="en-US" sz="40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0311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7924800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4800" b="1" dirty="0" smtClean="0"/>
              <a:t>planning</a:t>
            </a:r>
            <a:r>
              <a:rPr lang="en-US" sz="4800" b="1" dirty="0" smtClean="0">
                <a:solidFill>
                  <a:srgbClr val="262626">
                    <a:lumMod val="85000"/>
                    <a:lumOff val="15000"/>
                  </a:srgbClr>
                </a:solidFill>
              </a:rPr>
              <a:t> </a:t>
            </a:r>
            <a:r>
              <a:rPr lang="en-US" sz="4800" b="1" dirty="0" smtClean="0">
                <a:solidFill>
                  <a:srgbClr val="777777"/>
                </a:solidFill>
                <a:cs typeface="Arial" pitchFamily="34" charset="0"/>
              </a:rPr>
              <a:t>experience</a:t>
            </a:r>
            <a:endParaRPr lang="en-US" sz="4800" b="1" dirty="0">
              <a:solidFill>
                <a:srgbClr val="777777"/>
              </a:solidFill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2936809"/>
            <a:ext cx="5257800" cy="1588"/>
          </a:xfrm>
          <a:prstGeom prst="line">
            <a:avLst/>
          </a:prstGeom>
          <a:ln w="47625">
            <a:solidFill>
              <a:srgbClr val="E4E4E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0711" y="5029200"/>
            <a:ext cx="7973935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3200" b="1" dirty="0">
                <a:solidFill>
                  <a:srgbClr val="5C5C5C"/>
                </a:solidFill>
              </a:rPr>
              <a:t>Rethink</a:t>
            </a:r>
            <a:r>
              <a:rPr lang="en-US" sz="3200" b="1" dirty="0">
                <a:solidFill>
                  <a:srgbClr val="262626">
                    <a:lumMod val="75000"/>
                    <a:lumOff val="25000"/>
                  </a:srgbClr>
                </a:solidFill>
              </a:rPr>
              <a:t> and reimagine service delivery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686800" y="528448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6600"/>
                </a:solidFill>
              </a:rPr>
              <a:t>           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762000" y="1946209"/>
            <a:ext cx="2057400" cy="2057400"/>
            <a:chOff x="762000" y="1946209"/>
            <a:chExt cx="2057400" cy="2057400"/>
          </a:xfrm>
        </p:grpSpPr>
        <p:sp>
          <p:nvSpPr>
            <p:cNvPr id="6" name="Oval 5"/>
            <p:cNvSpPr/>
            <p:nvPr/>
          </p:nvSpPr>
          <p:spPr>
            <a:xfrm>
              <a:off x="762000" y="1946209"/>
              <a:ext cx="2057400" cy="2057400"/>
            </a:xfrm>
            <a:prstGeom prst="ellipse">
              <a:avLst/>
            </a:prstGeom>
            <a:gradFill flip="none" rotWithShape="1">
              <a:gsLst>
                <a:gs pos="0">
                  <a:srgbClr val="F39C29"/>
                </a:gs>
                <a:gs pos="50000">
                  <a:srgbClr val="F7931D"/>
                </a:gs>
                <a:gs pos="100000">
                  <a:srgbClr val="FF6600"/>
                </a:gs>
              </a:gsLst>
              <a:path path="circle">
                <a:fillToRect l="50000" t="50000" r="50000" b="50000"/>
              </a:path>
              <a:tileRect/>
            </a:gradFill>
            <a:ln w="8255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1007328" y="1992354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543300" y="1946209"/>
            <a:ext cx="2057400" cy="2057400"/>
            <a:chOff x="3543300" y="1946209"/>
            <a:chExt cx="2057400" cy="2057400"/>
          </a:xfrm>
        </p:grpSpPr>
        <p:sp>
          <p:nvSpPr>
            <p:cNvPr id="4" name="Oval 3"/>
            <p:cNvSpPr/>
            <p:nvPr/>
          </p:nvSpPr>
          <p:spPr>
            <a:xfrm>
              <a:off x="3543300" y="1946209"/>
              <a:ext cx="2057400" cy="2057400"/>
            </a:xfrm>
            <a:prstGeom prst="ellipse">
              <a:avLst/>
            </a:prstGeom>
            <a:gradFill>
              <a:gsLst>
                <a:gs pos="0">
                  <a:srgbClr val="00B0F0"/>
                </a:gs>
                <a:gs pos="50000">
                  <a:srgbClr val="399ECB"/>
                </a:gs>
                <a:gs pos="100000">
                  <a:srgbClr val="0077D0"/>
                </a:gs>
              </a:gsLst>
              <a:path path="circle">
                <a:fillToRect l="50000" t="50000" r="50000" b="50000"/>
              </a:path>
            </a:gradFill>
            <a:ln w="82550">
              <a:noFill/>
            </a:ln>
            <a:effectLst>
              <a:outerShdw blurRad="1270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20" name="Oval 19"/>
            <p:cNvSpPr/>
            <p:nvPr/>
          </p:nvSpPr>
          <p:spPr>
            <a:xfrm>
              <a:off x="3782124" y="1988634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324600" y="1953643"/>
            <a:ext cx="2057400" cy="2057400"/>
            <a:chOff x="6324600" y="1953643"/>
            <a:chExt cx="2057400" cy="2057400"/>
          </a:xfrm>
        </p:grpSpPr>
        <p:sp>
          <p:nvSpPr>
            <p:cNvPr id="5" name="Oval 4"/>
            <p:cNvSpPr/>
            <p:nvPr/>
          </p:nvSpPr>
          <p:spPr>
            <a:xfrm>
              <a:off x="6324600" y="1953643"/>
              <a:ext cx="2057400" cy="2057400"/>
            </a:xfrm>
            <a:prstGeom prst="ellipse">
              <a:avLst/>
            </a:prstGeom>
            <a:gradFill flip="none" rotWithShape="1">
              <a:gsLst>
                <a:gs pos="5000">
                  <a:srgbClr val="84D830"/>
                </a:gs>
                <a:gs pos="48000">
                  <a:srgbClr val="7BCF27"/>
                </a:gs>
                <a:gs pos="100000">
                  <a:srgbClr val="56901C"/>
                </a:gs>
              </a:gsLst>
              <a:path path="circle">
                <a:fillToRect l="50000" t="50000" r="50000" b="50000"/>
              </a:path>
              <a:tileRect/>
            </a:gradFill>
            <a:ln w="5080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6569928" y="2057400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       </a:t>
              </a:r>
            </a:p>
          </p:txBody>
        </p:sp>
      </p:grpSp>
      <p:sp>
        <p:nvSpPr>
          <p:cNvPr id="8" name="Rectangle 7"/>
          <p:cNvSpPr/>
          <p:nvPr/>
        </p:nvSpPr>
        <p:spPr>
          <a:xfrm>
            <a:off x="609600" y="1828800"/>
            <a:ext cx="8229600" cy="2258443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 lIns="0" tIns="0" rIns="0" bIns="0" anchor="ctr" anchorCtr="0">
            <a:noAutofit/>
          </a:bodyPr>
          <a:lstStyle/>
          <a:p>
            <a:pPr algn="r"/>
            <a:r>
              <a:rPr lang="en-US" sz="3200" b="1" dirty="0"/>
              <a:t>We can see if </a:t>
            </a:r>
            <a:r>
              <a:rPr lang="en-US" sz="3200" b="1" dirty="0" smtClean="0"/>
              <a:t>we’re </a:t>
            </a:r>
            <a:r>
              <a:rPr lang="en-US" sz="3200" b="1" dirty="0"/>
              <a:t>really </a:t>
            </a:r>
            <a:r>
              <a:rPr lang="en-US" sz="3200" b="1" dirty="0" smtClean="0"/>
              <a:t>moving </a:t>
            </a:r>
            <a:r>
              <a:rPr lang="en-US" sz="3200" b="1" dirty="0"/>
              <a:t>toward our vision statement. That's why we plan</a:t>
            </a:r>
            <a:r>
              <a:rPr lang="en-US" sz="3200" b="1" dirty="0" smtClean="0"/>
              <a:t>.</a:t>
            </a:r>
          </a:p>
          <a:p>
            <a:pPr algn="r"/>
            <a:endParaRPr lang="en-US" sz="2800" b="1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43113"/>
            <a:ext cx="1874520" cy="2214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4782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400" y="1676400"/>
            <a:ext cx="8686800" cy="1905000"/>
          </a:xfrm>
        </p:spPr>
        <p:txBody>
          <a:bodyPr>
            <a:noAutofit/>
          </a:bodyPr>
          <a:lstStyle/>
          <a:p>
            <a:r>
              <a:rPr lang="en-US" sz="400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76200" dir="5400000" algn="t" rotWithShape="0">
                    <a:schemeClr val="bg1">
                      <a:alpha val="40000"/>
                    </a:schemeClr>
                  </a:outerShdw>
                </a:effectLst>
              </a:rPr>
              <a:t>Brainstorming Guidelines</a:t>
            </a:r>
            <a:br>
              <a:rPr lang="en-US" sz="400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76200" dir="5400000" algn="t" rotWithShape="0">
                    <a:schemeClr val="bg1">
                      <a:alpha val="40000"/>
                    </a:schemeClr>
                  </a:outerShdw>
                </a:effectLst>
              </a:rPr>
            </a:br>
            <a:r>
              <a:rPr lang="en-US" sz="400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76200" dir="5400000" algn="t" rotWithShape="0">
                    <a:schemeClr val="bg1">
                      <a:alpha val="40000"/>
                    </a:schemeClr>
                  </a:outerShdw>
                </a:effectLst>
              </a:rPr>
              <a:t>Suggested Ground Rules</a:t>
            </a:r>
            <a:br>
              <a:rPr lang="en-US" sz="400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76200" dir="5400000" algn="t" rotWithShape="0">
                    <a:schemeClr val="bg1">
                      <a:alpha val="40000"/>
                    </a:schemeClr>
                  </a:outerShdw>
                </a:effectLst>
              </a:rPr>
            </a:br>
            <a:r>
              <a:rPr lang="en-US" sz="400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76200" dir="5400000" algn="t" rotWithShape="0">
                    <a:schemeClr val="bg1">
                      <a:alpha val="40000"/>
                    </a:schemeClr>
                  </a:outerShdw>
                </a:effectLst>
              </a:rPr>
              <a:t>Facilitator’s Instructions</a:t>
            </a:r>
            <a:endParaRPr lang="en-US" sz="400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>
                <a:outerShdw blurRad="50800" dist="762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648" y="384048"/>
            <a:ext cx="5105400" cy="639762"/>
          </a:xfrm>
        </p:spPr>
        <p:txBody>
          <a:bodyPr/>
          <a:lstStyle/>
          <a:p>
            <a:pPr algn="l"/>
            <a:r>
              <a:rPr lang="en-US" b="1" dirty="0" smtClean="0"/>
              <a:t>small group discussion</a:t>
            </a:r>
            <a:endParaRPr lang="en-US" b="1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228600" y="4618038"/>
            <a:ext cx="8694000" cy="14779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2800" kern="1200" dirty="0" smtClean="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choose a </a:t>
            </a:r>
            <a:r>
              <a:rPr sz="4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facilitator</a:t>
            </a:r>
            <a:br>
              <a:rPr sz="4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recorder</a:t>
            </a:r>
          </a:p>
        </p:txBody>
      </p:sp>
    </p:spTree>
    <p:extLst>
      <p:ext uri="{BB962C8B-B14F-4D97-AF65-F5344CB8AC3E}">
        <p14:creationId xmlns:p14="http://schemas.microsoft.com/office/powerpoint/2010/main" val="37892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09QH3iDYSZce3zG7lU8ci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heme/theme1.xml><?xml version="1.0" encoding="utf-8"?>
<a:theme xmlns:a="http://schemas.openxmlformats.org/drawingml/2006/main" name="Introducing PowerPoint 2010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322</Words>
  <Application>Microsoft Office PowerPoint</Application>
  <PresentationFormat>On-screen Show (4:3)</PresentationFormat>
  <Paragraphs>117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Introducing PowerPoint 2010</vt:lpstr>
      <vt:lpstr>reaching our common goals PLANNING</vt:lpstr>
      <vt:lpstr>PowerPoint Presentation</vt:lpstr>
      <vt:lpstr>PowerPoint Presentation</vt:lpstr>
      <vt:lpstr>Share a planning example from your personal life.</vt:lpstr>
      <vt:lpstr>PowerPoint Presentation</vt:lpstr>
      <vt:lpstr>PowerPoint Presentation</vt:lpstr>
      <vt:lpstr>PowerPoint Presentation</vt:lpstr>
      <vt:lpstr>PowerPoint Presentation</vt:lpstr>
      <vt:lpstr>Brainstorming Guidelines Suggested Ground Rules Facilitator’s Instructions</vt:lpstr>
      <vt:lpstr>What do you want your NA community or service body to look like 10 years from now?</vt:lpstr>
      <vt:lpstr>decide on a goal</vt:lpstr>
      <vt:lpstr>identify actions/steps</vt:lpstr>
      <vt:lpstr>small group      feedback </vt:lpstr>
      <vt:lpstr>It’s a simple, helpful process.</vt:lpstr>
      <vt:lpstr>reaching our common goals PLANNING</vt:lpstr>
    </vt:vector>
  </TitlesOfParts>
  <Company>NAWS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reaching our common goals PLANNING</dc:title>
  <dc:creator>De Jenkins</dc:creator>
  <cp:lastModifiedBy>De Jenkins</cp:lastModifiedBy>
  <cp:revision>20</cp:revision>
  <dcterms:created xsi:type="dcterms:W3CDTF">2014-10-30T22:27:45Z</dcterms:created>
  <dcterms:modified xsi:type="dcterms:W3CDTF">2014-11-08T00:21:48Z</dcterms:modified>
</cp:coreProperties>
</file>