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2" r:id="rId6"/>
    <p:sldId id="261" r:id="rId7"/>
    <p:sldId id="266" r:id="rId8"/>
    <p:sldId id="281" r:id="rId9"/>
    <p:sldId id="278" r:id="rId10"/>
    <p:sldId id="284" r:id="rId11"/>
    <p:sldId id="280" r:id="rId12"/>
    <p:sldId id="282" r:id="rId13"/>
    <p:sldId id="272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 Jenkins" initials="D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6064"/>
    <a:srgbClr val="353663"/>
    <a:srgbClr val="004F8A"/>
    <a:srgbClr val="58267E"/>
    <a:srgbClr val="424456"/>
    <a:srgbClr val="C00000"/>
    <a:srgbClr val="FFFF00"/>
    <a:srgbClr val="326064"/>
    <a:srgbClr val="000066"/>
    <a:srgbClr val="281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0326" autoAdjust="0"/>
  </p:normalViewPr>
  <p:slideViewPr>
    <p:cSldViewPr>
      <p:cViewPr>
        <p:scale>
          <a:sx n="75" d="100"/>
          <a:sy n="75" d="100"/>
        </p:scale>
        <p:origin x="1133" y="46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FADDF-251D-4090-86CA-E73FE0F06AD8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9EB8C-AD2C-474A-A945-51F577EBA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50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workshop</a:t>
            </a:r>
            <a:r>
              <a:rPr lang="en-US" baseline="0" dirty="0" smtClean="0"/>
              <a:t> also offers an idea of how a group support forum might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9EB8C-AD2C-474A-A945-51F577EBA1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6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029200" y="3897009"/>
            <a:ext cx="4114801" cy="182262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0" y="3917279"/>
            <a:ext cx="9143982" cy="99244"/>
          </a:xfrm>
          <a:prstGeom prst="rect">
            <a:avLst/>
          </a:prstGeom>
          <a:solidFill>
            <a:srgbClr val="C00000">
              <a:alpha val="8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ounded Rectangle 30"/>
          <p:cNvSpPr/>
          <p:nvPr/>
        </p:nvSpPr>
        <p:spPr bwMode="white">
          <a:xfrm>
            <a:off x="7376506" y="4060982"/>
            <a:ext cx="1767475" cy="45719"/>
          </a:xfrm>
          <a:prstGeom prst="roundRect">
            <a:avLst>
              <a:gd name="adj" fmla="val 16667"/>
            </a:avLst>
          </a:prstGeom>
          <a:solidFill>
            <a:srgbClr val="32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32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00006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891" y="4648200"/>
            <a:ext cx="8458200" cy="1470025"/>
          </a:xfrm>
        </p:spPr>
        <p:txBody>
          <a:bodyPr anchor="b">
            <a:noAutofit/>
          </a:bodyPr>
          <a:lstStyle>
            <a:lvl1pPr>
              <a:defRPr sz="5400" b="1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4953000" cy="1752600"/>
          </a:xfrm>
        </p:spPr>
        <p:txBody>
          <a:bodyPr>
            <a:normAutofit/>
          </a:bodyPr>
          <a:lstStyle>
            <a:lvl1pPr marL="64008" indent="0" algn="l">
              <a:buNone/>
              <a:defRPr sz="3200" b="1" i="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09728" indent="0">
              <a:buSzPct val="80000"/>
              <a:buFontTx/>
              <a:buNone/>
              <a:defRPr sz="3200" baseline="0"/>
            </a:lvl1pPr>
            <a:lvl2pPr marL="658368" indent="-246888">
              <a:buFont typeface="Wingdings" panose="05000000000000000000" pitchFamily="2" charset="2"/>
              <a:buChar char="§"/>
              <a:defRPr sz="3000" baseline="0">
                <a:solidFill>
                  <a:srgbClr val="002060"/>
                </a:solidFill>
              </a:defRPr>
            </a:lvl2pPr>
            <a:lvl3pPr marL="923544" indent="-219456">
              <a:buFont typeface="Wingdings" panose="05000000000000000000" pitchFamily="2" charset="2"/>
              <a:buChar char="§"/>
              <a:defRPr sz="2800">
                <a:solidFill>
                  <a:schemeClr val="accent2">
                    <a:lumMod val="75000"/>
                  </a:schemeClr>
                </a:solidFill>
              </a:defRPr>
            </a:lvl3pPr>
            <a:lvl4pPr marL="1179576" indent="-201168">
              <a:buFont typeface="Wingdings" panose="05000000000000000000" pitchFamily="2" charset="2"/>
              <a:buChar char="§"/>
              <a:defRPr sz="2600">
                <a:solidFill>
                  <a:schemeClr val="accent4">
                    <a:lumMod val="75000"/>
                  </a:schemeClr>
                </a:solidFill>
              </a:defRPr>
            </a:lvl4pPr>
            <a:lvl5pPr marL="1389888" indent="-182880">
              <a:buFont typeface="Wingdings" panose="05000000000000000000" pitchFamily="2" charset="2"/>
              <a:buChar char="§"/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8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>
            <a:normAutofit/>
          </a:bodyPr>
          <a:lstStyle>
            <a:lvl1pPr marL="45720" indent="0">
              <a:buNone/>
              <a:defRPr sz="32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rtlCol="0"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C4141BB8-A2C1-46A8-82A0-7C8D0D4407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00006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32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3657600" y="440109"/>
            <a:ext cx="5486401" cy="185409"/>
          </a:xfrm>
          <a:prstGeom prst="rect">
            <a:avLst/>
          </a:prstGeom>
          <a:solidFill>
            <a:srgbClr val="FFFF00">
              <a:alpha val="4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ounded Rectangle 32"/>
          <p:cNvSpPr/>
          <p:nvPr/>
        </p:nvSpPr>
        <p:spPr bwMode="white">
          <a:xfrm>
            <a:off x="0" y="451333"/>
            <a:ext cx="9142591" cy="91889"/>
          </a:xfrm>
          <a:prstGeom prst="roundRect">
            <a:avLst>
              <a:gd name="adj" fmla="val 16667"/>
            </a:avLst>
          </a:prstGeom>
          <a:solidFill>
            <a:srgbClr val="C00000">
              <a:alpha val="89804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4" name="Rounded Rectangle 33"/>
          <p:cNvSpPr/>
          <p:nvPr/>
        </p:nvSpPr>
        <p:spPr bwMode="white">
          <a:xfrm>
            <a:off x="7373645" y="588942"/>
            <a:ext cx="1768945" cy="45719"/>
          </a:xfrm>
          <a:prstGeom prst="roundRect">
            <a:avLst>
              <a:gd name="adj" fmla="val 16667"/>
            </a:avLst>
          </a:prstGeom>
          <a:solidFill>
            <a:srgbClr val="35606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E9B2D7E-5031-4A49-A1D1-A9205F4193EA}" type="datetimeFigureOut">
              <a:rPr lang="en-US" smtClean="0"/>
              <a:t>11/18/2014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Group Support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4724400"/>
            <a:ext cx="4953000" cy="1752600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4000" dirty="0" smtClean="0">
                <a:ln>
                  <a:solidFill>
                    <a:srgbClr val="356064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Supporting our NA groups locally</a:t>
            </a:r>
            <a:endParaRPr lang="en-US" sz="4000" dirty="0">
              <a:ln>
                <a:solidFill>
                  <a:srgbClr val="356064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038600"/>
            <a:ext cx="2947806" cy="327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22860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effectLst>
                  <a:outerShdw blurRad="50800" dist="38100" algn="l" rotWithShape="0">
                    <a:schemeClr val="accent6">
                      <a:lumMod val="20000"/>
                      <a:lumOff val="80000"/>
                      <a:alpha val="40000"/>
                    </a:schemeClr>
                  </a:outerShdw>
                </a:effectLst>
                <a:latin typeface="+mj-lt"/>
              </a:rPr>
              <a:t>GROUP SUPPORT</a:t>
            </a:r>
            <a:endParaRPr lang="en-US" sz="8000" b="1" dirty="0">
              <a:solidFill>
                <a:schemeClr val="bg1"/>
              </a:solidFill>
              <a:effectLst>
                <a:outerShdw blurRad="50800" dist="38100" algn="l" rotWithShape="0">
                  <a:schemeClr val="accent6">
                    <a:lumMod val="20000"/>
                    <a:lumOff val="80000"/>
                    <a:alpha val="40000"/>
                  </a:scheme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2639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22" y="2209800"/>
            <a:ext cx="5486400" cy="3048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Supporting Our Groups</a:t>
            </a:r>
          </a:p>
          <a:p>
            <a:pPr algn="ctr"/>
            <a:r>
              <a:rPr lang="en-US" sz="4000" dirty="0">
                <a:ln>
                  <a:solidFill>
                    <a:srgbClr val="356064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Group Discussion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09800"/>
            <a:ext cx="2945062" cy="327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20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1" y="1143000"/>
            <a:ext cx="88392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3600" b="1" u="sng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How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can we better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support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our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groups?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Some ASC ideas:</a:t>
            </a:r>
            <a:endParaRPr lang="en-US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14400" lvl="1" indent="-457200">
              <a:spcAft>
                <a:spcPts val="1200"/>
              </a:spcAft>
              <a:buClr>
                <a:srgbClr val="000066"/>
              </a:buClr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Group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report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forms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14400" lvl="1" indent="-457200">
              <a:spcAft>
                <a:spcPts val="1200"/>
              </a:spcAft>
              <a:buClr>
                <a:srgbClr val="000066"/>
              </a:buClr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Open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forums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for group issues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14400" lvl="1" indent="-457200">
              <a:spcAft>
                <a:spcPts val="2400"/>
              </a:spcAft>
              <a:buClr>
                <a:srgbClr val="000066"/>
              </a:buClr>
              <a:buFont typeface="Courier New" panose="02070309020205020404" pitchFamily="49" charset="0"/>
              <a:buChar char="o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Alternate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business and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group  support</a:t>
            </a:r>
          </a:p>
          <a:p>
            <a:pPr marL="457200" indent="-457200">
              <a:spcAft>
                <a:spcPts val="2400"/>
              </a:spcAft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sz="3400" b="1" dirty="0">
                <a:solidFill>
                  <a:schemeClr val="accent2">
                    <a:lumMod val="75000"/>
                  </a:schemeClr>
                </a:solidFill>
              </a:rPr>
              <a:t>Group Support Forums (GSFs</a:t>
            </a:r>
            <a:r>
              <a:rPr lang="en-US" sz="34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spcAft>
                <a:spcPts val="1200"/>
              </a:spcAft>
            </a:pPr>
            <a:endParaRPr lang="en-US" sz="3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71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 tIns="0" bIns="0" anchor="t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4400" b="1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Group Support Forum</a:t>
            </a:r>
            <a:r>
              <a:rPr lang="en-US" sz="4400" b="1" dirty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400" b="1" dirty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153400" cy="4495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Not just a problem-solving body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May include workshops, training, and participation in projects such as the Traditions Book Project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All encouraged to attend</a:t>
            </a:r>
          </a:p>
          <a:p>
            <a:pPr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Size and scheduling adaptable</a:t>
            </a:r>
          </a:p>
        </p:txBody>
      </p:sp>
    </p:spTree>
    <p:extLst>
      <p:ext uri="{BB962C8B-B14F-4D97-AF65-F5344CB8AC3E}">
        <p14:creationId xmlns:p14="http://schemas.microsoft.com/office/powerpoint/2010/main" val="323452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5895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 to Support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fforts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8382000" cy="4495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i="1" dirty="0" smtClean="0">
                <a:solidFill>
                  <a:schemeClr val="accent2">
                    <a:lumMod val="75000"/>
                  </a:schemeClr>
                </a:solidFill>
              </a:rPr>
              <a:t>The Group Booklet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Service Pamphlets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GSF tools at </a:t>
            </a:r>
            <a:r>
              <a:rPr lang="en-US" sz="3200" b="1" dirty="0" smtClean="0">
                <a:solidFill>
                  <a:srgbClr val="7030A0"/>
                </a:solidFill>
              </a:rPr>
              <a:t>na.org/</a:t>
            </a:r>
            <a:r>
              <a:rPr lang="en-US" sz="3200" b="1" dirty="0" err="1" smtClean="0">
                <a:solidFill>
                  <a:srgbClr val="7030A0"/>
                </a:solidFill>
              </a:rPr>
              <a:t>servicesystem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Other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resources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7030A0"/>
                </a:solidFill>
              </a:rPr>
              <a:t>worldboard@na.org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rgbClr val="7030A0"/>
                </a:solidFill>
              </a:rPr>
              <a:t>na.org/IDT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7030A0"/>
                </a:solidFill>
              </a:rPr>
              <a:t>na.org/traditions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endParaRPr lang="en-US" sz="35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4623" y="838200"/>
            <a:ext cx="7622177" cy="3886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8000"/>
              </a:lnSpc>
            </a:pP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Unity of action and purpose makes possible what seemed impossible for us―recovery.</a:t>
            </a:r>
            <a:endParaRPr lang="en-US" sz="5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5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1977" y="50393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i="1" dirty="0" smtClean="0">
                <a:solidFill>
                  <a:srgbClr val="356064"/>
                </a:solidFill>
              </a:rPr>
              <a:t>Basic Text,</a:t>
            </a:r>
            <a:r>
              <a:rPr lang="en-US" sz="2800" i="1" dirty="0">
                <a:solidFill>
                  <a:srgbClr val="356064"/>
                </a:solidFill>
              </a:rPr>
              <a:t> The Fifth </a:t>
            </a:r>
            <a:r>
              <a:rPr lang="en-US" sz="2800" i="1" dirty="0" smtClean="0">
                <a:solidFill>
                  <a:srgbClr val="356064"/>
                </a:solidFill>
              </a:rPr>
              <a:t>Tradition </a:t>
            </a:r>
            <a:endParaRPr lang="en-US" sz="2800" i="1" dirty="0">
              <a:solidFill>
                <a:srgbClr val="356064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838200"/>
            <a:ext cx="838200" cy="990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6248400" y="3505200"/>
            <a:ext cx="838200" cy="990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066800"/>
            <a:ext cx="7391400" cy="3886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ts val="8000"/>
              </a:lnSpc>
            </a:pP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primary purpose of an NA group is to carry the message of recovery…</a:t>
            </a:r>
          </a:p>
          <a:p>
            <a:pPr algn="r"/>
            <a:endParaRPr lang="en-US" sz="4400" dirty="0" smtClean="0"/>
          </a:p>
          <a:p>
            <a:endParaRPr lang="en-US" sz="60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4963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i="1" dirty="0" smtClean="0">
                <a:solidFill>
                  <a:srgbClr val="356064"/>
                </a:solidFill>
              </a:rPr>
              <a:t>The Group Booklet</a:t>
            </a:r>
            <a:endParaRPr lang="en-US" sz="2800" i="1" dirty="0">
              <a:solidFill>
                <a:srgbClr val="356064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3618" y="1014536"/>
            <a:ext cx="838200" cy="9906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4250871" y="3881463"/>
            <a:ext cx="838200" cy="144780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sz="12000" dirty="0" smtClean="0">
                <a:solidFill>
                  <a:srgbClr val="356064"/>
                </a:solidFill>
                <a:latin typeface="Bodoni Bd BT" panose="02070803080706020303" pitchFamily="18" charset="0"/>
              </a:rPr>
              <a:t>“</a:t>
            </a:r>
            <a:endParaRPr lang="en-US" sz="12000" dirty="0">
              <a:solidFill>
                <a:srgbClr val="356064"/>
              </a:solidFill>
              <a:latin typeface="Bodoni Bd BT" panose="02070803080706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95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Supporting Groups…</a:t>
            </a:r>
            <a:endParaRPr lang="en-US" sz="4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953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Sharing experience of common challenges can be helpful.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ASCs don’t always have enough time for group issues.</a:t>
            </a:r>
          </a:p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A discussion about group support may attract different members </a:t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than other types of service.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1944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sym typeface="Wingdings"/>
              </a:rPr>
              <a:t>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32398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sym typeface="Wingdings"/>
              </a:rPr>
              <a:t>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4611469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sym typeface="Wingdings"/>
              </a:rPr>
              <a:t>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588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5048"/>
            <a:ext cx="9144000" cy="758952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Today’s Process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953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300"/>
              </a:spcAft>
            </a:pPr>
            <a:r>
              <a:rPr lang="en-US" sz="3600" b="1" dirty="0" smtClean="0">
                <a:solidFill>
                  <a:srgbClr val="356064"/>
                </a:solidFill>
              </a:rPr>
              <a:t>Identifying our groups’ issues:</a:t>
            </a:r>
          </a:p>
          <a:p>
            <a:pPr lvl="2">
              <a:spcAft>
                <a:spcPts val="1200"/>
              </a:spcAft>
              <a:buClr>
                <a:srgbClr val="7030A0"/>
              </a:buClr>
            </a:pPr>
            <a:r>
              <a:rPr lang="en-US" sz="3200" dirty="0" smtClean="0"/>
              <a:t> Group reports to the local service body</a:t>
            </a:r>
          </a:p>
          <a:p>
            <a:pPr lvl="2">
              <a:spcAft>
                <a:spcPts val="1200"/>
              </a:spcAft>
              <a:buClr>
                <a:srgbClr val="7030A0"/>
              </a:buClr>
            </a:pPr>
            <a:r>
              <a:rPr lang="en-US" sz="3200" dirty="0" smtClean="0"/>
              <a:t> The result of an inventory process</a:t>
            </a:r>
          </a:p>
          <a:p>
            <a:pPr lvl="2">
              <a:spcAft>
                <a:spcPts val="3000"/>
              </a:spcAft>
              <a:buClr>
                <a:srgbClr val="7030A0"/>
              </a:buClr>
            </a:pPr>
            <a:r>
              <a:rPr lang="en-US" sz="3200" dirty="0" smtClean="0"/>
              <a:t> Brainstormed list from a workshop</a:t>
            </a:r>
            <a:endParaRPr lang="en-US" sz="3200" dirty="0"/>
          </a:p>
          <a:p>
            <a:pPr marL="347472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356064"/>
                </a:solidFill>
              </a:rPr>
              <a:t>Prioritize </a:t>
            </a:r>
            <a:r>
              <a:rPr lang="en-US" b="1" dirty="0">
                <a:solidFill>
                  <a:srgbClr val="356064"/>
                </a:solidFill>
              </a:rPr>
              <a:t>main issues</a:t>
            </a:r>
          </a:p>
          <a:p>
            <a:pPr marL="347472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rgbClr val="356064"/>
                </a:solidFill>
              </a:rPr>
              <a:t>Brainstorm </a:t>
            </a:r>
            <a:r>
              <a:rPr lang="en-US" b="1" dirty="0" smtClean="0">
                <a:solidFill>
                  <a:srgbClr val="356064"/>
                </a:solidFill>
              </a:rPr>
              <a:t>solutions</a:t>
            </a:r>
          </a:p>
          <a:p>
            <a:pPr marL="347472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rgbClr val="356064"/>
                </a:solidFill>
              </a:rPr>
              <a:t>Share our ideas</a:t>
            </a:r>
            <a:endParaRPr lang="en-US" b="1" dirty="0">
              <a:solidFill>
                <a:srgbClr val="356064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20297">
            <a:off x="7156316" y="4290405"/>
            <a:ext cx="1676942" cy="847238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7589">
            <a:off x="5936819" y="4771565"/>
            <a:ext cx="1682773" cy="847238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0833">
            <a:off x="6854662" y="5298172"/>
            <a:ext cx="1670956" cy="847238"/>
          </a:xfrm>
          <a:prstGeom prst="rect">
            <a:avLst/>
          </a:prstGeom>
          <a:noFill/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109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5248"/>
            <a:ext cx="7620000" cy="434035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Brainstorm 6−8 issues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May be more in practice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Prioritize the top two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Everyone has two votes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In practice, the list could be revisited next month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Common Issues</a:t>
            </a:r>
            <a:br>
              <a:rPr lang="en-US" sz="4400" b="1" dirty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solidFill>
                  <a:srgbClr val="4244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Large Group Discussion</a:t>
            </a:r>
          </a:p>
        </p:txBody>
      </p:sp>
    </p:spTree>
    <p:extLst>
      <p:ext uri="{BB962C8B-B14F-4D97-AF65-F5344CB8AC3E}">
        <p14:creationId xmlns:p14="http://schemas.microsoft.com/office/powerpoint/2010/main" val="1069158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8382000" cy="4495800"/>
          </a:xfrm>
          <a:effectLst/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Use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Brainstorming Guidelines, Suggested Ground Rules,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and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Facilitators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Instructions.</a:t>
            </a:r>
          </a:p>
          <a:p>
            <a:pPr>
              <a:spcAft>
                <a:spcPts val="12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Select a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facilitator to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keep discussion moving and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watch the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time.</a:t>
            </a: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Select a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recorder to take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notes.</a:t>
            </a:r>
          </a:p>
        </p:txBody>
      </p:sp>
      <p:pic>
        <p:nvPicPr>
          <p:cNvPr id="1030" name="Picture 6" descr="C:\Users\de\AppData\Local\Microsoft\Windows\Temporary Internet Files\Content.IE5\BX2G79FY\MP90039957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0519">
            <a:off x="7503958" y="4785547"/>
            <a:ext cx="1283391" cy="1604631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sx="102000" sy="102000" algn="tl" rotWithShape="0">
              <a:schemeClr val="accent5">
                <a:lumMod val="75000"/>
                <a:alpha val="78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58952"/>
          </a:xfrm>
          <a:effectLst/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Group Discussion Process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de\AppData\Local\Microsoft\Windows\Temporary Internet Files\Content.IE5\J2DT5VBH\MP90042212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96879">
            <a:off x="5518784" y="5316991"/>
            <a:ext cx="1784827" cy="1175474"/>
          </a:xfrm>
          <a:prstGeom prst="rect">
            <a:avLst/>
          </a:prstGeom>
          <a:noFill/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sx="102000" sy="102000" algn="tl" rotWithShape="0">
              <a:schemeClr val="accent5">
                <a:lumMod val="75000"/>
                <a:alpha val="78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50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Brainstorming Solutions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86000"/>
            <a:ext cx="8686800" cy="41910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What is our experience?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What does the literature say?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Where can we find more information?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Do any of our groups have related strengths we can build on?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1729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00200"/>
            <a:ext cx="9144000" cy="609600"/>
          </a:xfrm>
          <a:effectLst/>
        </p:spPr>
        <p:txBody>
          <a:bodyPr/>
          <a:lstStyle/>
          <a:p>
            <a:pPr marL="45720" algn="ctr">
              <a:spcBef>
                <a:spcPts val="300"/>
              </a:spcBef>
              <a:buClr>
                <a:schemeClr val="accent3"/>
              </a:buClr>
            </a:pPr>
            <a:r>
              <a:rPr lang="en-US" sz="3600" dirty="0">
                <a:ln w="12700"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Group Discussion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52488"/>
            <a:ext cx="9144000" cy="747712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Brainstorming Solutions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467559"/>
            <a:ext cx="8077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Aft>
                <a:spcPts val="1200"/>
              </a:spcAft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What experience or ideas do we have about our challenges?</a:t>
            </a:r>
          </a:p>
          <a:p>
            <a:pPr marL="742950" indent="-742950">
              <a:spcAft>
                <a:spcPts val="1200"/>
              </a:spcAft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Do we have ideas for solutions?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How can we build on our strengths?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26" y="5486400"/>
            <a:ext cx="123417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010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22" y="2568512"/>
            <a:ext cx="5486400" cy="1698688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Small Group</a:t>
            </a:r>
          </a:p>
          <a:p>
            <a:pPr algn="ctr"/>
            <a:r>
              <a:rPr lang="en-US" sz="480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Feedback</a:t>
            </a:r>
            <a:endParaRPr lang="en-US" sz="4800" dirty="0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chemeClr val="bg2">
                  <a:lumMod val="25000"/>
                </a:schemeClr>
              </a:solidFill>
              <a:effectLst>
                <a:outerShdw blurRad="38100" dist="381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09800"/>
            <a:ext cx="2945062" cy="327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58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2467</TotalTime>
  <Words>361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Group Support</vt:lpstr>
      <vt:lpstr>PowerPoint Presentation</vt:lpstr>
      <vt:lpstr>Better Supporting Groups…</vt:lpstr>
      <vt:lpstr>Today’s Process</vt:lpstr>
      <vt:lpstr>Our Common Issues Large Group Discussion</vt:lpstr>
      <vt:lpstr>Small Group Discussion Process</vt:lpstr>
      <vt:lpstr>Brainstorming Solutions</vt:lpstr>
      <vt:lpstr>Small Group Discussion</vt:lpstr>
      <vt:lpstr>PowerPoint Presentation</vt:lpstr>
      <vt:lpstr>PowerPoint Presentation</vt:lpstr>
      <vt:lpstr>PowerPoint Presentation</vt:lpstr>
      <vt:lpstr>The Group Support Forum </vt:lpstr>
      <vt:lpstr>Resources to Support Our Efforts</vt:lpstr>
      <vt:lpstr>PowerPoint Presentation</vt:lpstr>
    </vt:vector>
  </TitlesOfParts>
  <Company>NAWS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Jenkins</dc:creator>
  <cp:lastModifiedBy>De Jenkins</cp:lastModifiedBy>
  <cp:revision>97</cp:revision>
  <dcterms:created xsi:type="dcterms:W3CDTF">2014-09-12T22:19:56Z</dcterms:created>
  <dcterms:modified xsi:type="dcterms:W3CDTF">2014-11-18T22:11:56Z</dcterms:modified>
</cp:coreProperties>
</file>