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diagrams/data2.xml" ContentType="application/vnd.openxmlformats-officedocument.drawingml.diagramData+xml"/>
  <Override PartName="/ppt/presentation.xml" ContentType="application/vnd.openxmlformats-officedocument.presentationml.presentation.main+xml"/>
  <Override PartName="/ppt/diagrams/data1.xml" ContentType="application/vnd.openxmlformats-officedocument.drawingml.diagramData+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slideLayouts/slideLayout14.xml" ContentType="application/vnd.openxmlformats-officedocument.presentationml.slideLayout+xml"/>
  <Override PartName="/ppt/notesSlides/notesSlide14.xml" ContentType="application/vnd.openxmlformats-officedocument.presentationml.notesSlide+xml"/>
  <Override PartName="/ppt/slideLayouts/slideLayout13.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2.xml" ContentType="application/vnd.openxmlformats-officedocument.theme+xml"/>
  <Override PartName="/ppt/theme/theme1.xml" ContentType="application/vnd.openxmlformats-officedocument.theme+xml"/>
  <Override PartName="/ppt/theme/theme3.xml" ContentType="application/vnd.openxmlformats-officedocument.theme+xml"/>
  <Override PartName="/ppt/diagrams/drawing2.xml" ContentType="application/vnd.ms-office.drawingml.diagramDrawing+xml"/>
  <Override PartName="/ppt/diagrams/colors2.xml" ContentType="application/vnd.openxmlformats-officedocument.drawingml.diagramColors+xml"/>
  <Override PartName="/ppt/diagrams/quickStyle2.xml" ContentType="application/vnd.openxmlformats-officedocument.drawingml.diagramStyle+xml"/>
  <Override PartName="/ppt/diagrams/layout2.xml" ContentType="application/vnd.openxmlformats-officedocument.drawingml.diagramLayout+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049" r:id="rId1"/>
  </p:sldMasterIdLst>
  <p:notesMasterIdLst>
    <p:notesMasterId r:id="rId19"/>
  </p:notesMasterIdLst>
  <p:handoutMasterIdLst>
    <p:handoutMasterId r:id="rId20"/>
  </p:handoutMasterIdLst>
  <p:sldIdLst>
    <p:sldId id="256" r:id="rId2"/>
    <p:sldId id="264" r:id="rId3"/>
    <p:sldId id="277" r:id="rId4"/>
    <p:sldId id="279" r:id="rId5"/>
    <p:sldId id="274" r:id="rId6"/>
    <p:sldId id="273" r:id="rId7"/>
    <p:sldId id="276" r:id="rId8"/>
    <p:sldId id="278" r:id="rId9"/>
    <p:sldId id="269" r:id="rId10"/>
    <p:sldId id="265" r:id="rId11"/>
    <p:sldId id="267" r:id="rId12"/>
    <p:sldId id="272" r:id="rId13"/>
    <p:sldId id="271" r:id="rId14"/>
    <p:sldId id="268" r:id="rId15"/>
    <p:sldId id="275" r:id="rId16"/>
    <p:sldId id="270" r:id="rId17"/>
    <p:sldId id="263" r:id="rId18"/>
  </p:sldIdLst>
  <p:sldSz cx="12192000" cy="6858000"/>
  <p:notesSz cx="7099300" cy="93853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36" autoAdjust="0"/>
    <p:restoredTop sz="79777" autoAdjust="0"/>
  </p:normalViewPr>
  <p:slideViewPr>
    <p:cSldViewPr snapToGrid="0">
      <p:cViewPr varScale="1">
        <p:scale>
          <a:sx n="57" d="100"/>
          <a:sy n="57" d="100"/>
        </p:scale>
        <p:origin x="1080" y="42"/>
      </p:cViewPr>
      <p:guideLst/>
    </p:cSldViewPr>
  </p:slideViewPr>
  <p:outlineViewPr>
    <p:cViewPr>
      <p:scale>
        <a:sx n="33" d="100"/>
        <a:sy n="33" d="100"/>
      </p:scale>
      <p:origin x="0" y="-5550"/>
    </p:cViewPr>
  </p:outlineViewPr>
  <p:notesTextViewPr>
    <p:cViewPr>
      <p:scale>
        <a:sx n="1" d="1"/>
        <a:sy n="1" d="1"/>
      </p:scale>
      <p:origin x="0" y="0"/>
    </p:cViewPr>
  </p:notesTextViewPr>
  <p:sorterViewPr>
    <p:cViewPr>
      <p:scale>
        <a:sx n="100" d="100"/>
        <a:sy n="100" d="100"/>
      </p:scale>
      <p:origin x="0" y="-3876"/>
    </p:cViewPr>
  </p:sorterViewPr>
  <p:notesViewPr>
    <p:cSldViewPr snapToGrid="0">
      <p:cViewPr varScale="1">
        <p:scale>
          <a:sx n="54" d="100"/>
          <a:sy n="54" d="100"/>
        </p:scale>
        <p:origin x="2862"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2.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 Id="rId27"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E3DA44D-6B21-4056-9F7A-237AE51CC926}" type="doc">
      <dgm:prSet loTypeId="urn:microsoft.com/office/officeart/2005/8/layout/arrow1" loCatId="process" qsTypeId="urn:microsoft.com/office/officeart/2005/8/quickstyle/simple1" qsCatId="simple" csTypeId="urn:microsoft.com/office/officeart/2005/8/colors/colorful5" csCatId="colorful" phldr="1"/>
      <dgm:spPr/>
      <dgm:t>
        <a:bodyPr/>
        <a:lstStyle/>
        <a:p>
          <a:endParaRPr lang="en-US"/>
        </a:p>
      </dgm:t>
    </dgm:pt>
    <dgm:pt modelId="{F83002BB-460E-44FD-926F-567F44AC1F01}">
      <dgm:prSet phldrT="[Text]"/>
      <dgm:spPr/>
      <dgm:t>
        <a:bodyPr/>
        <a:lstStyle/>
        <a:p>
          <a:r>
            <a:rPr lang="en-US" dirty="0"/>
            <a:t>MOUD attendees</a:t>
          </a:r>
        </a:p>
      </dgm:t>
    </dgm:pt>
    <dgm:pt modelId="{0F527612-4BBE-473C-915D-8986E9839C16}" type="parTrans" cxnId="{520CD142-FE4B-4E13-A9C9-4005A4ACE6CA}">
      <dgm:prSet/>
      <dgm:spPr/>
      <dgm:t>
        <a:bodyPr/>
        <a:lstStyle/>
        <a:p>
          <a:endParaRPr lang="en-US"/>
        </a:p>
      </dgm:t>
    </dgm:pt>
    <dgm:pt modelId="{2ED57AEE-441A-4A74-A472-D0D9EBAEC2B3}" type="sibTrans" cxnId="{520CD142-FE4B-4E13-A9C9-4005A4ACE6CA}">
      <dgm:prSet/>
      <dgm:spPr/>
      <dgm:t>
        <a:bodyPr/>
        <a:lstStyle/>
        <a:p>
          <a:endParaRPr lang="en-US"/>
        </a:p>
      </dgm:t>
    </dgm:pt>
    <dgm:pt modelId="{A4E4E118-94AF-47B2-B6B1-F05AC69D8CB1}">
      <dgm:prSet phldrT="[Text]"/>
      <dgm:spPr/>
      <dgm:t>
        <a:bodyPr/>
        <a:lstStyle/>
        <a:p>
          <a:r>
            <a:rPr lang="en-US" dirty="0"/>
            <a:t>NA Members</a:t>
          </a:r>
        </a:p>
      </dgm:t>
    </dgm:pt>
    <dgm:pt modelId="{BFD825B2-9209-4678-B7CF-09C31746AADD}" type="parTrans" cxnId="{734EBF0C-1B33-47F1-8F8A-E469393B4116}">
      <dgm:prSet/>
      <dgm:spPr/>
      <dgm:t>
        <a:bodyPr/>
        <a:lstStyle/>
        <a:p>
          <a:endParaRPr lang="en-US"/>
        </a:p>
      </dgm:t>
    </dgm:pt>
    <dgm:pt modelId="{384F390B-772C-443E-8EB8-FD95B7F6246B}" type="sibTrans" cxnId="{734EBF0C-1B33-47F1-8F8A-E469393B4116}">
      <dgm:prSet/>
      <dgm:spPr/>
      <dgm:t>
        <a:bodyPr/>
        <a:lstStyle/>
        <a:p>
          <a:endParaRPr lang="en-US"/>
        </a:p>
      </dgm:t>
    </dgm:pt>
    <dgm:pt modelId="{29995CA3-503A-430F-920E-E1E53C6DDD64}" type="pres">
      <dgm:prSet presAssocID="{1E3DA44D-6B21-4056-9F7A-237AE51CC926}" presName="cycle" presStyleCnt="0">
        <dgm:presLayoutVars>
          <dgm:dir/>
          <dgm:resizeHandles val="exact"/>
        </dgm:presLayoutVars>
      </dgm:prSet>
      <dgm:spPr/>
    </dgm:pt>
    <dgm:pt modelId="{108AEDC2-4CA6-4CC4-8247-6F0124AACCDD}" type="pres">
      <dgm:prSet presAssocID="{F83002BB-460E-44FD-926F-567F44AC1F01}" presName="arrow" presStyleLbl="node1" presStyleIdx="0" presStyleCnt="2">
        <dgm:presLayoutVars>
          <dgm:bulletEnabled val="1"/>
        </dgm:presLayoutVars>
      </dgm:prSet>
      <dgm:spPr/>
    </dgm:pt>
    <dgm:pt modelId="{7787477C-9934-446B-9AF7-26BB9FAE7A27}" type="pres">
      <dgm:prSet presAssocID="{A4E4E118-94AF-47B2-B6B1-F05AC69D8CB1}" presName="arrow" presStyleLbl="node1" presStyleIdx="1" presStyleCnt="2">
        <dgm:presLayoutVars>
          <dgm:bulletEnabled val="1"/>
        </dgm:presLayoutVars>
      </dgm:prSet>
      <dgm:spPr/>
    </dgm:pt>
  </dgm:ptLst>
  <dgm:cxnLst>
    <dgm:cxn modelId="{734EBF0C-1B33-47F1-8F8A-E469393B4116}" srcId="{1E3DA44D-6B21-4056-9F7A-237AE51CC926}" destId="{A4E4E118-94AF-47B2-B6B1-F05AC69D8CB1}" srcOrd="1" destOrd="0" parTransId="{BFD825B2-9209-4678-B7CF-09C31746AADD}" sibTransId="{384F390B-772C-443E-8EB8-FD95B7F6246B}"/>
    <dgm:cxn modelId="{520CD142-FE4B-4E13-A9C9-4005A4ACE6CA}" srcId="{1E3DA44D-6B21-4056-9F7A-237AE51CC926}" destId="{F83002BB-460E-44FD-926F-567F44AC1F01}" srcOrd="0" destOrd="0" parTransId="{0F527612-4BBE-473C-915D-8986E9839C16}" sibTransId="{2ED57AEE-441A-4A74-A472-D0D9EBAEC2B3}"/>
    <dgm:cxn modelId="{EF733D4F-B502-4C4A-BA30-36449283F16D}" type="presOf" srcId="{F83002BB-460E-44FD-926F-567F44AC1F01}" destId="{108AEDC2-4CA6-4CC4-8247-6F0124AACCDD}" srcOrd="0" destOrd="0" presId="urn:microsoft.com/office/officeart/2005/8/layout/arrow1"/>
    <dgm:cxn modelId="{0B4F4FAB-FFC0-4266-859F-857FB20EE32B}" type="presOf" srcId="{1E3DA44D-6B21-4056-9F7A-237AE51CC926}" destId="{29995CA3-503A-430F-920E-E1E53C6DDD64}" srcOrd="0" destOrd="0" presId="urn:microsoft.com/office/officeart/2005/8/layout/arrow1"/>
    <dgm:cxn modelId="{3E7994F8-2FD1-4326-9967-C0D423CD4B47}" type="presOf" srcId="{A4E4E118-94AF-47B2-B6B1-F05AC69D8CB1}" destId="{7787477C-9934-446B-9AF7-26BB9FAE7A27}" srcOrd="0" destOrd="0" presId="urn:microsoft.com/office/officeart/2005/8/layout/arrow1"/>
    <dgm:cxn modelId="{519969CB-BC95-450A-B436-8983652EAC00}" type="presParOf" srcId="{29995CA3-503A-430F-920E-E1E53C6DDD64}" destId="{108AEDC2-4CA6-4CC4-8247-6F0124AACCDD}" srcOrd="0" destOrd="0" presId="urn:microsoft.com/office/officeart/2005/8/layout/arrow1"/>
    <dgm:cxn modelId="{E2013D79-1740-4371-910B-D880D770F3A7}" type="presParOf" srcId="{29995CA3-503A-430F-920E-E1E53C6DDD64}" destId="{7787477C-9934-446B-9AF7-26BB9FAE7A27}" srcOrd="1" destOrd="0" presId="urn:microsoft.com/office/officeart/2005/8/layout/arrow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F1C9E17-7EC3-484F-897E-D04EF617CA73}" type="doc">
      <dgm:prSet loTypeId="urn:microsoft.com/office/officeart/2005/8/layout/chevron1" loCatId="process" qsTypeId="urn:microsoft.com/office/officeart/2005/8/quickstyle/simple1" qsCatId="simple" csTypeId="urn:microsoft.com/office/officeart/2005/8/colors/colorful4" csCatId="colorful" phldr="1"/>
      <dgm:spPr/>
    </dgm:pt>
    <dgm:pt modelId="{113A6DFD-8920-4D36-83FC-B1CD8861F54D}">
      <dgm:prSet phldrT="[Text]"/>
      <dgm:spPr/>
      <dgm:t>
        <a:bodyPr/>
        <a:lstStyle/>
        <a:p>
          <a:r>
            <a:rPr lang="en-US" dirty="0"/>
            <a:t>MOUD</a:t>
          </a:r>
        </a:p>
        <a:p>
          <a:r>
            <a:rPr lang="en-US" dirty="0"/>
            <a:t>Therapy</a:t>
          </a:r>
        </a:p>
      </dgm:t>
    </dgm:pt>
    <dgm:pt modelId="{A37CE542-4851-4C2C-B71F-7FF428BDC5D7}" type="parTrans" cxnId="{2FCE3DAA-E8B1-40B1-BBA4-DD323922BAC0}">
      <dgm:prSet/>
      <dgm:spPr/>
      <dgm:t>
        <a:bodyPr/>
        <a:lstStyle/>
        <a:p>
          <a:endParaRPr lang="en-US"/>
        </a:p>
      </dgm:t>
    </dgm:pt>
    <dgm:pt modelId="{F842B7DF-7281-4E32-9342-0EA5B0CDF670}" type="sibTrans" cxnId="{2FCE3DAA-E8B1-40B1-BBA4-DD323922BAC0}">
      <dgm:prSet/>
      <dgm:spPr/>
      <dgm:t>
        <a:bodyPr/>
        <a:lstStyle/>
        <a:p>
          <a:endParaRPr lang="en-US"/>
        </a:p>
      </dgm:t>
    </dgm:pt>
    <dgm:pt modelId="{6DFE9930-77C4-4C78-969F-5CDF6A36F5A4}">
      <dgm:prSet phldrT="[Text]"/>
      <dgm:spPr/>
      <dgm:t>
        <a:bodyPr/>
        <a:lstStyle/>
        <a:p>
          <a:r>
            <a:rPr lang="en-US" dirty="0"/>
            <a:t>Attend Meetings</a:t>
          </a:r>
        </a:p>
      </dgm:t>
    </dgm:pt>
    <dgm:pt modelId="{7045AC20-2A88-4E0D-9352-67DE0C2708A8}" type="parTrans" cxnId="{9C470582-5C35-4472-8B76-EC38295F97A0}">
      <dgm:prSet/>
      <dgm:spPr/>
      <dgm:t>
        <a:bodyPr/>
        <a:lstStyle/>
        <a:p>
          <a:endParaRPr lang="en-US"/>
        </a:p>
      </dgm:t>
    </dgm:pt>
    <dgm:pt modelId="{28741FD8-4888-4C1C-A4A9-FCD5C89E9120}" type="sibTrans" cxnId="{9C470582-5C35-4472-8B76-EC38295F97A0}">
      <dgm:prSet/>
      <dgm:spPr/>
      <dgm:t>
        <a:bodyPr/>
        <a:lstStyle/>
        <a:p>
          <a:endParaRPr lang="en-US"/>
        </a:p>
      </dgm:t>
    </dgm:pt>
    <dgm:pt modelId="{01B82E31-D51B-4075-947F-B18EB67ADF79}">
      <dgm:prSet phldrT="[Text]"/>
      <dgm:spPr/>
      <dgm:t>
        <a:bodyPr/>
        <a:lstStyle/>
        <a:p>
          <a:r>
            <a:rPr lang="en-US" dirty="0"/>
            <a:t>Hear the Message</a:t>
          </a:r>
        </a:p>
      </dgm:t>
    </dgm:pt>
    <dgm:pt modelId="{574E89ED-ABC8-4495-A5D8-35F76038E4BE}" type="parTrans" cxnId="{B1CAC2F0-680F-4805-93D9-CC8A34A174AE}">
      <dgm:prSet/>
      <dgm:spPr/>
      <dgm:t>
        <a:bodyPr/>
        <a:lstStyle/>
        <a:p>
          <a:endParaRPr lang="en-US"/>
        </a:p>
      </dgm:t>
    </dgm:pt>
    <dgm:pt modelId="{A9D13061-9460-45B9-A113-9BD0B773285F}" type="sibTrans" cxnId="{B1CAC2F0-680F-4805-93D9-CC8A34A174AE}">
      <dgm:prSet/>
      <dgm:spPr/>
      <dgm:t>
        <a:bodyPr/>
        <a:lstStyle/>
        <a:p>
          <a:endParaRPr lang="en-US"/>
        </a:p>
      </dgm:t>
    </dgm:pt>
    <dgm:pt modelId="{82EE9287-DB53-4216-AA52-1DFF9E7E3B2B}">
      <dgm:prSet/>
      <dgm:spPr/>
      <dgm:t>
        <a:bodyPr/>
        <a:lstStyle/>
        <a:p>
          <a:r>
            <a:rPr lang="en-US" dirty="0"/>
            <a:t>Total Abstinence</a:t>
          </a:r>
        </a:p>
      </dgm:t>
    </dgm:pt>
    <dgm:pt modelId="{6A6C0830-D766-4BE8-8392-EF6D41390C3D}" type="parTrans" cxnId="{059EA5D0-6B2C-4058-9AC8-FFB984E5ECF9}">
      <dgm:prSet/>
      <dgm:spPr/>
      <dgm:t>
        <a:bodyPr/>
        <a:lstStyle/>
        <a:p>
          <a:endParaRPr lang="en-US"/>
        </a:p>
      </dgm:t>
    </dgm:pt>
    <dgm:pt modelId="{7B9E426B-730E-4435-8BE0-6B34B0D438D6}" type="sibTrans" cxnId="{059EA5D0-6B2C-4058-9AC8-FFB984E5ECF9}">
      <dgm:prSet/>
      <dgm:spPr/>
      <dgm:t>
        <a:bodyPr/>
        <a:lstStyle/>
        <a:p>
          <a:endParaRPr lang="en-US"/>
        </a:p>
      </dgm:t>
    </dgm:pt>
    <dgm:pt modelId="{18D7CF9F-F207-4447-A024-21B903126782}" type="pres">
      <dgm:prSet presAssocID="{DF1C9E17-7EC3-484F-897E-D04EF617CA73}" presName="Name0" presStyleCnt="0">
        <dgm:presLayoutVars>
          <dgm:dir/>
          <dgm:animLvl val="lvl"/>
          <dgm:resizeHandles val="exact"/>
        </dgm:presLayoutVars>
      </dgm:prSet>
      <dgm:spPr/>
    </dgm:pt>
    <dgm:pt modelId="{223B0FDC-5400-435E-B3D3-7C956E3CB6F8}" type="pres">
      <dgm:prSet presAssocID="{113A6DFD-8920-4D36-83FC-B1CD8861F54D}" presName="parTxOnly" presStyleLbl="node1" presStyleIdx="0" presStyleCnt="4">
        <dgm:presLayoutVars>
          <dgm:chMax val="0"/>
          <dgm:chPref val="0"/>
          <dgm:bulletEnabled val="1"/>
        </dgm:presLayoutVars>
      </dgm:prSet>
      <dgm:spPr/>
    </dgm:pt>
    <dgm:pt modelId="{27D7B602-CBF4-4014-B1CD-BD99A748E59B}" type="pres">
      <dgm:prSet presAssocID="{F842B7DF-7281-4E32-9342-0EA5B0CDF670}" presName="parTxOnlySpace" presStyleCnt="0"/>
      <dgm:spPr/>
    </dgm:pt>
    <dgm:pt modelId="{6A9A5BE3-F6FD-4617-BDB3-B298F216BCF4}" type="pres">
      <dgm:prSet presAssocID="{6DFE9930-77C4-4C78-969F-5CDF6A36F5A4}" presName="parTxOnly" presStyleLbl="node1" presStyleIdx="1" presStyleCnt="4">
        <dgm:presLayoutVars>
          <dgm:chMax val="0"/>
          <dgm:chPref val="0"/>
          <dgm:bulletEnabled val="1"/>
        </dgm:presLayoutVars>
      </dgm:prSet>
      <dgm:spPr/>
    </dgm:pt>
    <dgm:pt modelId="{EA2D6A7B-05B4-4554-A211-0188ED0A535A}" type="pres">
      <dgm:prSet presAssocID="{28741FD8-4888-4C1C-A4A9-FCD5C89E9120}" presName="parTxOnlySpace" presStyleCnt="0"/>
      <dgm:spPr/>
    </dgm:pt>
    <dgm:pt modelId="{5868479B-ECEB-4ED1-BAED-5F58FC10DAE5}" type="pres">
      <dgm:prSet presAssocID="{01B82E31-D51B-4075-947F-B18EB67ADF79}" presName="parTxOnly" presStyleLbl="node1" presStyleIdx="2" presStyleCnt="4">
        <dgm:presLayoutVars>
          <dgm:chMax val="0"/>
          <dgm:chPref val="0"/>
          <dgm:bulletEnabled val="1"/>
        </dgm:presLayoutVars>
      </dgm:prSet>
      <dgm:spPr/>
    </dgm:pt>
    <dgm:pt modelId="{5C8CC22A-D24C-4899-B00D-DC52EF306DFC}" type="pres">
      <dgm:prSet presAssocID="{A9D13061-9460-45B9-A113-9BD0B773285F}" presName="parTxOnlySpace" presStyleCnt="0"/>
      <dgm:spPr/>
    </dgm:pt>
    <dgm:pt modelId="{04360199-F1CB-4FDA-B88C-9613EB60EF5B}" type="pres">
      <dgm:prSet presAssocID="{82EE9287-DB53-4216-AA52-1DFF9E7E3B2B}" presName="parTxOnly" presStyleLbl="node1" presStyleIdx="3" presStyleCnt="4">
        <dgm:presLayoutVars>
          <dgm:chMax val="0"/>
          <dgm:chPref val="0"/>
          <dgm:bulletEnabled val="1"/>
        </dgm:presLayoutVars>
      </dgm:prSet>
      <dgm:spPr/>
    </dgm:pt>
  </dgm:ptLst>
  <dgm:cxnLst>
    <dgm:cxn modelId="{49EB1B2B-8DB4-44CA-864B-6A9C2B4CA0BC}" type="presOf" srcId="{113A6DFD-8920-4D36-83FC-B1CD8861F54D}" destId="{223B0FDC-5400-435E-B3D3-7C956E3CB6F8}" srcOrd="0" destOrd="0" presId="urn:microsoft.com/office/officeart/2005/8/layout/chevron1"/>
    <dgm:cxn modelId="{9D9F3976-1826-49C2-AEE2-1189C1552EFE}" type="presOf" srcId="{82EE9287-DB53-4216-AA52-1DFF9E7E3B2B}" destId="{04360199-F1CB-4FDA-B88C-9613EB60EF5B}" srcOrd="0" destOrd="0" presId="urn:microsoft.com/office/officeart/2005/8/layout/chevron1"/>
    <dgm:cxn modelId="{507C6F77-931D-4FBB-9BE5-D9BF7A7C31AB}" type="presOf" srcId="{6DFE9930-77C4-4C78-969F-5CDF6A36F5A4}" destId="{6A9A5BE3-F6FD-4617-BDB3-B298F216BCF4}" srcOrd="0" destOrd="0" presId="urn:microsoft.com/office/officeart/2005/8/layout/chevron1"/>
    <dgm:cxn modelId="{9C470582-5C35-4472-8B76-EC38295F97A0}" srcId="{DF1C9E17-7EC3-484F-897E-D04EF617CA73}" destId="{6DFE9930-77C4-4C78-969F-5CDF6A36F5A4}" srcOrd="1" destOrd="0" parTransId="{7045AC20-2A88-4E0D-9352-67DE0C2708A8}" sibTransId="{28741FD8-4888-4C1C-A4A9-FCD5C89E9120}"/>
    <dgm:cxn modelId="{5443E290-F039-451C-B2B6-208C777A7A5F}" type="presOf" srcId="{DF1C9E17-7EC3-484F-897E-D04EF617CA73}" destId="{18D7CF9F-F207-4447-A024-21B903126782}" srcOrd="0" destOrd="0" presId="urn:microsoft.com/office/officeart/2005/8/layout/chevron1"/>
    <dgm:cxn modelId="{2FCE3DAA-E8B1-40B1-BBA4-DD323922BAC0}" srcId="{DF1C9E17-7EC3-484F-897E-D04EF617CA73}" destId="{113A6DFD-8920-4D36-83FC-B1CD8861F54D}" srcOrd="0" destOrd="0" parTransId="{A37CE542-4851-4C2C-B71F-7FF428BDC5D7}" sibTransId="{F842B7DF-7281-4E32-9342-0EA5B0CDF670}"/>
    <dgm:cxn modelId="{059EA5D0-6B2C-4058-9AC8-FFB984E5ECF9}" srcId="{DF1C9E17-7EC3-484F-897E-D04EF617CA73}" destId="{82EE9287-DB53-4216-AA52-1DFF9E7E3B2B}" srcOrd="3" destOrd="0" parTransId="{6A6C0830-D766-4BE8-8392-EF6D41390C3D}" sibTransId="{7B9E426B-730E-4435-8BE0-6B34B0D438D6}"/>
    <dgm:cxn modelId="{F9AFDED9-CE8F-44A0-95E4-AA89B21DDD2F}" type="presOf" srcId="{01B82E31-D51B-4075-947F-B18EB67ADF79}" destId="{5868479B-ECEB-4ED1-BAED-5F58FC10DAE5}" srcOrd="0" destOrd="0" presId="urn:microsoft.com/office/officeart/2005/8/layout/chevron1"/>
    <dgm:cxn modelId="{B1CAC2F0-680F-4805-93D9-CC8A34A174AE}" srcId="{DF1C9E17-7EC3-484F-897E-D04EF617CA73}" destId="{01B82E31-D51B-4075-947F-B18EB67ADF79}" srcOrd="2" destOrd="0" parTransId="{574E89ED-ABC8-4495-A5D8-35F76038E4BE}" sibTransId="{A9D13061-9460-45B9-A113-9BD0B773285F}"/>
    <dgm:cxn modelId="{D138A6DD-2640-4D91-A0E3-6D209B4A6A82}" type="presParOf" srcId="{18D7CF9F-F207-4447-A024-21B903126782}" destId="{223B0FDC-5400-435E-B3D3-7C956E3CB6F8}" srcOrd="0" destOrd="0" presId="urn:microsoft.com/office/officeart/2005/8/layout/chevron1"/>
    <dgm:cxn modelId="{F16FB0BE-C429-4361-B45F-611095B1B754}" type="presParOf" srcId="{18D7CF9F-F207-4447-A024-21B903126782}" destId="{27D7B602-CBF4-4014-B1CD-BD99A748E59B}" srcOrd="1" destOrd="0" presId="urn:microsoft.com/office/officeart/2005/8/layout/chevron1"/>
    <dgm:cxn modelId="{F715E96C-6E09-40DD-AF72-48A3EEE7D257}" type="presParOf" srcId="{18D7CF9F-F207-4447-A024-21B903126782}" destId="{6A9A5BE3-F6FD-4617-BDB3-B298F216BCF4}" srcOrd="2" destOrd="0" presId="urn:microsoft.com/office/officeart/2005/8/layout/chevron1"/>
    <dgm:cxn modelId="{838DCFAB-051E-4CF1-90DA-39C0E404E66D}" type="presParOf" srcId="{18D7CF9F-F207-4447-A024-21B903126782}" destId="{EA2D6A7B-05B4-4554-A211-0188ED0A535A}" srcOrd="3" destOrd="0" presId="urn:microsoft.com/office/officeart/2005/8/layout/chevron1"/>
    <dgm:cxn modelId="{D16C7196-7845-454F-9F40-E76221C25883}" type="presParOf" srcId="{18D7CF9F-F207-4447-A024-21B903126782}" destId="{5868479B-ECEB-4ED1-BAED-5F58FC10DAE5}" srcOrd="4" destOrd="0" presId="urn:microsoft.com/office/officeart/2005/8/layout/chevron1"/>
    <dgm:cxn modelId="{9F51462A-C2DA-4132-BB76-CCA2DBE12577}" type="presParOf" srcId="{18D7CF9F-F207-4447-A024-21B903126782}" destId="{5C8CC22A-D24C-4899-B00D-DC52EF306DFC}" srcOrd="5" destOrd="0" presId="urn:microsoft.com/office/officeart/2005/8/layout/chevron1"/>
    <dgm:cxn modelId="{3ADDA995-7D5F-4397-94A6-69DBB02F3E8F}" type="presParOf" srcId="{18D7CF9F-F207-4447-A024-21B903126782}" destId="{04360199-F1CB-4FDA-B88C-9613EB60EF5B}"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8AEDC2-4CA6-4CC4-8247-6F0124AACCDD}">
      <dsp:nvSpPr>
        <dsp:cNvPr id="0" name=""/>
        <dsp:cNvSpPr/>
      </dsp:nvSpPr>
      <dsp:spPr>
        <a:xfrm rot="16200000">
          <a:off x="331" y="151838"/>
          <a:ext cx="3794985" cy="3794985"/>
        </a:xfrm>
        <a:prstGeom prst="upArrow">
          <a:avLst>
            <a:gd name="adj1" fmla="val 50000"/>
            <a:gd name="adj2" fmla="val 35000"/>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0" tIns="320040" rIns="320040" bIns="320040" numCol="1" spcCol="1270" anchor="ctr" anchorCtr="0">
          <a:noAutofit/>
        </a:bodyPr>
        <a:lstStyle/>
        <a:p>
          <a:pPr marL="0" lvl="0" indent="0" algn="ctr" defTabSz="2000250">
            <a:lnSpc>
              <a:spcPct val="90000"/>
            </a:lnSpc>
            <a:spcBef>
              <a:spcPct val="0"/>
            </a:spcBef>
            <a:spcAft>
              <a:spcPct val="35000"/>
            </a:spcAft>
            <a:buNone/>
          </a:pPr>
          <a:r>
            <a:rPr lang="en-US" sz="4500" kern="1200" dirty="0"/>
            <a:t>MOUD attendees</a:t>
          </a:r>
        </a:p>
      </dsp:txBody>
      <dsp:txXfrm rot="5400000">
        <a:off x="664453" y="1100584"/>
        <a:ext cx="3130863" cy="1897493"/>
      </dsp:txXfrm>
    </dsp:sp>
    <dsp:sp modelId="{7787477C-9934-446B-9AF7-26BB9FAE7A27}">
      <dsp:nvSpPr>
        <dsp:cNvPr id="0" name=""/>
        <dsp:cNvSpPr/>
      </dsp:nvSpPr>
      <dsp:spPr>
        <a:xfrm rot="5400000">
          <a:off x="4176099" y="151838"/>
          <a:ext cx="3794985" cy="3794985"/>
        </a:xfrm>
        <a:prstGeom prst="upArrow">
          <a:avLst>
            <a:gd name="adj1" fmla="val 50000"/>
            <a:gd name="adj2" fmla="val 35000"/>
          </a:avLst>
        </a:prstGeom>
        <a:solidFill>
          <a:schemeClr val="accent5">
            <a:hueOff val="1798922"/>
            <a:satOff val="23898"/>
            <a:lumOff val="588"/>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0" tIns="320040" rIns="320040" bIns="320040" numCol="1" spcCol="1270" anchor="ctr" anchorCtr="0">
          <a:noAutofit/>
        </a:bodyPr>
        <a:lstStyle/>
        <a:p>
          <a:pPr marL="0" lvl="0" indent="0" algn="ctr" defTabSz="2000250">
            <a:lnSpc>
              <a:spcPct val="90000"/>
            </a:lnSpc>
            <a:spcBef>
              <a:spcPct val="0"/>
            </a:spcBef>
            <a:spcAft>
              <a:spcPct val="35000"/>
            </a:spcAft>
            <a:buNone/>
          </a:pPr>
          <a:r>
            <a:rPr lang="en-US" sz="4500" kern="1200" dirty="0"/>
            <a:t>NA Members</a:t>
          </a:r>
        </a:p>
      </dsp:txBody>
      <dsp:txXfrm rot="-5400000">
        <a:off x="4176099" y="1100584"/>
        <a:ext cx="3130863" cy="18974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3B0FDC-5400-435E-B3D3-7C956E3CB6F8}">
      <dsp:nvSpPr>
        <dsp:cNvPr id="0" name=""/>
        <dsp:cNvSpPr/>
      </dsp:nvSpPr>
      <dsp:spPr>
        <a:xfrm>
          <a:off x="5025" y="3032784"/>
          <a:ext cx="2925108" cy="1170043"/>
        </a:xfrm>
        <a:prstGeom prst="chevron">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8014" tIns="36005" rIns="36005" bIns="36005" numCol="1" spcCol="1270" anchor="ctr" anchorCtr="0">
          <a:noAutofit/>
        </a:bodyPr>
        <a:lstStyle/>
        <a:p>
          <a:pPr marL="0" lvl="0" indent="0" algn="ctr" defTabSz="1200150">
            <a:lnSpc>
              <a:spcPct val="90000"/>
            </a:lnSpc>
            <a:spcBef>
              <a:spcPct val="0"/>
            </a:spcBef>
            <a:spcAft>
              <a:spcPct val="35000"/>
            </a:spcAft>
            <a:buNone/>
          </a:pPr>
          <a:r>
            <a:rPr lang="en-US" sz="2700" kern="1200" dirty="0"/>
            <a:t>MOUD</a:t>
          </a:r>
        </a:p>
        <a:p>
          <a:pPr marL="0" lvl="0" indent="0" algn="ctr" defTabSz="1200150">
            <a:lnSpc>
              <a:spcPct val="90000"/>
            </a:lnSpc>
            <a:spcBef>
              <a:spcPct val="0"/>
            </a:spcBef>
            <a:spcAft>
              <a:spcPct val="35000"/>
            </a:spcAft>
            <a:buNone/>
          </a:pPr>
          <a:r>
            <a:rPr lang="en-US" sz="2700" kern="1200" dirty="0"/>
            <a:t>Therapy</a:t>
          </a:r>
        </a:p>
      </dsp:txBody>
      <dsp:txXfrm>
        <a:off x="590047" y="3032784"/>
        <a:ext cx="1755065" cy="1170043"/>
      </dsp:txXfrm>
    </dsp:sp>
    <dsp:sp modelId="{6A9A5BE3-F6FD-4617-BDB3-B298F216BCF4}">
      <dsp:nvSpPr>
        <dsp:cNvPr id="0" name=""/>
        <dsp:cNvSpPr/>
      </dsp:nvSpPr>
      <dsp:spPr>
        <a:xfrm>
          <a:off x="2637622" y="3032784"/>
          <a:ext cx="2925108" cy="1170043"/>
        </a:xfrm>
        <a:prstGeom prst="chevron">
          <a:avLst/>
        </a:prstGeom>
        <a:solidFill>
          <a:schemeClr val="accent4">
            <a:hueOff val="1780515"/>
            <a:satOff val="1972"/>
            <a:lumOff val="654"/>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8014" tIns="36005" rIns="36005" bIns="36005" numCol="1" spcCol="1270" anchor="ctr" anchorCtr="0">
          <a:noAutofit/>
        </a:bodyPr>
        <a:lstStyle/>
        <a:p>
          <a:pPr marL="0" lvl="0" indent="0" algn="ctr" defTabSz="1200150">
            <a:lnSpc>
              <a:spcPct val="90000"/>
            </a:lnSpc>
            <a:spcBef>
              <a:spcPct val="0"/>
            </a:spcBef>
            <a:spcAft>
              <a:spcPct val="35000"/>
            </a:spcAft>
            <a:buNone/>
          </a:pPr>
          <a:r>
            <a:rPr lang="en-US" sz="2700" kern="1200" dirty="0"/>
            <a:t>Attend Meetings</a:t>
          </a:r>
        </a:p>
      </dsp:txBody>
      <dsp:txXfrm>
        <a:off x="3222644" y="3032784"/>
        <a:ext cx="1755065" cy="1170043"/>
      </dsp:txXfrm>
    </dsp:sp>
    <dsp:sp modelId="{5868479B-ECEB-4ED1-BAED-5F58FC10DAE5}">
      <dsp:nvSpPr>
        <dsp:cNvPr id="0" name=""/>
        <dsp:cNvSpPr/>
      </dsp:nvSpPr>
      <dsp:spPr>
        <a:xfrm>
          <a:off x="5270220" y="3032784"/>
          <a:ext cx="2925108" cy="1170043"/>
        </a:xfrm>
        <a:prstGeom prst="chevron">
          <a:avLst/>
        </a:prstGeom>
        <a:solidFill>
          <a:schemeClr val="accent4">
            <a:hueOff val="3561030"/>
            <a:satOff val="3944"/>
            <a:lumOff val="1307"/>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8014" tIns="36005" rIns="36005" bIns="36005" numCol="1" spcCol="1270" anchor="ctr" anchorCtr="0">
          <a:noAutofit/>
        </a:bodyPr>
        <a:lstStyle/>
        <a:p>
          <a:pPr marL="0" lvl="0" indent="0" algn="ctr" defTabSz="1200150">
            <a:lnSpc>
              <a:spcPct val="90000"/>
            </a:lnSpc>
            <a:spcBef>
              <a:spcPct val="0"/>
            </a:spcBef>
            <a:spcAft>
              <a:spcPct val="35000"/>
            </a:spcAft>
            <a:buNone/>
          </a:pPr>
          <a:r>
            <a:rPr lang="en-US" sz="2700" kern="1200" dirty="0"/>
            <a:t>Hear the Message</a:t>
          </a:r>
        </a:p>
      </dsp:txBody>
      <dsp:txXfrm>
        <a:off x="5855242" y="3032784"/>
        <a:ext cx="1755065" cy="1170043"/>
      </dsp:txXfrm>
    </dsp:sp>
    <dsp:sp modelId="{04360199-F1CB-4FDA-B88C-9613EB60EF5B}">
      <dsp:nvSpPr>
        <dsp:cNvPr id="0" name=""/>
        <dsp:cNvSpPr/>
      </dsp:nvSpPr>
      <dsp:spPr>
        <a:xfrm>
          <a:off x="7902817" y="3032784"/>
          <a:ext cx="2925108" cy="1170043"/>
        </a:xfrm>
        <a:prstGeom prst="chevron">
          <a:avLst/>
        </a:prstGeom>
        <a:solidFill>
          <a:schemeClr val="accent4">
            <a:hueOff val="5341544"/>
            <a:satOff val="5916"/>
            <a:lumOff val="1961"/>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8014" tIns="36005" rIns="36005" bIns="36005" numCol="1" spcCol="1270" anchor="ctr" anchorCtr="0">
          <a:noAutofit/>
        </a:bodyPr>
        <a:lstStyle/>
        <a:p>
          <a:pPr marL="0" lvl="0" indent="0" algn="ctr" defTabSz="1200150">
            <a:lnSpc>
              <a:spcPct val="90000"/>
            </a:lnSpc>
            <a:spcBef>
              <a:spcPct val="0"/>
            </a:spcBef>
            <a:spcAft>
              <a:spcPct val="35000"/>
            </a:spcAft>
            <a:buNone/>
          </a:pPr>
          <a:r>
            <a:rPr lang="en-US" sz="2700" kern="1200" dirty="0"/>
            <a:t>Total Abstinence</a:t>
          </a:r>
        </a:p>
      </dsp:txBody>
      <dsp:txXfrm>
        <a:off x="8487839" y="3032784"/>
        <a:ext cx="1755065" cy="1170043"/>
      </dsp:txXfrm>
    </dsp:sp>
  </dsp:spTree>
</dsp:drawing>
</file>

<file path=ppt/diagrams/layout1.xml><?xml version="1.0" encoding="utf-8"?>
<dgm:layoutDef xmlns:dgm="http://schemas.openxmlformats.org/drawingml/2006/diagram" xmlns:a="http://schemas.openxmlformats.org/drawingml/2006/main" uniqueId="urn:microsoft.com/office/officeart/2005/8/layout/arrow1">
  <dgm:title val=""/>
  <dgm:desc val=""/>
  <dgm:catLst>
    <dgm:cat type="relationship" pri="132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231A6AC-49AB-994A-F537-344421574191}"/>
              </a:ext>
            </a:extLst>
          </p:cNvPr>
          <p:cNvSpPr>
            <a:spLocks noGrp="1"/>
          </p:cNvSpPr>
          <p:nvPr>
            <p:ph type="hdr" sz="quarter"/>
          </p:nvPr>
        </p:nvSpPr>
        <p:spPr>
          <a:xfrm>
            <a:off x="0" y="0"/>
            <a:ext cx="3076363" cy="470895"/>
          </a:xfrm>
          <a:prstGeom prst="rect">
            <a:avLst/>
          </a:prstGeom>
        </p:spPr>
        <p:txBody>
          <a:bodyPr vert="horz" lIns="94192" tIns="47096" rIns="94192" bIns="47096" rtlCol="0"/>
          <a:lstStyle>
            <a:lvl1pPr algn="l">
              <a:defRPr sz="1200"/>
            </a:lvl1pPr>
          </a:lstStyle>
          <a:p>
            <a:endParaRPr lang="en-US"/>
          </a:p>
        </p:txBody>
      </p:sp>
      <p:sp>
        <p:nvSpPr>
          <p:cNvPr id="3" name="Date Placeholder 2">
            <a:extLst>
              <a:ext uri="{FF2B5EF4-FFF2-40B4-BE49-F238E27FC236}">
                <a16:creationId xmlns:a16="http://schemas.microsoft.com/office/drawing/2014/main" id="{3336890E-9F5F-93B3-03C2-FE25262799D7}"/>
              </a:ext>
            </a:extLst>
          </p:cNvPr>
          <p:cNvSpPr>
            <a:spLocks noGrp="1"/>
          </p:cNvSpPr>
          <p:nvPr>
            <p:ph type="dt" sz="quarter" idx="1"/>
          </p:nvPr>
        </p:nvSpPr>
        <p:spPr>
          <a:xfrm>
            <a:off x="4021294" y="0"/>
            <a:ext cx="3076363" cy="470895"/>
          </a:xfrm>
          <a:prstGeom prst="rect">
            <a:avLst/>
          </a:prstGeom>
        </p:spPr>
        <p:txBody>
          <a:bodyPr vert="horz" lIns="94192" tIns="47096" rIns="94192" bIns="47096" rtlCol="0"/>
          <a:lstStyle>
            <a:lvl1pPr algn="r">
              <a:defRPr sz="1200"/>
            </a:lvl1pPr>
          </a:lstStyle>
          <a:p>
            <a:fld id="{37FD6383-D5C7-4D50-8991-5FE743ECE103}" type="datetime1">
              <a:rPr lang="en-US" smtClean="0"/>
              <a:t>6/4/2023</a:t>
            </a:fld>
            <a:endParaRPr lang="en-US"/>
          </a:p>
        </p:txBody>
      </p:sp>
      <p:sp>
        <p:nvSpPr>
          <p:cNvPr id="4" name="Footer Placeholder 3">
            <a:extLst>
              <a:ext uri="{FF2B5EF4-FFF2-40B4-BE49-F238E27FC236}">
                <a16:creationId xmlns:a16="http://schemas.microsoft.com/office/drawing/2014/main" id="{F20B3C20-2FB3-9F6E-28AF-8A4B1CED7EBF}"/>
              </a:ext>
            </a:extLst>
          </p:cNvPr>
          <p:cNvSpPr>
            <a:spLocks noGrp="1"/>
          </p:cNvSpPr>
          <p:nvPr>
            <p:ph type="ftr" sz="quarter" idx="2"/>
          </p:nvPr>
        </p:nvSpPr>
        <p:spPr>
          <a:xfrm>
            <a:off x="0" y="8914407"/>
            <a:ext cx="3076363" cy="470894"/>
          </a:xfrm>
          <a:prstGeom prst="rect">
            <a:avLst/>
          </a:prstGeom>
        </p:spPr>
        <p:txBody>
          <a:bodyPr vert="horz" lIns="94192" tIns="47096" rIns="94192" bIns="47096"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653F0D1-A52A-F1BA-EBFD-1C1AD864E09A}"/>
              </a:ext>
            </a:extLst>
          </p:cNvPr>
          <p:cNvSpPr>
            <a:spLocks noGrp="1"/>
          </p:cNvSpPr>
          <p:nvPr>
            <p:ph type="sldNum" sz="quarter" idx="3"/>
          </p:nvPr>
        </p:nvSpPr>
        <p:spPr>
          <a:xfrm>
            <a:off x="4021294" y="8914407"/>
            <a:ext cx="3076363" cy="470894"/>
          </a:xfrm>
          <a:prstGeom prst="rect">
            <a:avLst/>
          </a:prstGeom>
        </p:spPr>
        <p:txBody>
          <a:bodyPr vert="horz" lIns="94192" tIns="47096" rIns="94192" bIns="47096" rtlCol="0" anchor="b"/>
          <a:lstStyle>
            <a:lvl1pPr algn="r">
              <a:defRPr sz="1200"/>
            </a:lvl1pPr>
          </a:lstStyle>
          <a:p>
            <a:fld id="{982CB73D-FAF8-43D4-8F5A-6785D43AA71F}" type="slidenum">
              <a:rPr lang="en-US" smtClean="0"/>
              <a:t>‹#›</a:t>
            </a:fld>
            <a:endParaRPr lang="en-US"/>
          </a:p>
        </p:txBody>
      </p:sp>
    </p:spTree>
    <p:extLst>
      <p:ext uri="{BB962C8B-B14F-4D97-AF65-F5344CB8AC3E}">
        <p14:creationId xmlns:p14="http://schemas.microsoft.com/office/powerpoint/2010/main" val="1025856768"/>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470895"/>
          </a:xfrm>
          <a:prstGeom prst="rect">
            <a:avLst/>
          </a:prstGeom>
        </p:spPr>
        <p:txBody>
          <a:bodyPr vert="horz" lIns="94192" tIns="47096" rIns="94192" bIns="47096" rtlCol="0"/>
          <a:lstStyle>
            <a:lvl1pPr algn="l">
              <a:defRPr sz="1200"/>
            </a:lvl1pPr>
          </a:lstStyle>
          <a:p>
            <a:endParaRPr lang="en-US"/>
          </a:p>
        </p:txBody>
      </p:sp>
      <p:sp>
        <p:nvSpPr>
          <p:cNvPr id="3" name="Date Placeholder 2"/>
          <p:cNvSpPr>
            <a:spLocks noGrp="1"/>
          </p:cNvSpPr>
          <p:nvPr>
            <p:ph type="dt" idx="1"/>
          </p:nvPr>
        </p:nvSpPr>
        <p:spPr>
          <a:xfrm>
            <a:off x="4021294" y="0"/>
            <a:ext cx="3076363" cy="470895"/>
          </a:xfrm>
          <a:prstGeom prst="rect">
            <a:avLst/>
          </a:prstGeom>
        </p:spPr>
        <p:txBody>
          <a:bodyPr vert="horz" lIns="94192" tIns="47096" rIns="94192" bIns="47096" rtlCol="0"/>
          <a:lstStyle>
            <a:lvl1pPr algn="r">
              <a:defRPr sz="1200"/>
            </a:lvl1pPr>
          </a:lstStyle>
          <a:p>
            <a:fld id="{27C3B4C2-0242-4A80-846D-B5E6F5858DCA}" type="datetime1">
              <a:rPr lang="en-US" smtClean="0"/>
              <a:t>6/4/2023</a:t>
            </a:fld>
            <a:endParaRPr lang="en-US"/>
          </a:p>
        </p:txBody>
      </p:sp>
      <p:sp>
        <p:nvSpPr>
          <p:cNvPr id="4" name="Slide Image Placeholder 3"/>
          <p:cNvSpPr>
            <a:spLocks noGrp="1" noRot="1" noChangeAspect="1"/>
          </p:cNvSpPr>
          <p:nvPr>
            <p:ph type="sldImg" idx="2"/>
          </p:nvPr>
        </p:nvSpPr>
        <p:spPr>
          <a:xfrm>
            <a:off x="735013" y="1173163"/>
            <a:ext cx="5629275" cy="3167062"/>
          </a:xfrm>
          <a:prstGeom prst="rect">
            <a:avLst/>
          </a:prstGeom>
          <a:noFill/>
          <a:ln w="12700">
            <a:solidFill>
              <a:prstClr val="black"/>
            </a:solidFill>
          </a:ln>
        </p:spPr>
        <p:txBody>
          <a:bodyPr vert="horz" lIns="94192" tIns="47096" rIns="94192" bIns="47096" rtlCol="0" anchor="ctr"/>
          <a:lstStyle/>
          <a:p>
            <a:endParaRPr lang="en-US"/>
          </a:p>
        </p:txBody>
      </p:sp>
      <p:sp>
        <p:nvSpPr>
          <p:cNvPr id="5" name="Notes Placeholder 4"/>
          <p:cNvSpPr>
            <a:spLocks noGrp="1"/>
          </p:cNvSpPr>
          <p:nvPr>
            <p:ph type="body" sz="quarter" idx="3"/>
          </p:nvPr>
        </p:nvSpPr>
        <p:spPr>
          <a:xfrm>
            <a:off x="709930" y="4516676"/>
            <a:ext cx="5679440" cy="3695462"/>
          </a:xfrm>
          <a:prstGeom prst="rect">
            <a:avLst/>
          </a:prstGeom>
        </p:spPr>
        <p:txBody>
          <a:bodyPr vert="horz" lIns="94192" tIns="47096" rIns="94192" bIns="47096"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4407"/>
            <a:ext cx="3076363" cy="470894"/>
          </a:xfrm>
          <a:prstGeom prst="rect">
            <a:avLst/>
          </a:prstGeom>
        </p:spPr>
        <p:txBody>
          <a:bodyPr vert="horz" lIns="94192" tIns="47096" rIns="94192" bIns="47096" rtlCol="0" anchor="b"/>
          <a:lstStyle>
            <a:lvl1pPr algn="l">
              <a:defRPr sz="1200"/>
            </a:lvl1pPr>
          </a:lstStyle>
          <a:p>
            <a:endParaRPr lang="en-US"/>
          </a:p>
        </p:txBody>
      </p:sp>
      <p:sp>
        <p:nvSpPr>
          <p:cNvPr id="7" name="Slide Number Placeholder 6"/>
          <p:cNvSpPr>
            <a:spLocks noGrp="1"/>
          </p:cNvSpPr>
          <p:nvPr>
            <p:ph type="sldNum" sz="quarter" idx="5"/>
          </p:nvPr>
        </p:nvSpPr>
        <p:spPr>
          <a:xfrm>
            <a:off x="4021294" y="8914407"/>
            <a:ext cx="3076363" cy="470894"/>
          </a:xfrm>
          <a:prstGeom prst="rect">
            <a:avLst/>
          </a:prstGeom>
        </p:spPr>
        <p:txBody>
          <a:bodyPr vert="horz" lIns="94192" tIns="47096" rIns="94192" bIns="47096" rtlCol="0" anchor="b"/>
          <a:lstStyle>
            <a:lvl1pPr algn="r">
              <a:defRPr sz="1200"/>
            </a:lvl1pPr>
          </a:lstStyle>
          <a:p>
            <a:fld id="{BDF1DA31-6B5E-4728-9A53-E57FC8F83058}" type="slidenum">
              <a:rPr lang="en-US" smtClean="0"/>
              <a:t>‹#›</a:t>
            </a:fld>
            <a:endParaRPr lang="en-US"/>
          </a:p>
        </p:txBody>
      </p:sp>
    </p:spTree>
    <p:extLst>
      <p:ext uri="{BB962C8B-B14F-4D97-AF65-F5344CB8AC3E}">
        <p14:creationId xmlns:p14="http://schemas.microsoft.com/office/powerpoint/2010/main" val="4111037954"/>
      </p:ext>
    </p:extLst>
  </p:cSld>
  <p:clrMap bg1="lt1" tx1="dk1" bg2="lt2" tx2="dk2" accent1="accent1" accent2="accent2" accent3="accent3" accent4="accent4" accent5="accent5" accent6="accent6" hlink="hlink" folHlink="folHlink"/>
  <p:hf/>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 /><Relationship Id="rId1" Type="http://schemas.openxmlformats.org/officeDocument/2006/relationships/notesMaster" Target="../notesMasters/notesMaster1.xml" /></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 /><Relationship Id="rId1" Type="http://schemas.openxmlformats.org/officeDocument/2006/relationships/notesMaster" Target="../notesMasters/notesMaster1.xml" /></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 /><Relationship Id="rId1" Type="http://schemas.openxmlformats.org/officeDocument/2006/relationships/notesMaster" Target="../notesMasters/notesMaster1.xml" /></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 /><Relationship Id="rId1" Type="http://schemas.openxmlformats.org/officeDocument/2006/relationships/notesMaster" Target="../notesMasters/notesMaster1.xml" /></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 /><Relationship Id="rId1" Type="http://schemas.openxmlformats.org/officeDocument/2006/relationships/notesMaster" Target="../notesMasters/notesMaster1.xml" /></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 /><Relationship Id="rId1" Type="http://schemas.openxmlformats.org/officeDocument/2006/relationships/notesMaster" Target="../notesMasters/notesMaster1.xml" /></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 /><Relationship Id="rId1" Type="http://schemas.openxmlformats.org/officeDocument/2006/relationships/notesMaster" Target="../notesMasters/notesMaster1.xml" /></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 /><Relationship Id="rId1" Type="http://schemas.openxmlformats.org/officeDocument/2006/relationships/notesMaster" Target="../notesMasters/notesMaster1.xml" /></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 /><Relationship Id="rId1" Type="http://schemas.openxmlformats.org/officeDocument/2006/relationships/notesMaster" Target="../notesMasters/notesMaster1.xml" /></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 /><Relationship Id="rId1" Type="http://schemas.openxmlformats.org/officeDocument/2006/relationships/notesMaster" Target="../notesMasters/notesMaster1.xml" /></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Introductions </a:t>
            </a:r>
          </a:p>
          <a:p>
            <a:r>
              <a:rPr lang="en-US" dirty="0"/>
              <a:t>Chris addict Harm Reduction and overdose prevention </a:t>
            </a:r>
          </a:p>
          <a:p>
            <a:r>
              <a:rPr lang="en-US" dirty="0" err="1"/>
              <a:t>Dezi</a:t>
            </a:r>
            <a:r>
              <a:rPr lang="en-US" dirty="0"/>
              <a:t> Addict Harm Reduction and MOUD Services </a:t>
            </a:r>
          </a:p>
        </p:txBody>
      </p:sp>
      <p:sp>
        <p:nvSpPr>
          <p:cNvPr id="4" name="Slide Number Placeholder 3"/>
          <p:cNvSpPr>
            <a:spLocks noGrp="1"/>
          </p:cNvSpPr>
          <p:nvPr>
            <p:ph type="sldNum" sz="quarter" idx="10"/>
          </p:nvPr>
        </p:nvSpPr>
        <p:spPr/>
        <p:txBody>
          <a:bodyPr/>
          <a:lstStyle/>
          <a:p>
            <a:fld id="{BDF1DA31-6B5E-4728-9A53-E57FC8F83058}" type="slidenum">
              <a:rPr lang="en-US" smtClean="0"/>
              <a:t>1</a:t>
            </a:fld>
            <a:endParaRPr lang="en-US"/>
          </a:p>
        </p:txBody>
      </p:sp>
      <p:sp>
        <p:nvSpPr>
          <p:cNvPr id="5" name="Footer Placeholder 4">
            <a:extLst>
              <a:ext uri="{FF2B5EF4-FFF2-40B4-BE49-F238E27FC236}">
                <a16:creationId xmlns:a16="http://schemas.microsoft.com/office/drawing/2014/main" id="{C7849863-93CB-892F-5E74-58C22F39617B}"/>
              </a:ext>
            </a:extLst>
          </p:cNvPr>
          <p:cNvSpPr>
            <a:spLocks noGrp="1"/>
          </p:cNvSpPr>
          <p:nvPr>
            <p:ph type="ftr" sz="quarter" idx="4"/>
          </p:nvPr>
        </p:nvSpPr>
        <p:spPr/>
        <p:txBody>
          <a:bodyPr/>
          <a:lstStyle/>
          <a:p>
            <a:endParaRPr lang="en-US"/>
          </a:p>
        </p:txBody>
      </p:sp>
      <p:sp>
        <p:nvSpPr>
          <p:cNvPr id="6" name="Header Placeholder 5">
            <a:extLst>
              <a:ext uri="{FF2B5EF4-FFF2-40B4-BE49-F238E27FC236}">
                <a16:creationId xmlns:a16="http://schemas.microsoft.com/office/drawing/2014/main" id="{0DB550FA-0D2C-6B5D-93D9-5021282B3F06}"/>
              </a:ext>
            </a:extLst>
          </p:cNvPr>
          <p:cNvSpPr>
            <a:spLocks noGrp="1"/>
          </p:cNvSpPr>
          <p:nvPr>
            <p:ph type="hdr" sz="quarter"/>
          </p:nvPr>
        </p:nvSpPr>
        <p:spPr/>
        <p:txBody>
          <a:bodyPr/>
          <a:lstStyle/>
          <a:p>
            <a:endParaRPr lang="en-US"/>
          </a:p>
        </p:txBody>
      </p:sp>
      <p:sp>
        <p:nvSpPr>
          <p:cNvPr id="7" name="Date Placeholder 6">
            <a:extLst>
              <a:ext uri="{FF2B5EF4-FFF2-40B4-BE49-F238E27FC236}">
                <a16:creationId xmlns:a16="http://schemas.microsoft.com/office/drawing/2014/main" id="{F793C565-947D-D664-E0A0-0FF4AC871505}"/>
              </a:ext>
            </a:extLst>
          </p:cNvPr>
          <p:cNvSpPr>
            <a:spLocks noGrp="1"/>
          </p:cNvSpPr>
          <p:nvPr>
            <p:ph type="dt" idx="1"/>
          </p:nvPr>
        </p:nvSpPr>
        <p:spPr/>
        <p:txBody>
          <a:bodyPr/>
          <a:lstStyle/>
          <a:p>
            <a:fld id="{67450C7E-9F93-4F46-B284-982B1A75BDC5}" type="datetime1">
              <a:rPr lang="en-US" smtClean="0"/>
              <a:t>6/4/2023</a:t>
            </a:fld>
            <a:endParaRPr lang="en-US"/>
          </a:p>
        </p:txBody>
      </p:sp>
    </p:spTree>
    <p:extLst>
      <p:ext uri="{BB962C8B-B14F-4D97-AF65-F5344CB8AC3E}">
        <p14:creationId xmlns:p14="http://schemas.microsoft.com/office/powerpoint/2010/main" val="5508834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F1DA31-6B5E-4728-9A53-E57FC8F83058}" type="slidenum">
              <a:rPr lang="en-US" smtClean="0"/>
              <a:t>10</a:t>
            </a:fld>
            <a:endParaRPr lang="en-US"/>
          </a:p>
        </p:txBody>
      </p:sp>
      <p:sp>
        <p:nvSpPr>
          <p:cNvPr id="5" name="Footer Placeholder 4">
            <a:extLst>
              <a:ext uri="{FF2B5EF4-FFF2-40B4-BE49-F238E27FC236}">
                <a16:creationId xmlns:a16="http://schemas.microsoft.com/office/drawing/2014/main" id="{B83D9A1B-3BD4-21B4-A75E-8323B0A6C0D4}"/>
              </a:ext>
            </a:extLst>
          </p:cNvPr>
          <p:cNvSpPr>
            <a:spLocks noGrp="1"/>
          </p:cNvSpPr>
          <p:nvPr>
            <p:ph type="ftr" sz="quarter" idx="4"/>
          </p:nvPr>
        </p:nvSpPr>
        <p:spPr/>
        <p:txBody>
          <a:bodyPr/>
          <a:lstStyle/>
          <a:p>
            <a:endParaRPr lang="en-US"/>
          </a:p>
        </p:txBody>
      </p:sp>
      <p:sp>
        <p:nvSpPr>
          <p:cNvPr id="6" name="Header Placeholder 5">
            <a:extLst>
              <a:ext uri="{FF2B5EF4-FFF2-40B4-BE49-F238E27FC236}">
                <a16:creationId xmlns:a16="http://schemas.microsoft.com/office/drawing/2014/main" id="{B33DBE0F-D570-59B4-AAF9-42F57ACA8EFC}"/>
              </a:ext>
            </a:extLst>
          </p:cNvPr>
          <p:cNvSpPr>
            <a:spLocks noGrp="1"/>
          </p:cNvSpPr>
          <p:nvPr>
            <p:ph type="hdr" sz="quarter"/>
          </p:nvPr>
        </p:nvSpPr>
        <p:spPr/>
        <p:txBody>
          <a:bodyPr/>
          <a:lstStyle/>
          <a:p>
            <a:endParaRPr lang="en-US"/>
          </a:p>
        </p:txBody>
      </p:sp>
      <p:sp>
        <p:nvSpPr>
          <p:cNvPr id="7" name="Date Placeholder 6">
            <a:extLst>
              <a:ext uri="{FF2B5EF4-FFF2-40B4-BE49-F238E27FC236}">
                <a16:creationId xmlns:a16="http://schemas.microsoft.com/office/drawing/2014/main" id="{6BA355A5-BA82-E479-5B1D-1319A20A2E5B}"/>
              </a:ext>
            </a:extLst>
          </p:cNvPr>
          <p:cNvSpPr>
            <a:spLocks noGrp="1"/>
          </p:cNvSpPr>
          <p:nvPr>
            <p:ph type="dt" idx="1"/>
          </p:nvPr>
        </p:nvSpPr>
        <p:spPr/>
        <p:txBody>
          <a:bodyPr/>
          <a:lstStyle/>
          <a:p>
            <a:fld id="{8D6324F3-A069-46F2-AB35-DFA2B189C5D8}" type="datetime1">
              <a:rPr lang="en-US" smtClean="0"/>
              <a:t>6/4/2023</a:t>
            </a:fld>
            <a:endParaRPr lang="en-US"/>
          </a:p>
        </p:txBody>
      </p:sp>
    </p:spTree>
    <p:extLst>
      <p:ext uri="{BB962C8B-B14F-4D97-AF65-F5344CB8AC3E}">
        <p14:creationId xmlns:p14="http://schemas.microsoft.com/office/powerpoint/2010/main" val="17098117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F1DA31-6B5E-4728-9A53-E57FC8F83058}" type="slidenum">
              <a:rPr lang="en-US" smtClean="0"/>
              <a:t>11</a:t>
            </a:fld>
            <a:endParaRPr lang="en-US"/>
          </a:p>
        </p:txBody>
      </p:sp>
      <p:sp>
        <p:nvSpPr>
          <p:cNvPr id="5" name="Footer Placeholder 4">
            <a:extLst>
              <a:ext uri="{FF2B5EF4-FFF2-40B4-BE49-F238E27FC236}">
                <a16:creationId xmlns:a16="http://schemas.microsoft.com/office/drawing/2014/main" id="{17E19E53-EF8C-FC2D-6845-DBF728C10385}"/>
              </a:ext>
            </a:extLst>
          </p:cNvPr>
          <p:cNvSpPr>
            <a:spLocks noGrp="1"/>
          </p:cNvSpPr>
          <p:nvPr>
            <p:ph type="ftr" sz="quarter" idx="4"/>
          </p:nvPr>
        </p:nvSpPr>
        <p:spPr/>
        <p:txBody>
          <a:bodyPr/>
          <a:lstStyle/>
          <a:p>
            <a:endParaRPr lang="en-US"/>
          </a:p>
        </p:txBody>
      </p:sp>
      <p:sp>
        <p:nvSpPr>
          <p:cNvPr id="6" name="Header Placeholder 5">
            <a:extLst>
              <a:ext uri="{FF2B5EF4-FFF2-40B4-BE49-F238E27FC236}">
                <a16:creationId xmlns:a16="http://schemas.microsoft.com/office/drawing/2014/main" id="{FDCCA124-3923-9A5A-79F8-9A0F4B526881}"/>
              </a:ext>
            </a:extLst>
          </p:cNvPr>
          <p:cNvSpPr>
            <a:spLocks noGrp="1"/>
          </p:cNvSpPr>
          <p:nvPr>
            <p:ph type="hdr" sz="quarter"/>
          </p:nvPr>
        </p:nvSpPr>
        <p:spPr/>
        <p:txBody>
          <a:bodyPr/>
          <a:lstStyle/>
          <a:p>
            <a:endParaRPr lang="en-US"/>
          </a:p>
        </p:txBody>
      </p:sp>
      <p:sp>
        <p:nvSpPr>
          <p:cNvPr id="7" name="Date Placeholder 6">
            <a:extLst>
              <a:ext uri="{FF2B5EF4-FFF2-40B4-BE49-F238E27FC236}">
                <a16:creationId xmlns:a16="http://schemas.microsoft.com/office/drawing/2014/main" id="{6B743840-939A-6AA3-D880-DB3D2F4A6B4B}"/>
              </a:ext>
            </a:extLst>
          </p:cNvPr>
          <p:cNvSpPr>
            <a:spLocks noGrp="1"/>
          </p:cNvSpPr>
          <p:nvPr>
            <p:ph type="dt" idx="1"/>
          </p:nvPr>
        </p:nvSpPr>
        <p:spPr/>
        <p:txBody>
          <a:bodyPr/>
          <a:lstStyle/>
          <a:p>
            <a:fld id="{E47804C3-ECC7-46D6-9CE2-EBE557C09ED0}" type="datetime1">
              <a:rPr lang="en-US" smtClean="0"/>
              <a:t>6/4/2023</a:t>
            </a:fld>
            <a:endParaRPr lang="en-US"/>
          </a:p>
        </p:txBody>
      </p:sp>
    </p:spTree>
    <p:extLst>
      <p:ext uri="{BB962C8B-B14F-4D97-AF65-F5344CB8AC3E}">
        <p14:creationId xmlns:p14="http://schemas.microsoft.com/office/powerpoint/2010/main" val="34437513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for participating. We encourage you to discuss these issues in your homegroup business meeting if you believe that would be helpful.</a:t>
            </a:r>
          </a:p>
        </p:txBody>
      </p:sp>
      <p:sp>
        <p:nvSpPr>
          <p:cNvPr id="4" name="Slide Number Placeholder 3"/>
          <p:cNvSpPr>
            <a:spLocks noGrp="1"/>
          </p:cNvSpPr>
          <p:nvPr>
            <p:ph type="sldNum" sz="quarter" idx="10"/>
          </p:nvPr>
        </p:nvSpPr>
        <p:spPr/>
        <p:txBody>
          <a:bodyPr/>
          <a:lstStyle/>
          <a:p>
            <a:fld id="{BDF1DA31-6B5E-4728-9A53-E57FC8F83058}" type="slidenum">
              <a:rPr lang="en-US" smtClean="0"/>
              <a:t>12</a:t>
            </a:fld>
            <a:endParaRPr lang="en-US"/>
          </a:p>
        </p:txBody>
      </p:sp>
      <p:sp>
        <p:nvSpPr>
          <p:cNvPr id="5" name="Footer Placeholder 4">
            <a:extLst>
              <a:ext uri="{FF2B5EF4-FFF2-40B4-BE49-F238E27FC236}">
                <a16:creationId xmlns:a16="http://schemas.microsoft.com/office/drawing/2014/main" id="{5FFCCF90-F2F3-6AF7-B3D3-3259AA95C345}"/>
              </a:ext>
            </a:extLst>
          </p:cNvPr>
          <p:cNvSpPr>
            <a:spLocks noGrp="1"/>
          </p:cNvSpPr>
          <p:nvPr>
            <p:ph type="ftr" sz="quarter" idx="4"/>
          </p:nvPr>
        </p:nvSpPr>
        <p:spPr/>
        <p:txBody>
          <a:bodyPr/>
          <a:lstStyle/>
          <a:p>
            <a:endParaRPr lang="en-US"/>
          </a:p>
        </p:txBody>
      </p:sp>
      <p:sp>
        <p:nvSpPr>
          <p:cNvPr id="6" name="Header Placeholder 5">
            <a:extLst>
              <a:ext uri="{FF2B5EF4-FFF2-40B4-BE49-F238E27FC236}">
                <a16:creationId xmlns:a16="http://schemas.microsoft.com/office/drawing/2014/main" id="{D77AC525-3B77-5BAC-15B9-3B8513AAF11D}"/>
              </a:ext>
            </a:extLst>
          </p:cNvPr>
          <p:cNvSpPr>
            <a:spLocks noGrp="1"/>
          </p:cNvSpPr>
          <p:nvPr>
            <p:ph type="hdr" sz="quarter"/>
          </p:nvPr>
        </p:nvSpPr>
        <p:spPr/>
        <p:txBody>
          <a:bodyPr/>
          <a:lstStyle/>
          <a:p>
            <a:endParaRPr lang="en-US"/>
          </a:p>
        </p:txBody>
      </p:sp>
      <p:sp>
        <p:nvSpPr>
          <p:cNvPr id="7" name="Date Placeholder 6">
            <a:extLst>
              <a:ext uri="{FF2B5EF4-FFF2-40B4-BE49-F238E27FC236}">
                <a16:creationId xmlns:a16="http://schemas.microsoft.com/office/drawing/2014/main" id="{1DE6D292-ECE7-DD2A-556C-64F62B41B20A}"/>
              </a:ext>
            </a:extLst>
          </p:cNvPr>
          <p:cNvSpPr>
            <a:spLocks noGrp="1"/>
          </p:cNvSpPr>
          <p:nvPr>
            <p:ph type="dt" idx="1"/>
          </p:nvPr>
        </p:nvSpPr>
        <p:spPr/>
        <p:txBody>
          <a:bodyPr/>
          <a:lstStyle/>
          <a:p>
            <a:fld id="{E01892C5-47C4-419B-BCFB-F56D38960F28}" type="datetime1">
              <a:rPr lang="en-US" smtClean="0"/>
              <a:t>6/4/2023</a:t>
            </a:fld>
            <a:endParaRPr lang="en-US"/>
          </a:p>
        </p:txBody>
      </p:sp>
    </p:spTree>
    <p:extLst>
      <p:ext uri="{BB962C8B-B14F-4D97-AF65-F5344CB8AC3E}">
        <p14:creationId xmlns:p14="http://schemas.microsoft.com/office/powerpoint/2010/main" val="39960541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Dezi</a:t>
            </a:r>
            <a:r>
              <a:rPr lang="en-US" dirty="0"/>
              <a:t> </a:t>
            </a:r>
          </a:p>
          <a:p>
            <a:endParaRPr lang="en-US" dirty="0"/>
          </a:p>
          <a:p>
            <a:r>
              <a:rPr lang="en-US" sz="1900" dirty="0">
                <a:latin typeface="Calibri" panose="020F0502020204030204" pitchFamily="34" charset="0"/>
                <a:ea typeface="Calibri" panose="020F0502020204030204" pitchFamily="34" charset="0"/>
                <a:cs typeface="Times New Roman" panose="02020603050405020304" pitchFamily="18" charset="0"/>
              </a:rPr>
              <a:t>For most parts of the US as well as other places around the world, medication is </a:t>
            </a:r>
            <a:r>
              <a:rPr lang="en-US" sz="1900" i="1" dirty="0">
                <a:latin typeface="Calibri" panose="020F0502020204030204" pitchFamily="34" charset="0"/>
                <a:ea typeface="Calibri" panose="020F0502020204030204" pitchFamily="34" charset="0"/>
                <a:cs typeface="Times New Roman" panose="02020603050405020304" pitchFamily="18" charset="0"/>
              </a:rPr>
              <a:t>required</a:t>
            </a:r>
            <a:r>
              <a:rPr lang="en-US" sz="1900" dirty="0">
                <a:latin typeface="Calibri" panose="020F0502020204030204" pitchFamily="34" charset="0"/>
                <a:ea typeface="Calibri" panose="020F0502020204030204" pitchFamily="34" charset="0"/>
                <a:cs typeface="Times New Roman" panose="02020603050405020304" pitchFamily="18" charset="0"/>
              </a:rPr>
              <a:t> to treat addiction when an individual is receiving financial assistance from a government or insurance source. That is definitely an outside issue, but how we treat people when they walk into an NA meeting is not. Professionals who work with these persons have repeatedly stated that these potential members tend to receive less than a warm welcome at NA meetings and many have decided that it is easier to send people to other places. Many communities outside of the US have faced this issue for a longer time. It’s encouraging to see these communities welcoming people from a more peaceful, less emotionally charged place. </a:t>
            </a:r>
            <a:endParaRPr lang="en-US" dirty="0"/>
          </a:p>
        </p:txBody>
      </p:sp>
      <p:sp>
        <p:nvSpPr>
          <p:cNvPr id="4" name="Slide Number Placeholder 3"/>
          <p:cNvSpPr>
            <a:spLocks noGrp="1"/>
          </p:cNvSpPr>
          <p:nvPr>
            <p:ph type="sldNum" sz="quarter" idx="5"/>
          </p:nvPr>
        </p:nvSpPr>
        <p:spPr/>
        <p:txBody>
          <a:bodyPr/>
          <a:lstStyle/>
          <a:p>
            <a:fld id="{BDF1DA31-6B5E-4728-9A53-E57FC8F83058}" type="slidenum">
              <a:rPr lang="en-US" smtClean="0"/>
              <a:t>13</a:t>
            </a:fld>
            <a:endParaRPr lang="en-US"/>
          </a:p>
        </p:txBody>
      </p:sp>
      <p:sp>
        <p:nvSpPr>
          <p:cNvPr id="5" name="Footer Placeholder 4">
            <a:extLst>
              <a:ext uri="{FF2B5EF4-FFF2-40B4-BE49-F238E27FC236}">
                <a16:creationId xmlns:a16="http://schemas.microsoft.com/office/drawing/2014/main" id="{A3D6CB63-B267-C2E3-0300-45564E245D8E}"/>
              </a:ext>
            </a:extLst>
          </p:cNvPr>
          <p:cNvSpPr>
            <a:spLocks noGrp="1"/>
          </p:cNvSpPr>
          <p:nvPr>
            <p:ph type="ftr" sz="quarter" idx="4"/>
          </p:nvPr>
        </p:nvSpPr>
        <p:spPr/>
        <p:txBody>
          <a:bodyPr/>
          <a:lstStyle/>
          <a:p>
            <a:endParaRPr lang="en-US"/>
          </a:p>
        </p:txBody>
      </p:sp>
      <p:sp>
        <p:nvSpPr>
          <p:cNvPr id="6" name="Header Placeholder 5">
            <a:extLst>
              <a:ext uri="{FF2B5EF4-FFF2-40B4-BE49-F238E27FC236}">
                <a16:creationId xmlns:a16="http://schemas.microsoft.com/office/drawing/2014/main" id="{1B2F060A-2D88-BCDE-26D8-751F24130D82}"/>
              </a:ext>
            </a:extLst>
          </p:cNvPr>
          <p:cNvSpPr>
            <a:spLocks noGrp="1"/>
          </p:cNvSpPr>
          <p:nvPr>
            <p:ph type="hdr" sz="quarter"/>
          </p:nvPr>
        </p:nvSpPr>
        <p:spPr/>
        <p:txBody>
          <a:bodyPr/>
          <a:lstStyle/>
          <a:p>
            <a:endParaRPr lang="en-US"/>
          </a:p>
        </p:txBody>
      </p:sp>
      <p:sp>
        <p:nvSpPr>
          <p:cNvPr id="7" name="Date Placeholder 6">
            <a:extLst>
              <a:ext uri="{FF2B5EF4-FFF2-40B4-BE49-F238E27FC236}">
                <a16:creationId xmlns:a16="http://schemas.microsoft.com/office/drawing/2014/main" id="{0637F4DD-7A91-3124-3176-A15AB802B3A4}"/>
              </a:ext>
            </a:extLst>
          </p:cNvPr>
          <p:cNvSpPr>
            <a:spLocks noGrp="1"/>
          </p:cNvSpPr>
          <p:nvPr>
            <p:ph type="dt" idx="1"/>
          </p:nvPr>
        </p:nvSpPr>
        <p:spPr/>
        <p:txBody>
          <a:bodyPr/>
          <a:lstStyle/>
          <a:p>
            <a:fld id="{9D95CEFA-CAB7-4C24-8032-DE0AC6223F28}" type="datetime1">
              <a:rPr lang="en-US" smtClean="0"/>
              <a:t>6/4/2023</a:t>
            </a:fld>
            <a:endParaRPr lang="en-US"/>
          </a:p>
        </p:txBody>
      </p:sp>
    </p:spTree>
    <p:extLst>
      <p:ext uri="{BB962C8B-B14F-4D97-AF65-F5344CB8AC3E}">
        <p14:creationId xmlns:p14="http://schemas.microsoft.com/office/powerpoint/2010/main" val="37910329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Christopher </a:t>
            </a:r>
          </a:p>
        </p:txBody>
      </p:sp>
      <p:sp>
        <p:nvSpPr>
          <p:cNvPr id="4" name="Slide Number Placeholder 3"/>
          <p:cNvSpPr>
            <a:spLocks noGrp="1"/>
          </p:cNvSpPr>
          <p:nvPr>
            <p:ph type="sldNum" sz="quarter" idx="5"/>
          </p:nvPr>
        </p:nvSpPr>
        <p:spPr/>
        <p:txBody>
          <a:bodyPr/>
          <a:lstStyle/>
          <a:p>
            <a:fld id="{BDF1DA31-6B5E-4728-9A53-E57FC8F83058}" type="slidenum">
              <a:rPr lang="en-US" smtClean="0"/>
              <a:t>14</a:t>
            </a:fld>
            <a:endParaRPr lang="en-US"/>
          </a:p>
        </p:txBody>
      </p:sp>
      <p:sp>
        <p:nvSpPr>
          <p:cNvPr id="5" name="Footer Placeholder 4">
            <a:extLst>
              <a:ext uri="{FF2B5EF4-FFF2-40B4-BE49-F238E27FC236}">
                <a16:creationId xmlns:a16="http://schemas.microsoft.com/office/drawing/2014/main" id="{98B1C08B-655E-ABC3-97BB-F73B3B5AB5CF}"/>
              </a:ext>
            </a:extLst>
          </p:cNvPr>
          <p:cNvSpPr>
            <a:spLocks noGrp="1"/>
          </p:cNvSpPr>
          <p:nvPr>
            <p:ph type="ftr" sz="quarter" idx="4"/>
          </p:nvPr>
        </p:nvSpPr>
        <p:spPr/>
        <p:txBody>
          <a:bodyPr/>
          <a:lstStyle/>
          <a:p>
            <a:endParaRPr lang="en-US"/>
          </a:p>
        </p:txBody>
      </p:sp>
      <p:sp>
        <p:nvSpPr>
          <p:cNvPr id="6" name="Header Placeholder 5">
            <a:extLst>
              <a:ext uri="{FF2B5EF4-FFF2-40B4-BE49-F238E27FC236}">
                <a16:creationId xmlns:a16="http://schemas.microsoft.com/office/drawing/2014/main" id="{C9FD6C2D-75EF-68D9-4CC1-8FB7FFAA8656}"/>
              </a:ext>
            </a:extLst>
          </p:cNvPr>
          <p:cNvSpPr>
            <a:spLocks noGrp="1"/>
          </p:cNvSpPr>
          <p:nvPr>
            <p:ph type="hdr" sz="quarter"/>
          </p:nvPr>
        </p:nvSpPr>
        <p:spPr/>
        <p:txBody>
          <a:bodyPr/>
          <a:lstStyle/>
          <a:p>
            <a:endParaRPr lang="en-US"/>
          </a:p>
        </p:txBody>
      </p:sp>
      <p:sp>
        <p:nvSpPr>
          <p:cNvPr id="7" name="Date Placeholder 6">
            <a:extLst>
              <a:ext uri="{FF2B5EF4-FFF2-40B4-BE49-F238E27FC236}">
                <a16:creationId xmlns:a16="http://schemas.microsoft.com/office/drawing/2014/main" id="{6016A6D0-4807-41B2-0922-8D1BCD0A72E3}"/>
              </a:ext>
            </a:extLst>
          </p:cNvPr>
          <p:cNvSpPr>
            <a:spLocks noGrp="1"/>
          </p:cNvSpPr>
          <p:nvPr>
            <p:ph type="dt" idx="1"/>
          </p:nvPr>
        </p:nvSpPr>
        <p:spPr/>
        <p:txBody>
          <a:bodyPr/>
          <a:lstStyle/>
          <a:p>
            <a:fld id="{E0DFDC65-88B9-4412-A6D8-21DA8B332104}" type="datetime1">
              <a:rPr lang="en-US" smtClean="0"/>
              <a:t>6/4/2023</a:t>
            </a:fld>
            <a:endParaRPr lang="en-US"/>
          </a:p>
        </p:txBody>
      </p:sp>
    </p:spTree>
    <p:extLst>
      <p:ext uri="{BB962C8B-B14F-4D97-AF65-F5344CB8AC3E}">
        <p14:creationId xmlns:p14="http://schemas.microsoft.com/office/powerpoint/2010/main" val="32921699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Dezi</a:t>
            </a:r>
            <a:r>
              <a:rPr lang="en-US" dirty="0"/>
              <a:t> and Chris </a:t>
            </a:r>
          </a:p>
          <a:p>
            <a:r>
              <a:rPr lang="en-US" dirty="0"/>
              <a:t>MAT is not a magic fix all. Will it keep the withdrawal and craving at bay? Yes, but like I tell my client “you have to work on what is between your ears”. Having a positive the support system is necessary to properly taper off the medication in a safe manner and maintain long term recovery.</a:t>
            </a:r>
          </a:p>
        </p:txBody>
      </p:sp>
      <p:sp>
        <p:nvSpPr>
          <p:cNvPr id="4" name="Slide Number Placeholder 3"/>
          <p:cNvSpPr>
            <a:spLocks noGrp="1"/>
          </p:cNvSpPr>
          <p:nvPr>
            <p:ph type="sldNum" sz="quarter" idx="5"/>
          </p:nvPr>
        </p:nvSpPr>
        <p:spPr/>
        <p:txBody>
          <a:bodyPr/>
          <a:lstStyle/>
          <a:p>
            <a:fld id="{BDF1DA31-6B5E-4728-9A53-E57FC8F83058}" type="slidenum">
              <a:rPr lang="en-US" smtClean="0"/>
              <a:t>15</a:t>
            </a:fld>
            <a:endParaRPr lang="en-US"/>
          </a:p>
        </p:txBody>
      </p:sp>
      <p:sp>
        <p:nvSpPr>
          <p:cNvPr id="5" name="Footer Placeholder 4">
            <a:extLst>
              <a:ext uri="{FF2B5EF4-FFF2-40B4-BE49-F238E27FC236}">
                <a16:creationId xmlns:a16="http://schemas.microsoft.com/office/drawing/2014/main" id="{F2BA2368-CC8A-7332-7440-289245FE7B6B}"/>
              </a:ext>
            </a:extLst>
          </p:cNvPr>
          <p:cNvSpPr>
            <a:spLocks noGrp="1"/>
          </p:cNvSpPr>
          <p:nvPr>
            <p:ph type="ftr" sz="quarter" idx="4"/>
          </p:nvPr>
        </p:nvSpPr>
        <p:spPr/>
        <p:txBody>
          <a:bodyPr/>
          <a:lstStyle/>
          <a:p>
            <a:endParaRPr lang="en-US"/>
          </a:p>
        </p:txBody>
      </p:sp>
      <p:sp>
        <p:nvSpPr>
          <p:cNvPr id="6" name="Header Placeholder 5">
            <a:extLst>
              <a:ext uri="{FF2B5EF4-FFF2-40B4-BE49-F238E27FC236}">
                <a16:creationId xmlns:a16="http://schemas.microsoft.com/office/drawing/2014/main" id="{24B970B5-443C-D083-B147-055A12CA71E4}"/>
              </a:ext>
            </a:extLst>
          </p:cNvPr>
          <p:cNvSpPr>
            <a:spLocks noGrp="1"/>
          </p:cNvSpPr>
          <p:nvPr>
            <p:ph type="hdr" sz="quarter"/>
          </p:nvPr>
        </p:nvSpPr>
        <p:spPr/>
        <p:txBody>
          <a:bodyPr/>
          <a:lstStyle/>
          <a:p>
            <a:endParaRPr lang="en-US"/>
          </a:p>
        </p:txBody>
      </p:sp>
      <p:sp>
        <p:nvSpPr>
          <p:cNvPr id="7" name="Date Placeholder 6">
            <a:extLst>
              <a:ext uri="{FF2B5EF4-FFF2-40B4-BE49-F238E27FC236}">
                <a16:creationId xmlns:a16="http://schemas.microsoft.com/office/drawing/2014/main" id="{68CCC8CC-6F9C-ED8F-854B-0152596AF308}"/>
              </a:ext>
            </a:extLst>
          </p:cNvPr>
          <p:cNvSpPr>
            <a:spLocks noGrp="1"/>
          </p:cNvSpPr>
          <p:nvPr>
            <p:ph type="dt" idx="1"/>
          </p:nvPr>
        </p:nvSpPr>
        <p:spPr/>
        <p:txBody>
          <a:bodyPr/>
          <a:lstStyle/>
          <a:p>
            <a:fld id="{220875A6-EF06-4459-A043-A15B19A15A7C}" type="datetime1">
              <a:rPr lang="en-US" smtClean="0"/>
              <a:t>6/4/2023</a:t>
            </a:fld>
            <a:endParaRPr lang="en-US"/>
          </a:p>
        </p:txBody>
      </p:sp>
    </p:spTree>
    <p:extLst>
      <p:ext uri="{BB962C8B-B14F-4D97-AF65-F5344CB8AC3E}">
        <p14:creationId xmlns:p14="http://schemas.microsoft.com/office/powerpoint/2010/main" val="32492330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24"/>
              </a:spcAft>
            </a:pPr>
            <a:r>
              <a:rPr lang="en-US" sz="1900" dirty="0">
                <a:latin typeface="Calibri" panose="020F0502020204030204" pitchFamily="34" charset="0"/>
                <a:ea typeface="Calibri" panose="020F0502020204030204" pitchFamily="34" charset="0"/>
                <a:cs typeface="Times New Roman" panose="02020603050405020304" pitchFamily="18" charset="0"/>
              </a:rPr>
              <a:t>Hopefully, as members become familiar with this Issue Discussion Topic, their awareness will increase and we will practice the principles contained in Traditions 3, 10, and 12 toward any members who are not yet clean and toward potential members. </a:t>
            </a:r>
          </a:p>
          <a:p>
            <a:pPr>
              <a:lnSpc>
                <a:spcPct val="107000"/>
              </a:lnSpc>
              <a:spcAft>
                <a:spcPts val="618"/>
              </a:spcAft>
            </a:pPr>
            <a:r>
              <a:rPr lang="en-US" sz="1900" dirty="0">
                <a:latin typeface="Calibri" panose="020F0502020204030204" pitchFamily="34" charset="0"/>
                <a:ea typeface="Calibri" panose="020F0502020204030204" pitchFamily="34" charset="0"/>
                <a:cs typeface="Times New Roman" panose="02020603050405020304" pitchFamily="18" charset="0"/>
              </a:rPr>
              <a:t>Desire is not a measurable commodity; we are not able to judge anyone’s desire. Many of us may remember persons we met in meetings who we did not think would be able to stay clean and then we see them five years later living a drug-free life. </a:t>
            </a:r>
          </a:p>
          <a:p>
            <a:r>
              <a:rPr lang="en-US" sz="1900" dirty="0">
                <a:latin typeface="Calibri" panose="020F0502020204030204" pitchFamily="34" charset="0"/>
                <a:ea typeface="Calibri" panose="020F0502020204030204" pitchFamily="34" charset="0"/>
                <a:cs typeface="Times New Roman" panose="02020603050405020304" pitchFamily="18" charset="0"/>
              </a:rPr>
              <a:t>Many of us have opinions about this and other issues, but we need to be mindful of how and where we express our personal opinions. Potential members most likely will benefit more from a loving hug than from an opinion about how someone is being treated for their addiction. Consider how you were welcomed in to NA and extend that courtesy to others. </a:t>
            </a:r>
            <a:endParaRPr lang="en-US" dirty="0"/>
          </a:p>
        </p:txBody>
      </p:sp>
      <p:sp>
        <p:nvSpPr>
          <p:cNvPr id="4" name="Slide Number Placeholder 3"/>
          <p:cNvSpPr>
            <a:spLocks noGrp="1"/>
          </p:cNvSpPr>
          <p:nvPr>
            <p:ph type="sldNum" sz="quarter" idx="5"/>
          </p:nvPr>
        </p:nvSpPr>
        <p:spPr/>
        <p:txBody>
          <a:bodyPr/>
          <a:lstStyle/>
          <a:p>
            <a:fld id="{BDF1DA31-6B5E-4728-9A53-E57FC8F83058}" type="slidenum">
              <a:rPr lang="en-US" smtClean="0"/>
              <a:t>16</a:t>
            </a:fld>
            <a:endParaRPr lang="en-US"/>
          </a:p>
        </p:txBody>
      </p:sp>
      <p:sp>
        <p:nvSpPr>
          <p:cNvPr id="5" name="Footer Placeholder 4">
            <a:extLst>
              <a:ext uri="{FF2B5EF4-FFF2-40B4-BE49-F238E27FC236}">
                <a16:creationId xmlns:a16="http://schemas.microsoft.com/office/drawing/2014/main" id="{D6EFE247-A629-8092-842D-C6C3EB35E352}"/>
              </a:ext>
            </a:extLst>
          </p:cNvPr>
          <p:cNvSpPr>
            <a:spLocks noGrp="1"/>
          </p:cNvSpPr>
          <p:nvPr>
            <p:ph type="ftr" sz="quarter" idx="4"/>
          </p:nvPr>
        </p:nvSpPr>
        <p:spPr/>
        <p:txBody>
          <a:bodyPr/>
          <a:lstStyle/>
          <a:p>
            <a:endParaRPr lang="en-US"/>
          </a:p>
        </p:txBody>
      </p:sp>
      <p:sp>
        <p:nvSpPr>
          <p:cNvPr id="6" name="Header Placeholder 5">
            <a:extLst>
              <a:ext uri="{FF2B5EF4-FFF2-40B4-BE49-F238E27FC236}">
                <a16:creationId xmlns:a16="http://schemas.microsoft.com/office/drawing/2014/main" id="{CDF0E3CA-FC15-FC42-E0C3-8DA8E10E9F6E}"/>
              </a:ext>
            </a:extLst>
          </p:cNvPr>
          <p:cNvSpPr>
            <a:spLocks noGrp="1"/>
          </p:cNvSpPr>
          <p:nvPr>
            <p:ph type="hdr" sz="quarter"/>
          </p:nvPr>
        </p:nvSpPr>
        <p:spPr/>
        <p:txBody>
          <a:bodyPr/>
          <a:lstStyle/>
          <a:p>
            <a:endParaRPr lang="en-US"/>
          </a:p>
        </p:txBody>
      </p:sp>
      <p:sp>
        <p:nvSpPr>
          <p:cNvPr id="7" name="Date Placeholder 6">
            <a:extLst>
              <a:ext uri="{FF2B5EF4-FFF2-40B4-BE49-F238E27FC236}">
                <a16:creationId xmlns:a16="http://schemas.microsoft.com/office/drawing/2014/main" id="{A081E728-C686-9F64-CC48-8DA808A96726}"/>
              </a:ext>
            </a:extLst>
          </p:cNvPr>
          <p:cNvSpPr>
            <a:spLocks noGrp="1"/>
          </p:cNvSpPr>
          <p:nvPr>
            <p:ph type="dt" idx="1"/>
          </p:nvPr>
        </p:nvSpPr>
        <p:spPr/>
        <p:txBody>
          <a:bodyPr/>
          <a:lstStyle/>
          <a:p>
            <a:fld id="{C0AE9346-947A-4DB5-859A-5CF2931CDD4A}" type="datetime1">
              <a:rPr lang="en-US" smtClean="0"/>
              <a:t>6/4/2023</a:t>
            </a:fld>
            <a:endParaRPr lang="en-US"/>
          </a:p>
        </p:txBody>
      </p:sp>
    </p:spTree>
    <p:extLst>
      <p:ext uri="{BB962C8B-B14F-4D97-AF65-F5344CB8AC3E}">
        <p14:creationId xmlns:p14="http://schemas.microsoft.com/office/powerpoint/2010/main" val="22134475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F1DA31-6B5E-4728-9A53-E57FC8F83058}" type="slidenum">
              <a:rPr lang="en-US" smtClean="0"/>
              <a:t>17</a:t>
            </a:fld>
            <a:endParaRPr lang="en-US"/>
          </a:p>
        </p:txBody>
      </p:sp>
      <p:sp>
        <p:nvSpPr>
          <p:cNvPr id="5" name="Footer Placeholder 4">
            <a:extLst>
              <a:ext uri="{FF2B5EF4-FFF2-40B4-BE49-F238E27FC236}">
                <a16:creationId xmlns:a16="http://schemas.microsoft.com/office/drawing/2014/main" id="{5E0BA4A8-3034-686C-E26A-453738E2CF84}"/>
              </a:ext>
            </a:extLst>
          </p:cNvPr>
          <p:cNvSpPr>
            <a:spLocks noGrp="1"/>
          </p:cNvSpPr>
          <p:nvPr>
            <p:ph type="ftr" sz="quarter" idx="4"/>
          </p:nvPr>
        </p:nvSpPr>
        <p:spPr/>
        <p:txBody>
          <a:bodyPr/>
          <a:lstStyle/>
          <a:p>
            <a:endParaRPr lang="en-US"/>
          </a:p>
        </p:txBody>
      </p:sp>
      <p:sp>
        <p:nvSpPr>
          <p:cNvPr id="6" name="Header Placeholder 5">
            <a:extLst>
              <a:ext uri="{FF2B5EF4-FFF2-40B4-BE49-F238E27FC236}">
                <a16:creationId xmlns:a16="http://schemas.microsoft.com/office/drawing/2014/main" id="{64648071-9178-A17E-902B-21855C1D2CBC}"/>
              </a:ext>
            </a:extLst>
          </p:cNvPr>
          <p:cNvSpPr>
            <a:spLocks noGrp="1"/>
          </p:cNvSpPr>
          <p:nvPr>
            <p:ph type="hdr" sz="quarter"/>
          </p:nvPr>
        </p:nvSpPr>
        <p:spPr/>
        <p:txBody>
          <a:bodyPr/>
          <a:lstStyle/>
          <a:p>
            <a:endParaRPr lang="en-US"/>
          </a:p>
        </p:txBody>
      </p:sp>
      <p:sp>
        <p:nvSpPr>
          <p:cNvPr id="7" name="Date Placeholder 6">
            <a:extLst>
              <a:ext uri="{FF2B5EF4-FFF2-40B4-BE49-F238E27FC236}">
                <a16:creationId xmlns:a16="http://schemas.microsoft.com/office/drawing/2014/main" id="{053B94B4-AFA2-5B5E-7AA1-94A0AF6719BC}"/>
              </a:ext>
            </a:extLst>
          </p:cNvPr>
          <p:cNvSpPr>
            <a:spLocks noGrp="1"/>
          </p:cNvSpPr>
          <p:nvPr>
            <p:ph type="dt" idx="1"/>
          </p:nvPr>
        </p:nvSpPr>
        <p:spPr/>
        <p:txBody>
          <a:bodyPr/>
          <a:lstStyle/>
          <a:p>
            <a:fld id="{5F6D4E00-4043-481D-99CC-ADE62487A359}" type="datetime1">
              <a:rPr lang="en-US" smtClean="0"/>
              <a:t>6/4/2023</a:t>
            </a:fld>
            <a:endParaRPr lang="en-US"/>
          </a:p>
        </p:txBody>
      </p:sp>
    </p:spTree>
    <p:extLst>
      <p:ext uri="{BB962C8B-B14F-4D97-AF65-F5344CB8AC3E}">
        <p14:creationId xmlns:p14="http://schemas.microsoft.com/office/powerpoint/2010/main" val="20762447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1923">
              <a:defRPr/>
            </a:pPr>
            <a:r>
              <a:rPr lang="en-US" b="0" i="0" dirty="0">
                <a:solidFill>
                  <a:srgbClr val="9A3131"/>
                </a:solidFill>
                <a:effectLst/>
                <a:latin typeface="Tahoma" panose="020B0604030504040204" pitchFamily="34" charset="0"/>
              </a:rPr>
              <a:t>Chris</a:t>
            </a:r>
            <a:br>
              <a:rPr lang="en-US" b="0" i="0" dirty="0">
                <a:solidFill>
                  <a:srgbClr val="9A3131"/>
                </a:solidFill>
                <a:effectLst/>
                <a:latin typeface="Tahoma" panose="020B0604030504040204" pitchFamily="34" charset="0"/>
              </a:rPr>
            </a:br>
            <a:br>
              <a:rPr lang="en-US" b="0" i="0" dirty="0">
                <a:solidFill>
                  <a:srgbClr val="9A3131"/>
                </a:solidFill>
                <a:effectLst/>
                <a:latin typeface="Tahoma" panose="020B0604030504040204" pitchFamily="34" charset="0"/>
              </a:rPr>
            </a:br>
            <a:r>
              <a:rPr lang="en-US" b="0" i="0" dirty="0">
                <a:solidFill>
                  <a:srgbClr val="9A3131"/>
                </a:solidFill>
                <a:effectLst/>
                <a:latin typeface="Tahoma" panose="020B0604030504040204" pitchFamily="34" charset="0"/>
              </a:rPr>
              <a:t>Ask the audience: </a:t>
            </a:r>
          </a:p>
          <a:p>
            <a:pPr defTabSz="941923">
              <a:defRPr/>
            </a:pPr>
            <a:endParaRPr lang="en-US" b="0" i="0" dirty="0">
              <a:solidFill>
                <a:srgbClr val="9A3131"/>
              </a:solidFill>
              <a:effectLst/>
              <a:latin typeface="Tahoma" panose="020B0604030504040204" pitchFamily="34" charset="0"/>
            </a:endParaRPr>
          </a:p>
          <a:p>
            <a:pPr defTabSz="941923">
              <a:defRPr/>
            </a:pPr>
            <a:r>
              <a:rPr lang="en-US" b="0" i="0" dirty="0">
                <a:solidFill>
                  <a:srgbClr val="9A3131"/>
                </a:solidFill>
                <a:effectLst/>
                <a:latin typeface="Tahoma" panose="020B0604030504040204" pitchFamily="34" charset="0"/>
              </a:rPr>
              <a:t>Tradition 3 The only requirement for membership is a desire to stop using.</a:t>
            </a:r>
          </a:p>
          <a:p>
            <a:pPr defTabSz="941923">
              <a:defRPr/>
            </a:pPr>
            <a:endParaRPr lang="en-US" b="0" i="0" dirty="0">
              <a:solidFill>
                <a:srgbClr val="9A3131"/>
              </a:solidFill>
              <a:effectLst/>
              <a:latin typeface="Tahoma" panose="020B0604030504040204" pitchFamily="34" charset="0"/>
            </a:endParaRPr>
          </a:p>
          <a:p>
            <a:pPr defTabSz="941923">
              <a:defRPr/>
            </a:pPr>
            <a:r>
              <a:rPr lang="en-US" b="0" i="0" dirty="0">
                <a:solidFill>
                  <a:srgbClr val="9A3131"/>
                </a:solidFill>
                <a:effectLst/>
                <a:latin typeface="Tahoma" panose="020B0604030504040204" pitchFamily="34" charset="0"/>
              </a:rPr>
              <a:t>Tradition 10 Narcotics Anonymous has no opinion on outside issues; hence the NA name ought never be drawn into public controversy.</a:t>
            </a:r>
          </a:p>
          <a:p>
            <a:pPr defTabSz="941923">
              <a:defRPr/>
            </a:pPr>
            <a:endParaRPr lang="en-US" b="0" i="0" dirty="0">
              <a:solidFill>
                <a:srgbClr val="9A3131"/>
              </a:solidFill>
              <a:effectLst/>
              <a:latin typeface="Tahoma" panose="020B0604030504040204" pitchFamily="34" charset="0"/>
            </a:endParaRPr>
          </a:p>
          <a:p>
            <a:pPr defTabSz="941923">
              <a:defRPr/>
            </a:pPr>
            <a:r>
              <a:rPr lang="en-US" b="0" i="0" dirty="0">
                <a:solidFill>
                  <a:srgbClr val="9A3131"/>
                </a:solidFill>
                <a:effectLst/>
                <a:latin typeface="Tahoma" panose="020B0604030504040204" pitchFamily="34" charset="0"/>
              </a:rPr>
              <a:t>Tradition 12 Anonymity is the spiritual foundation of all of our traditions, ever reminding us to place principles before personalities </a:t>
            </a:r>
          </a:p>
          <a:p>
            <a:endParaRPr lang="en-US" dirty="0"/>
          </a:p>
          <a:p>
            <a:pPr defTabSz="941923"/>
            <a:r>
              <a:rPr lang="en-US" dirty="0"/>
              <a:t>Today’s workshop is about maintaining NA unity and welcoming potential members who may be on medication assisted treatment so that they can stay long enough to hear our message. Our Basic Text says it best: An addict, any addict, can stop using drugs, lose the desire to use, and find a new way to live. You are welcome here. Please stay and be part of our growth, change, and recovery</a:t>
            </a:r>
          </a:p>
          <a:p>
            <a:pPr defTabSz="941923"/>
            <a:endParaRPr lang="en-US" dirty="0"/>
          </a:p>
          <a:p>
            <a:pPr defTabSz="941923"/>
            <a:r>
              <a:rPr lang="en-US" dirty="0"/>
              <a:t>Facilitator, ask:: Is anyone confused about what our message is? Does anyone think we’re trying to change that message? </a:t>
            </a:r>
          </a:p>
          <a:p>
            <a:pPr defTabSz="941923"/>
            <a:r>
              <a:rPr lang="en-US" dirty="0"/>
              <a:t>So now that we are all on the same page that NA is a program of total abstinence, and will remain so, we can talk about ways to better carry our message to some of the people who need to hear it.</a:t>
            </a:r>
            <a:endParaRPr lang="en-US" b="0" i="0" dirty="0">
              <a:solidFill>
                <a:srgbClr val="9A3131"/>
              </a:solidFill>
              <a:effectLst/>
              <a:latin typeface="Tahoma" panose="020B0604030504040204" pitchFamily="34" charset="0"/>
            </a:endParaRPr>
          </a:p>
          <a:p>
            <a:endParaRPr lang="en-US" dirty="0"/>
          </a:p>
        </p:txBody>
      </p:sp>
      <p:sp>
        <p:nvSpPr>
          <p:cNvPr id="4" name="Slide Number Placeholder 3"/>
          <p:cNvSpPr>
            <a:spLocks noGrp="1"/>
          </p:cNvSpPr>
          <p:nvPr>
            <p:ph type="sldNum" sz="quarter" idx="10"/>
          </p:nvPr>
        </p:nvSpPr>
        <p:spPr/>
        <p:txBody>
          <a:bodyPr/>
          <a:lstStyle/>
          <a:p>
            <a:fld id="{BDF1DA31-6B5E-4728-9A53-E57FC8F83058}" type="slidenum">
              <a:rPr lang="en-US" smtClean="0"/>
              <a:t>2</a:t>
            </a:fld>
            <a:endParaRPr lang="en-US"/>
          </a:p>
        </p:txBody>
      </p:sp>
      <p:sp>
        <p:nvSpPr>
          <p:cNvPr id="5" name="Footer Placeholder 4">
            <a:extLst>
              <a:ext uri="{FF2B5EF4-FFF2-40B4-BE49-F238E27FC236}">
                <a16:creationId xmlns:a16="http://schemas.microsoft.com/office/drawing/2014/main" id="{8A110C56-4777-6F86-079E-C4A770BAEAF6}"/>
              </a:ext>
            </a:extLst>
          </p:cNvPr>
          <p:cNvSpPr>
            <a:spLocks noGrp="1"/>
          </p:cNvSpPr>
          <p:nvPr>
            <p:ph type="ftr" sz="quarter" idx="4"/>
          </p:nvPr>
        </p:nvSpPr>
        <p:spPr/>
        <p:txBody>
          <a:bodyPr/>
          <a:lstStyle/>
          <a:p>
            <a:endParaRPr lang="en-US"/>
          </a:p>
        </p:txBody>
      </p:sp>
      <p:sp>
        <p:nvSpPr>
          <p:cNvPr id="6" name="Header Placeholder 5">
            <a:extLst>
              <a:ext uri="{FF2B5EF4-FFF2-40B4-BE49-F238E27FC236}">
                <a16:creationId xmlns:a16="http://schemas.microsoft.com/office/drawing/2014/main" id="{0DBDE927-93C5-2CBB-300F-F494A8E4B0C4}"/>
              </a:ext>
            </a:extLst>
          </p:cNvPr>
          <p:cNvSpPr>
            <a:spLocks noGrp="1"/>
          </p:cNvSpPr>
          <p:nvPr>
            <p:ph type="hdr" sz="quarter"/>
          </p:nvPr>
        </p:nvSpPr>
        <p:spPr/>
        <p:txBody>
          <a:bodyPr/>
          <a:lstStyle/>
          <a:p>
            <a:endParaRPr lang="en-US"/>
          </a:p>
        </p:txBody>
      </p:sp>
      <p:sp>
        <p:nvSpPr>
          <p:cNvPr id="7" name="Date Placeholder 6">
            <a:extLst>
              <a:ext uri="{FF2B5EF4-FFF2-40B4-BE49-F238E27FC236}">
                <a16:creationId xmlns:a16="http://schemas.microsoft.com/office/drawing/2014/main" id="{F2200D17-393C-8D73-0222-1E7B46E05905}"/>
              </a:ext>
            </a:extLst>
          </p:cNvPr>
          <p:cNvSpPr>
            <a:spLocks noGrp="1"/>
          </p:cNvSpPr>
          <p:nvPr>
            <p:ph type="dt" idx="1"/>
          </p:nvPr>
        </p:nvSpPr>
        <p:spPr/>
        <p:txBody>
          <a:bodyPr/>
          <a:lstStyle/>
          <a:p>
            <a:fld id="{03E116CB-26D5-498F-A4A8-3EE03AC3D46B}" type="datetime1">
              <a:rPr lang="en-US" smtClean="0"/>
              <a:t>6/4/2023</a:t>
            </a:fld>
            <a:endParaRPr lang="en-US"/>
          </a:p>
        </p:txBody>
      </p:sp>
    </p:spTree>
    <p:extLst>
      <p:ext uri="{BB962C8B-B14F-4D97-AF65-F5344CB8AC3E}">
        <p14:creationId xmlns:p14="http://schemas.microsoft.com/office/powerpoint/2010/main" val="13279059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1:https://www.cdc.gov/nchs/pressroom/nchs_press_releases/2022/202205.htm</a:t>
            </a:r>
          </a:p>
          <a:p>
            <a:r>
              <a:rPr lang="en-US" dirty="0"/>
              <a:t>Chris </a:t>
            </a:r>
          </a:p>
          <a:p>
            <a:pPr marL="176611" indent="-176611">
              <a:buFont typeface="Arial" panose="020B0604020202020204" pitchFamily="34" charset="0"/>
              <a:buChar char="•"/>
            </a:pPr>
            <a:r>
              <a:rPr lang="en-US" dirty="0"/>
              <a:t>This is not an outside issue</a:t>
            </a:r>
          </a:p>
          <a:p>
            <a:pPr marL="176611" indent="-176611">
              <a:buFont typeface="Arial" panose="020B0604020202020204" pitchFamily="34" charset="0"/>
              <a:buChar char="•"/>
            </a:pPr>
            <a:r>
              <a:rPr lang="en-US" dirty="0"/>
              <a:t>Important for sponsors to understand what the newcomer is facing</a:t>
            </a:r>
          </a:p>
          <a:p>
            <a:pPr marL="647572" lvl="1" indent="-176611">
              <a:buFont typeface="Arial" panose="020B0604020202020204" pitchFamily="34" charset="0"/>
              <a:buChar char="•"/>
            </a:pPr>
            <a:r>
              <a:rPr lang="en-US" dirty="0"/>
              <a:t>More potent substances</a:t>
            </a:r>
          </a:p>
          <a:p>
            <a:pPr marL="647572" lvl="1" indent="-176611">
              <a:buFont typeface="Arial" panose="020B0604020202020204" pitchFamily="34" charset="0"/>
              <a:buChar char="•"/>
            </a:pPr>
            <a:r>
              <a:rPr lang="en-US" dirty="0"/>
              <a:t>An unsafe supply </a:t>
            </a:r>
          </a:p>
          <a:p>
            <a:pPr marL="1118534" lvl="2" indent="-176611">
              <a:buFont typeface="Arial" panose="020B0604020202020204" pitchFamily="34" charset="0"/>
              <a:buChar char="•"/>
            </a:pPr>
            <a:r>
              <a:rPr lang="en-US" dirty="0"/>
              <a:t>Fentanyl </a:t>
            </a:r>
          </a:p>
          <a:p>
            <a:pPr marL="1118534" lvl="2" indent="-176611">
              <a:buFont typeface="Arial" panose="020B0604020202020204" pitchFamily="34" charset="0"/>
              <a:buChar char="•"/>
            </a:pPr>
            <a:r>
              <a:rPr lang="en-US" dirty="0"/>
              <a:t>10-100 times more powerful than heroin </a:t>
            </a:r>
          </a:p>
          <a:p>
            <a:pPr marL="647572" lvl="1" indent="-176611">
              <a:buFont typeface="Arial" panose="020B0604020202020204" pitchFamily="34" charset="0"/>
              <a:buChar char="•"/>
            </a:pPr>
            <a:r>
              <a:rPr lang="en-US" dirty="0"/>
              <a:t>Makes relapse that much more deadly </a:t>
            </a:r>
          </a:p>
          <a:p>
            <a:pPr marL="647572" lvl="1" indent="-176611">
              <a:buFont typeface="Arial" panose="020B0604020202020204" pitchFamily="34" charset="0"/>
              <a:buChar char="•"/>
            </a:pPr>
            <a:r>
              <a:rPr lang="en-US" dirty="0"/>
              <a:t>Covid: isolation, lack of in person meeting, loss of traditional recovery supports and the opioid crisis have caused these spikes in overdose deaths </a:t>
            </a:r>
          </a:p>
          <a:p>
            <a:pPr marL="647572" lvl="1" indent="-176611">
              <a:buFont typeface="Arial" panose="020B0604020202020204" pitchFamily="34" charset="0"/>
              <a:buChar char="•"/>
            </a:pPr>
            <a:r>
              <a:rPr lang="en-US" dirty="0"/>
              <a:t>Overdose is not an outside issue</a:t>
            </a:r>
          </a:p>
          <a:p>
            <a:pPr marL="1118534" lvl="2" indent="-176611">
              <a:buFont typeface="Arial" panose="020B0604020202020204" pitchFamily="34" charset="0"/>
              <a:buChar char="•"/>
            </a:pPr>
            <a:r>
              <a:rPr lang="en-US" dirty="0"/>
              <a:t>These are human beings, and they died preventable overdose deaths </a:t>
            </a:r>
          </a:p>
          <a:p>
            <a:pPr marL="1118534" lvl="2" indent="-176611">
              <a:buFont typeface="Arial" panose="020B0604020202020204" pitchFamily="34" charset="0"/>
              <a:buChar char="•"/>
            </a:pPr>
            <a:r>
              <a:rPr lang="en-US" dirty="0"/>
              <a:t>It wasn’t for Mark T, it wasn’t for Ben K</a:t>
            </a:r>
          </a:p>
          <a:p>
            <a:pPr marL="1118534" lvl="2" indent="-176611">
              <a:buFont typeface="Arial" panose="020B0604020202020204" pitchFamily="34" charset="0"/>
              <a:buChar char="•"/>
            </a:pPr>
            <a:r>
              <a:rPr lang="en-US" dirty="0"/>
              <a:t>Dead Addicts Don’t have a chance to get clean </a:t>
            </a:r>
          </a:p>
          <a:p>
            <a:pPr marL="1118534" lvl="2" indent="-176611">
              <a:buFont typeface="Arial" panose="020B0604020202020204" pitchFamily="34" charset="0"/>
              <a:buChar char="•"/>
            </a:pPr>
            <a:endParaRPr lang="en-US" dirty="0"/>
          </a:p>
          <a:p>
            <a:pPr marL="647572" lvl="1" indent="-176611">
              <a:buFont typeface="Arial" panose="020B0604020202020204" pitchFamily="34" charset="0"/>
              <a:buChar char="•"/>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BDF1DA31-6B5E-4728-9A53-E57FC8F83058}" type="slidenum">
              <a:rPr lang="en-US" smtClean="0"/>
              <a:t>3</a:t>
            </a:fld>
            <a:endParaRPr lang="en-US"/>
          </a:p>
        </p:txBody>
      </p:sp>
      <p:sp>
        <p:nvSpPr>
          <p:cNvPr id="5" name="Footer Placeholder 4">
            <a:extLst>
              <a:ext uri="{FF2B5EF4-FFF2-40B4-BE49-F238E27FC236}">
                <a16:creationId xmlns:a16="http://schemas.microsoft.com/office/drawing/2014/main" id="{FBCD3662-6A4D-4C2D-055D-D847F990E249}"/>
              </a:ext>
            </a:extLst>
          </p:cNvPr>
          <p:cNvSpPr>
            <a:spLocks noGrp="1"/>
          </p:cNvSpPr>
          <p:nvPr>
            <p:ph type="ftr" sz="quarter" idx="4"/>
          </p:nvPr>
        </p:nvSpPr>
        <p:spPr/>
        <p:txBody>
          <a:bodyPr/>
          <a:lstStyle/>
          <a:p>
            <a:endParaRPr lang="en-US"/>
          </a:p>
        </p:txBody>
      </p:sp>
      <p:sp>
        <p:nvSpPr>
          <p:cNvPr id="6" name="Header Placeholder 5">
            <a:extLst>
              <a:ext uri="{FF2B5EF4-FFF2-40B4-BE49-F238E27FC236}">
                <a16:creationId xmlns:a16="http://schemas.microsoft.com/office/drawing/2014/main" id="{4BD4D2B6-248C-292D-AFAA-037B8AA9025F}"/>
              </a:ext>
            </a:extLst>
          </p:cNvPr>
          <p:cNvSpPr>
            <a:spLocks noGrp="1"/>
          </p:cNvSpPr>
          <p:nvPr>
            <p:ph type="hdr" sz="quarter"/>
          </p:nvPr>
        </p:nvSpPr>
        <p:spPr/>
        <p:txBody>
          <a:bodyPr/>
          <a:lstStyle/>
          <a:p>
            <a:endParaRPr lang="en-US"/>
          </a:p>
        </p:txBody>
      </p:sp>
      <p:sp>
        <p:nvSpPr>
          <p:cNvPr id="7" name="Date Placeholder 6">
            <a:extLst>
              <a:ext uri="{FF2B5EF4-FFF2-40B4-BE49-F238E27FC236}">
                <a16:creationId xmlns:a16="http://schemas.microsoft.com/office/drawing/2014/main" id="{01487A8B-0980-AE18-C50F-2B1746503CDF}"/>
              </a:ext>
            </a:extLst>
          </p:cNvPr>
          <p:cNvSpPr>
            <a:spLocks noGrp="1"/>
          </p:cNvSpPr>
          <p:nvPr>
            <p:ph type="dt" idx="1"/>
          </p:nvPr>
        </p:nvSpPr>
        <p:spPr/>
        <p:txBody>
          <a:bodyPr/>
          <a:lstStyle/>
          <a:p>
            <a:fld id="{B192CD25-41D0-4BB8-89F5-A25CC49D6E67}" type="datetime1">
              <a:rPr lang="en-US" smtClean="0"/>
              <a:t>6/4/2023</a:t>
            </a:fld>
            <a:endParaRPr lang="en-US"/>
          </a:p>
        </p:txBody>
      </p:sp>
    </p:spTree>
    <p:extLst>
      <p:ext uri="{BB962C8B-B14F-4D97-AF65-F5344CB8AC3E}">
        <p14:creationId xmlns:p14="http://schemas.microsoft.com/office/powerpoint/2010/main" val="28450509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Dezi</a:t>
            </a:r>
            <a:r>
              <a:rPr lang="en-US" dirty="0"/>
              <a:t>- </a:t>
            </a:r>
          </a:p>
          <a:p>
            <a:r>
              <a:rPr lang="en-US" dirty="0"/>
              <a:t>While the disease of addiction has not changed the substances have and are more lethal. What year did you get clean? </a:t>
            </a:r>
          </a:p>
        </p:txBody>
      </p:sp>
      <p:sp>
        <p:nvSpPr>
          <p:cNvPr id="4" name="Slide Number Placeholder 3"/>
          <p:cNvSpPr>
            <a:spLocks noGrp="1"/>
          </p:cNvSpPr>
          <p:nvPr>
            <p:ph type="sldNum" sz="quarter" idx="5"/>
          </p:nvPr>
        </p:nvSpPr>
        <p:spPr/>
        <p:txBody>
          <a:bodyPr/>
          <a:lstStyle/>
          <a:p>
            <a:fld id="{BDF1DA31-6B5E-4728-9A53-E57FC8F83058}" type="slidenum">
              <a:rPr lang="en-US" smtClean="0"/>
              <a:t>4</a:t>
            </a:fld>
            <a:endParaRPr lang="en-US"/>
          </a:p>
        </p:txBody>
      </p:sp>
      <p:sp>
        <p:nvSpPr>
          <p:cNvPr id="5" name="Footer Placeholder 4">
            <a:extLst>
              <a:ext uri="{FF2B5EF4-FFF2-40B4-BE49-F238E27FC236}">
                <a16:creationId xmlns:a16="http://schemas.microsoft.com/office/drawing/2014/main" id="{D19EADEB-05E8-3559-3224-EC5CEAC57DE3}"/>
              </a:ext>
            </a:extLst>
          </p:cNvPr>
          <p:cNvSpPr>
            <a:spLocks noGrp="1"/>
          </p:cNvSpPr>
          <p:nvPr>
            <p:ph type="ftr" sz="quarter" idx="4"/>
          </p:nvPr>
        </p:nvSpPr>
        <p:spPr/>
        <p:txBody>
          <a:bodyPr/>
          <a:lstStyle/>
          <a:p>
            <a:endParaRPr lang="en-US"/>
          </a:p>
        </p:txBody>
      </p:sp>
      <p:sp>
        <p:nvSpPr>
          <p:cNvPr id="6" name="Header Placeholder 5">
            <a:extLst>
              <a:ext uri="{FF2B5EF4-FFF2-40B4-BE49-F238E27FC236}">
                <a16:creationId xmlns:a16="http://schemas.microsoft.com/office/drawing/2014/main" id="{4BAF75C1-54B9-3A8D-80F9-DA9106C71E9A}"/>
              </a:ext>
            </a:extLst>
          </p:cNvPr>
          <p:cNvSpPr>
            <a:spLocks noGrp="1"/>
          </p:cNvSpPr>
          <p:nvPr>
            <p:ph type="hdr" sz="quarter"/>
          </p:nvPr>
        </p:nvSpPr>
        <p:spPr/>
        <p:txBody>
          <a:bodyPr/>
          <a:lstStyle/>
          <a:p>
            <a:endParaRPr lang="en-US"/>
          </a:p>
        </p:txBody>
      </p:sp>
      <p:sp>
        <p:nvSpPr>
          <p:cNvPr id="7" name="Date Placeholder 6">
            <a:extLst>
              <a:ext uri="{FF2B5EF4-FFF2-40B4-BE49-F238E27FC236}">
                <a16:creationId xmlns:a16="http://schemas.microsoft.com/office/drawing/2014/main" id="{70504F48-64B1-FD2C-C07C-0359DBC862B8}"/>
              </a:ext>
            </a:extLst>
          </p:cNvPr>
          <p:cNvSpPr>
            <a:spLocks noGrp="1"/>
          </p:cNvSpPr>
          <p:nvPr>
            <p:ph type="dt" idx="1"/>
          </p:nvPr>
        </p:nvSpPr>
        <p:spPr/>
        <p:txBody>
          <a:bodyPr/>
          <a:lstStyle/>
          <a:p>
            <a:fld id="{EAE58032-4101-488B-97CA-850B64A7135A}" type="datetime1">
              <a:rPr lang="en-US" smtClean="0"/>
              <a:t>6/4/2023</a:t>
            </a:fld>
            <a:endParaRPr lang="en-US"/>
          </a:p>
        </p:txBody>
      </p:sp>
    </p:spTree>
    <p:extLst>
      <p:ext uri="{BB962C8B-B14F-4D97-AF65-F5344CB8AC3E}">
        <p14:creationId xmlns:p14="http://schemas.microsoft.com/office/powerpoint/2010/main" val="19252453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Chris </a:t>
            </a:r>
          </a:p>
          <a:p>
            <a:endParaRPr lang="en-US" dirty="0"/>
          </a:p>
        </p:txBody>
      </p:sp>
      <p:sp>
        <p:nvSpPr>
          <p:cNvPr id="4" name="Slide Number Placeholder 3"/>
          <p:cNvSpPr>
            <a:spLocks noGrp="1"/>
          </p:cNvSpPr>
          <p:nvPr>
            <p:ph type="sldNum" sz="quarter" idx="5"/>
          </p:nvPr>
        </p:nvSpPr>
        <p:spPr/>
        <p:txBody>
          <a:bodyPr/>
          <a:lstStyle/>
          <a:p>
            <a:fld id="{BDF1DA31-6B5E-4728-9A53-E57FC8F83058}" type="slidenum">
              <a:rPr lang="en-US" smtClean="0"/>
              <a:t>5</a:t>
            </a:fld>
            <a:endParaRPr lang="en-US"/>
          </a:p>
        </p:txBody>
      </p:sp>
      <p:sp>
        <p:nvSpPr>
          <p:cNvPr id="5" name="Footer Placeholder 4">
            <a:extLst>
              <a:ext uri="{FF2B5EF4-FFF2-40B4-BE49-F238E27FC236}">
                <a16:creationId xmlns:a16="http://schemas.microsoft.com/office/drawing/2014/main" id="{698260C6-CFD3-2750-8044-76A5B71F6CC9}"/>
              </a:ext>
            </a:extLst>
          </p:cNvPr>
          <p:cNvSpPr>
            <a:spLocks noGrp="1"/>
          </p:cNvSpPr>
          <p:nvPr>
            <p:ph type="ftr" sz="quarter" idx="4"/>
          </p:nvPr>
        </p:nvSpPr>
        <p:spPr/>
        <p:txBody>
          <a:bodyPr/>
          <a:lstStyle/>
          <a:p>
            <a:endParaRPr lang="en-US"/>
          </a:p>
        </p:txBody>
      </p:sp>
      <p:sp>
        <p:nvSpPr>
          <p:cNvPr id="6" name="Header Placeholder 5">
            <a:extLst>
              <a:ext uri="{FF2B5EF4-FFF2-40B4-BE49-F238E27FC236}">
                <a16:creationId xmlns:a16="http://schemas.microsoft.com/office/drawing/2014/main" id="{8311078F-E44F-D2DB-48B2-F374EEDFAFC5}"/>
              </a:ext>
            </a:extLst>
          </p:cNvPr>
          <p:cNvSpPr>
            <a:spLocks noGrp="1"/>
          </p:cNvSpPr>
          <p:nvPr>
            <p:ph type="hdr" sz="quarter"/>
          </p:nvPr>
        </p:nvSpPr>
        <p:spPr/>
        <p:txBody>
          <a:bodyPr/>
          <a:lstStyle/>
          <a:p>
            <a:endParaRPr lang="en-US"/>
          </a:p>
        </p:txBody>
      </p:sp>
      <p:sp>
        <p:nvSpPr>
          <p:cNvPr id="7" name="Date Placeholder 6">
            <a:extLst>
              <a:ext uri="{FF2B5EF4-FFF2-40B4-BE49-F238E27FC236}">
                <a16:creationId xmlns:a16="http://schemas.microsoft.com/office/drawing/2014/main" id="{861A3C78-D866-E1BD-D432-F34BEB737645}"/>
              </a:ext>
            </a:extLst>
          </p:cNvPr>
          <p:cNvSpPr>
            <a:spLocks noGrp="1"/>
          </p:cNvSpPr>
          <p:nvPr>
            <p:ph type="dt" idx="1"/>
          </p:nvPr>
        </p:nvSpPr>
        <p:spPr/>
        <p:txBody>
          <a:bodyPr/>
          <a:lstStyle/>
          <a:p>
            <a:fld id="{CD23375C-1B18-492E-942C-2F899938967A}" type="datetime1">
              <a:rPr lang="en-US" smtClean="0"/>
              <a:t>6/4/2023</a:t>
            </a:fld>
            <a:endParaRPr lang="en-US"/>
          </a:p>
        </p:txBody>
      </p:sp>
    </p:spTree>
    <p:extLst>
      <p:ext uri="{BB962C8B-B14F-4D97-AF65-F5344CB8AC3E}">
        <p14:creationId xmlns:p14="http://schemas.microsoft.com/office/powerpoint/2010/main" val="11876053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Dezi</a:t>
            </a:r>
            <a:r>
              <a:rPr lang="en-US" dirty="0"/>
              <a:t> </a:t>
            </a:r>
          </a:p>
        </p:txBody>
      </p:sp>
      <p:sp>
        <p:nvSpPr>
          <p:cNvPr id="4" name="Slide Number Placeholder 3"/>
          <p:cNvSpPr>
            <a:spLocks noGrp="1"/>
          </p:cNvSpPr>
          <p:nvPr>
            <p:ph type="sldNum" sz="quarter" idx="5"/>
          </p:nvPr>
        </p:nvSpPr>
        <p:spPr/>
        <p:txBody>
          <a:bodyPr/>
          <a:lstStyle/>
          <a:p>
            <a:fld id="{BDF1DA31-6B5E-4728-9A53-E57FC8F83058}" type="slidenum">
              <a:rPr lang="en-US" smtClean="0"/>
              <a:t>6</a:t>
            </a:fld>
            <a:endParaRPr lang="en-US"/>
          </a:p>
        </p:txBody>
      </p:sp>
      <p:sp>
        <p:nvSpPr>
          <p:cNvPr id="5" name="Footer Placeholder 4">
            <a:extLst>
              <a:ext uri="{FF2B5EF4-FFF2-40B4-BE49-F238E27FC236}">
                <a16:creationId xmlns:a16="http://schemas.microsoft.com/office/drawing/2014/main" id="{FA11E596-7EE9-CD3A-9367-17C0CABF9D14}"/>
              </a:ext>
            </a:extLst>
          </p:cNvPr>
          <p:cNvSpPr>
            <a:spLocks noGrp="1"/>
          </p:cNvSpPr>
          <p:nvPr>
            <p:ph type="ftr" sz="quarter" idx="4"/>
          </p:nvPr>
        </p:nvSpPr>
        <p:spPr/>
        <p:txBody>
          <a:bodyPr/>
          <a:lstStyle/>
          <a:p>
            <a:endParaRPr lang="en-US"/>
          </a:p>
        </p:txBody>
      </p:sp>
      <p:sp>
        <p:nvSpPr>
          <p:cNvPr id="6" name="Header Placeholder 5">
            <a:extLst>
              <a:ext uri="{FF2B5EF4-FFF2-40B4-BE49-F238E27FC236}">
                <a16:creationId xmlns:a16="http://schemas.microsoft.com/office/drawing/2014/main" id="{85F6C4EC-C802-3FB5-49CD-28C0CE99429A}"/>
              </a:ext>
            </a:extLst>
          </p:cNvPr>
          <p:cNvSpPr>
            <a:spLocks noGrp="1"/>
          </p:cNvSpPr>
          <p:nvPr>
            <p:ph type="hdr" sz="quarter"/>
          </p:nvPr>
        </p:nvSpPr>
        <p:spPr/>
        <p:txBody>
          <a:bodyPr/>
          <a:lstStyle/>
          <a:p>
            <a:endParaRPr lang="en-US"/>
          </a:p>
        </p:txBody>
      </p:sp>
      <p:sp>
        <p:nvSpPr>
          <p:cNvPr id="7" name="Date Placeholder 6">
            <a:extLst>
              <a:ext uri="{FF2B5EF4-FFF2-40B4-BE49-F238E27FC236}">
                <a16:creationId xmlns:a16="http://schemas.microsoft.com/office/drawing/2014/main" id="{88FABC7D-C15C-8990-578A-708BFCE4410B}"/>
              </a:ext>
            </a:extLst>
          </p:cNvPr>
          <p:cNvSpPr>
            <a:spLocks noGrp="1"/>
          </p:cNvSpPr>
          <p:nvPr>
            <p:ph type="dt" idx="1"/>
          </p:nvPr>
        </p:nvSpPr>
        <p:spPr/>
        <p:txBody>
          <a:bodyPr/>
          <a:lstStyle/>
          <a:p>
            <a:fld id="{336AC1A6-9EEC-4151-90DE-81FD3E3E6C47}" type="datetime1">
              <a:rPr lang="en-US" smtClean="0"/>
              <a:t>6/4/2023</a:t>
            </a:fld>
            <a:endParaRPr lang="en-US"/>
          </a:p>
        </p:txBody>
      </p:sp>
    </p:spTree>
    <p:extLst>
      <p:ext uri="{BB962C8B-B14F-4D97-AF65-F5344CB8AC3E}">
        <p14:creationId xmlns:p14="http://schemas.microsoft.com/office/powerpoint/2010/main" val="21259035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Dezi</a:t>
            </a:r>
            <a:r>
              <a:rPr lang="en-US" dirty="0"/>
              <a:t> </a:t>
            </a:r>
          </a:p>
          <a:p>
            <a:r>
              <a:rPr lang="en-US" dirty="0"/>
              <a:t>75% decrease in all cause mortality vs. non MAT treatment </a:t>
            </a:r>
          </a:p>
          <a:p>
            <a:endParaRPr lang="en-US" dirty="0"/>
          </a:p>
        </p:txBody>
      </p:sp>
      <p:sp>
        <p:nvSpPr>
          <p:cNvPr id="4" name="Slide Number Placeholder 3"/>
          <p:cNvSpPr>
            <a:spLocks noGrp="1"/>
          </p:cNvSpPr>
          <p:nvPr>
            <p:ph type="sldNum" sz="quarter" idx="5"/>
          </p:nvPr>
        </p:nvSpPr>
        <p:spPr/>
        <p:txBody>
          <a:bodyPr/>
          <a:lstStyle/>
          <a:p>
            <a:fld id="{BDF1DA31-6B5E-4728-9A53-E57FC8F83058}" type="slidenum">
              <a:rPr lang="en-US" smtClean="0"/>
              <a:t>7</a:t>
            </a:fld>
            <a:endParaRPr lang="en-US"/>
          </a:p>
        </p:txBody>
      </p:sp>
      <p:sp>
        <p:nvSpPr>
          <p:cNvPr id="5" name="Footer Placeholder 4">
            <a:extLst>
              <a:ext uri="{FF2B5EF4-FFF2-40B4-BE49-F238E27FC236}">
                <a16:creationId xmlns:a16="http://schemas.microsoft.com/office/drawing/2014/main" id="{6D7AEEE1-0E5E-9034-A88B-CFEAB34B86FC}"/>
              </a:ext>
            </a:extLst>
          </p:cNvPr>
          <p:cNvSpPr>
            <a:spLocks noGrp="1"/>
          </p:cNvSpPr>
          <p:nvPr>
            <p:ph type="ftr" sz="quarter" idx="4"/>
          </p:nvPr>
        </p:nvSpPr>
        <p:spPr/>
        <p:txBody>
          <a:bodyPr/>
          <a:lstStyle/>
          <a:p>
            <a:endParaRPr lang="en-US"/>
          </a:p>
        </p:txBody>
      </p:sp>
      <p:sp>
        <p:nvSpPr>
          <p:cNvPr id="6" name="Header Placeholder 5">
            <a:extLst>
              <a:ext uri="{FF2B5EF4-FFF2-40B4-BE49-F238E27FC236}">
                <a16:creationId xmlns:a16="http://schemas.microsoft.com/office/drawing/2014/main" id="{61359433-80A8-D255-8E34-7462FC5E37A6}"/>
              </a:ext>
            </a:extLst>
          </p:cNvPr>
          <p:cNvSpPr>
            <a:spLocks noGrp="1"/>
          </p:cNvSpPr>
          <p:nvPr>
            <p:ph type="hdr" sz="quarter"/>
          </p:nvPr>
        </p:nvSpPr>
        <p:spPr/>
        <p:txBody>
          <a:bodyPr/>
          <a:lstStyle/>
          <a:p>
            <a:endParaRPr lang="en-US"/>
          </a:p>
        </p:txBody>
      </p:sp>
      <p:sp>
        <p:nvSpPr>
          <p:cNvPr id="7" name="Date Placeholder 6">
            <a:extLst>
              <a:ext uri="{FF2B5EF4-FFF2-40B4-BE49-F238E27FC236}">
                <a16:creationId xmlns:a16="http://schemas.microsoft.com/office/drawing/2014/main" id="{A45231CD-716B-66D0-4187-B0271FFB70EA}"/>
              </a:ext>
            </a:extLst>
          </p:cNvPr>
          <p:cNvSpPr>
            <a:spLocks noGrp="1"/>
          </p:cNvSpPr>
          <p:nvPr>
            <p:ph type="dt" idx="1"/>
          </p:nvPr>
        </p:nvSpPr>
        <p:spPr/>
        <p:txBody>
          <a:bodyPr/>
          <a:lstStyle/>
          <a:p>
            <a:fld id="{B5165B0F-08E5-4FCB-A359-6575ABD67DEB}" type="datetime1">
              <a:rPr lang="en-US" smtClean="0"/>
              <a:t>6/4/2023</a:t>
            </a:fld>
            <a:endParaRPr lang="en-US"/>
          </a:p>
        </p:txBody>
      </p:sp>
    </p:spTree>
    <p:extLst>
      <p:ext uri="{BB962C8B-B14F-4D97-AF65-F5344CB8AC3E}">
        <p14:creationId xmlns:p14="http://schemas.microsoft.com/office/powerpoint/2010/main" val="24736857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has been a shift in the recovery community and treatment community nationally. Progress is being made in reducing the stigma of MOUD. This is opening the door for increasing access to the medication for OUD. The goal of MOUD is to save lives. </a:t>
            </a:r>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27C3B4C2-0242-4A80-846D-B5E6F5858DCA}" type="datetime1">
              <a:rPr lang="en-US" smtClean="0"/>
              <a:t>6/4/2023</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BDF1DA31-6B5E-4728-9A53-E57FC8F83058}" type="slidenum">
              <a:rPr lang="en-US" smtClean="0"/>
              <a:t>8</a:t>
            </a:fld>
            <a:endParaRPr lang="en-US"/>
          </a:p>
        </p:txBody>
      </p:sp>
    </p:spTree>
    <p:extLst>
      <p:ext uri="{BB962C8B-B14F-4D97-AF65-F5344CB8AC3E}">
        <p14:creationId xmlns:p14="http://schemas.microsoft.com/office/powerpoint/2010/main" val="37626435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1923"/>
            <a:r>
              <a:rPr lang="en-US" dirty="0" err="1"/>
              <a:t>Dezi</a:t>
            </a:r>
            <a:r>
              <a:rPr lang="en-US" dirty="0"/>
              <a:t> –</a:t>
            </a:r>
            <a:br>
              <a:rPr lang="en-US" dirty="0"/>
            </a:br>
            <a:r>
              <a:rPr lang="en-US" dirty="0"/>
              <a:t>With</a:t>
            </a:r>
            <a:r>
              <a:rPr lang="en-US" baseline="0" dirty="0"/>
              <a:t> those aims and background information in mind, here are the discussion questions that were prioritized by the Conference participants who discussed this topic last week. For the purposes of discussion today, let’s pick two of these questions and break into small groups to talk about them.</a:t>
            </a:r>
            <a:endParaRPr lang="en-US" dirty="0"/>
          </a:p>
          <a:p>
            <a:endParaRPr lang="en-US" dirty="0"/>
          </a:p>
        </p:txBody>
      </p:sp>
      <p:sp>
        <p:nvSpPr>
          <p:cNvPr id="4" name="Slide Number Placeholder 3"/>
          <p:cNvSpPr>
            <a:spLocks noGrp="1"/>
          </p:cNvSpPr>
          <p:nvPr>
            <p:ph type="sldNum" sz="quarter" idx="5"/>
          </p:nvPr>
        </p:nvSpPr>
        <p:spPr/>
        <p:txBody>
          <a:bodyPr/>
          <a:lstStyle/>
          <a:p>
            <a:fld id="{BDF1DA31-6B5E-4728-9A53-E57FC8F83058}" type="slidenum">
              <a:rPr lang="en-US" smtClean="0"/>
              <a:t>9</a:t>
            </a:fld>
            <a:endParaRPr lang="en-US"/>
          </a:p>
        </p:txBody>
      </p:sp>
      <p:sp>
        <p:nvSpPr>
          <p:cNvPr id="5" name="Footer Placeholder 4">
            <a:extLst>
              <a:ext uri="{FF2B5EF4-FFF2-40B4-BE49-F238E27FC236}">
                <a16:creationId xmlns:a16="http://schemas.microsoft.com/office/drawing/2014/main" id="{EA9CF27A-D4D4-5AC5-E14A-5AC4BEA419E0}"/>
              </a:ext>
            </a:extLst>
          </p:cNvPr>
          <p:cNvSpPr>
            <a:spLocks noGrp="1"/>
          </p:cNvSpPr>
          <p:nvPr>
            <p:ph type="ftr" sz="quarter" idx="4"/>
          </p:nvPr>
        </p:nvSpPr>
        <p:spPr/>
        <p:txBody>
          <a:bodyPr/>
          <a:lstStyle/>
          <a:p>
            <a:endParaRPr lang="en-US"/>
          </a:p>
        </p:txBody>
      </p:sp>
      <p:sp>
        <p:nvSpPr>
          <p:cNvPr id="6" name="Header Placeholder 5">
            <a:extLst>
              <a:ext uri="{FF2B5EF4-FFF2-40B4-BE49-F238E27FC236}">
                <a16:creationId xmlns:a16="http://schemas.microsoft.com/office/drawing/2014/main" id="{DEAB5513-D549-5F92-BB0C-C72B2D909116}"/>
              </a:ext>
            </a:extLst>
          </p:cNvPr>
          <p:cNvSpPr>
            <a:spLocks noGrp="1"/>
          </p:cNvSpPr>
          <p:nvPr>
            <p:ph type="hdr" sz="quarter"/>
          </p:nvPr>
        </p:nvSpPr>
        <p:spPr/>
        <p:txBody>
          <a:bodyPr/>
          <a:lstStyle/>
          <a:p>
            <a:endParaRPr lang="en-US"/>
          </a:p>
        </p:txBody>
      </p:sp>
      <p:sp>
        <p:nvSpPr>
          <p:cNvPr id="7" name="Date Placeholder 6">
            <a:extLst>
              <a:ext uri="{FF2B5EF4-FFF2-40B4-BE49-F238E27FC236}">
                <a16:creationId xmlns:a16="http://schemas.microsoft.com/office/drawing/2014/main" id="{BF4A8C0B-9B9A-2AEF-2580-E89A5074A9C9}"/>
              </a:ext>
            </a:extLst>
          </p:cNvPr>
          <p:cNvSpPr>
            <a:spLocks noGrp="1"/>
          </p:cNvSpPr>
          <p:nvPr>
            <p:ph type="dt" idx="1"/>
          </p:nvPr>
        </p:nvSpPr>
        <p:spPr/>
        <p:txBody>
          <a:bodyPr/>
          <a:lstStyle/>
          <a:p>
            <a:fld id="{17566FE2-1153-4CFD-8F00-3D9BC4498F11}" type="datetime1">
              <a:rPr lang="en-US" smtClean="0"/>
              <a:t>6/4/2023</a:t>
            </a:fld>
            <a:endParaRPr lang="en-US"/>
          </a:p>
        </p:txBody>
      </p:sp>
    </p:spTree>
    <p:extLst>
      <p:ext uri="{BB962C8B-B14F-4D97-AF65-F5344CB8AC3E}">
        <p14:creationId xmlns:p14="http://schemas.microsoft.com/office/powerpoint/2010/main" val="15165966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903DE60-5E66-4FB4-B994-EDB8F039D325}" type="datetime1">
              <a:rPr lang="en-US" smtClean="0"/>
              <a:t>6/4/2023</a:t>
            </a:fld>
            <a:endParaRPr lang="en-US" dirty="0"/>
          </a:p>
        </p:txBody>
      </p:sp>
      <p:sp>
        <p:nvSpPr>
          <p:cNvPr id="5" name="Footer Placeholder 4"/>
          <p:cNvSpPr>
            <a:spLocks noGrp="1"/>
          </p:cNvSpPr>
          <p:nvPr>
            <p:ph type="ftr" sz="quarter" idx="11"/>
          </p:nvPr>
        </p:nvSpPr>
        <p:spPr>
          <a:xfrm>
            <a:off x="5332412" y="5883275"/>
            <a:ext cx="4324044" cy="365125"/>
          </a:xfrm>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8448" y="4937760"/>
            <a:ext cx="3413760" cy="2048256"/>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D53EF8A-AEFD-4937-B41E-26E9452E7FE2}" type="datetime1">
              <a:rPr lang="en-US" smtClean="0"/>
              <a:t>6/4/2023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3462CF3-596C-47D8-BB02-7BDBCCC85365}" type="datetime1">
              <a:rPr lang="en-US" smtClean="0"/>
              <a:t>6/4/2023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88B0715-28D9-4930-A953-1FD5C217280F}" type="datetime1">
              <a:rPr lang="en-US" smtClean="0"/>
              <a:t>6/4/2023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057888C-F817-4264-9C95-A1D8DF43A6C1}" type="datetime1">
              <a:rPr lang="en-US" smtClean="0"/>
              <a:t>6/4/2023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8F00875-64FD-4435-A6A8-AFC1A13C1BDE}" type="datetime1">
              <a:rPr lang="en-US" smtClean="0"/>
              <a:t>6/4/2023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E401A0A-8B00-4A2D-8B37-9C75383495C1}" type="datetime1">
              <a:rPr lang="en-US" smtClean="0"/>
              <a:t>6/4/2023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E5EC3C-5162-40B2-8459-687030F1E6EF}" type="datetime1">
              <a:rPr lang="en-US" smtClean="0"/>
              <a:t>6/4/2023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1B38A60-36F7-46CE-A395-FEC173969FDB}" type="datetime1">
              <a:rPr lang="en-US" smtClean="0"/>
              <a:t>6/4/2023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b="1"/>
            </a:lvl1pPr>
          </a:lstStyle>
          <a:p>
            <a:r>
              <a:rPr lang="en-US" dirty="0"/>
              <a:t>Click to edit Master title style</a:t>
            </a:r>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07A3D4-98F3-451D-AE32-E14E5F4C06FB}" type="datetime1">
              <a:rPr lang="en-US" smtClean="0"/>
              <a:t>6/4/2023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951856" y="5867131"/>
            <a:ext cx="551167" cy="365125"/>
          </a:xfrm>
        </p:spPr>
        <p:txBody>
          <a:bodyPr/>
          <a:lstStyle/>
          <a:p>
            <a:fld id="{D57F1E4F-1CFF-5643-939E-217C01CDF565}"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4BC2863-E0FA-4A53-B126-C75731282957}" type="datetime1">
              <a:rPr lang="en-US" smtClean="0"/>
              <a:t>6/4/2023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4C90B5A-80C0-4351-9BD5-118F808D4B79}" type="datetime1">
              <a:rPr lang="en-US" smtClean="0"/>
              <a:t>6/4/2023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82B3169-7925-4A5D-8243-61D7AC8BE132}" type="datetime1">
              <a:rPr lang="en-US" smtClean="0"/>
              <a:t>6/4/2023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88E455C-F7C6-429D-8F31-87DF1CCD863C}" type="datetime1">
              <a:rPr lang="en-US" smtClean="0"/>
              <a:t>6/4/2023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25850F-8E5D-4989-A7CB-DD2AD839EB4F}" type="datetime1">
              <a:rPr lang="en-US" smtClean="0"/>
              <a:t>6/4/2023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AF12E5B-EF22-4F73-9164-0DA8976A1E32}" type="datetime1">
              <a:rPr lang="en-US" smtClean="0"/>
              <a:t>6/4/2023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17E7FC6-4A53-4520-BCF1-9A86853617B4}" type="datetime1">
              <a:rPr lang="en-US" smtClean="0"/>
              <a:t>6/4/2023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0F67EE5D-57BF-4D5A-8AA2-FEDAB7D0F6D8}" type="datetime1">
              <a:rPr lang="en-US" smtClean="0"/>
              <a:t>6/4/2023</a:t>
            </a:fld>
            <a:endParaRPr lang="en-US" dirty="0"/>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58477511"/>
      </p:ext>
    </p:extLst>
  </p:cSld>
  <p:clrMap bg1="lt1" tx1="dk1" bg2="lt2" tx2="dk2" accent1="accent1" accent2="accent2" accent3="accent3" accent4="accent4" accent5="accent5" accent6="accent6" hlink="hlink" folHlink="folHlink"/>
  <p:sldLayoutIdLst>
    <p:sldLayoutId id="2147484050" r:id="rId1"/>
    <p:sldLayoutId id="2147484051" r:id="rId2"/>
    <p:sldLayoutId id="2147484052" r:id="rId3"/>
    <p:sldLayoutId id="2147484053" r:id="rId4"/>
    <p:sldLayoutId id="2147484054" r:id="rId5"/>
    <p:sldLayoutId id="2147484055" r:id="rId6"/>
    <p:sldLayoutId id="2147484056" r:id="rId7"/>
    <p:sldLayoutId id="2147484057" r:id="rId8"/>
    <p:sldLayoutId id="2147484058" r:id="rId9"/>
    <p:sldLayoutId id="2147484059" r:id="rId10"/>
    <p:sldLayoutId id="2147484060" r:id="rId11"/>
    <p:sldLayoutId id="2147484061" r:id="rId12"/>
    <p:sldLayoutId id="2147484062" r:id="rId13"/>
    <p:sldLayoutId id="2147484063" r:id="rId14"/>
    <p:sldLayoutId id="2147484064" r:id="rId15"/>
    <p:sldLayoutId id="2147484065" r:id="rId16"/>
    <p:sldLayoutId id="2147484066" r:id="rId17"/>
  </p:sldLayoutIdLst>
  <p:hf sldNum="0" hd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emf" /><Relationship Id="rId2" Type="http://schemas.openxmlformats.org/officeDocument/2006/relationships/notesSlide" Target="../notesSlides/notesSlide1.xml"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3" Type="http://schemas.openxmlformats.org/officeDocument/2006/relationships/image" Target="../media/image3.emf" /><Relationship Id="rId2" Type="http://schemas.openxmlformats.org/officeDocument/2006/relationships/notesSlide" Target="../notesSlides/notesSlide10.xml" /><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3" Type="http://schemas.openxmlformats.org/officeDocument/2006/relationships/image" Target="../media/image3.emf" /><Relationship Id="rId2" Type="http://schemas.openxmlformats.org/officeDocument/2006/relationships/notesSlide" Target="../notesSlides/notesSlide11.xml" /><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3" Type="http://schemas.openxmlformats.org/officeDocument/2006/relationships/image" Target="../media/image3.emf" /><Relationship Id="rId2" Type="http://schemas.openxmlformats.org/officeDocument/2006/relationships/notesSlide" Target="../notesSlides/notesSlide12.xml" /><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 /><Relationship Id="rId7" Type="http://schemas.microsoft.com/office/2007/relationships/diagramDrawing" Target="../diagrams/drawing1.xml" /><Relationship Id="rId2" Type="http://schemas.openxmlformats.org/officeDocument/2006/relationships/notesSlide" Target="../notesSlides/notesSlide13.xml" /><Relationship Id="rId1" Type="http://schemas.openxmlformats.org/officeDocument/2006/relationships/slideLayout" Target="../slideLayouts/slideLayout2.xml" /><Relationship Id="rId6" Type="http://schemas.openxmlformats.org/officeDocument/2006/relationships/diagramColors" Target="../diagrams/colors1.xml" /><Relationship Id="rId5" Type="http://schemas.openxmlformats.org/officeDocument/2006/relationships/diagramQuickStyle" Target="../diagrams/quickStyle1.xml" /><Relationship Id="rId4" Type="http://schemas.openxmlformats.org/officeDocument/2006/relationships/diagramLayout" Target="../diagrams/layout1.xml" /></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 /><Relationship Id="rId7" Type="http://schemas.microsoft.com/office/2007/relationships/diagramDrawing" Target="../diagrams/drawing2.xml" /><Relationship Id="rId2" Type="http://schemas.openxmlformats.org/officeDocument/2006/relationships/notesSlide" Target="../notesSlides/notesSlide14.xml" /><Relationship Id="rId1" Type="http://schemas.openxmlformats.org/officeDocument/2006/relationships/slideLayout" Target="../slideLayouts/slideLayout2.xml" /><Relationship Id="rId6" Type="http://schemas.openxmlformats.org/officeDocument/2006/relationships/diagramColors" Target="../diagrams/colors2.xml" /><Relationship Id="rId5" Type="http://schemas.openxmlformats.org/officeDocument/2006/relationships/diagramQuickStyle" Target="../diagrams/quickStyle2.xml" /><Relationship Id="rId4" Type="http://schemas.openxmlformats.org/officeDocument/2006/relationships/diagramLayout" Target="../diagrams/layout2.xml" /></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 /><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 /><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notesSlide" Target="../notesSlides/notesSlide17.xml" /><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3" Type="http://schemas.openxmlformats.org/officeDocument/2006/relationships/image" Target="../media/image3.emf" /><Relationship Id="rId2" Type="http://schemas.openxmlformats.org/officeDocument/2006/relationships/notesSlide" Target="../notesSlides/notesSlide2.xml" /><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3" Type="http://schemas.openxmlformats.org/officeDocument/2006/relationships/image" Target="../media/image4.gif" /><Relationship Id="rId2" Type="http://schemas.openxmlformats.org/officeDocument/2006/relationships/notesSlide" Target="../notesSlides/notesSlide4.xml" /><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3" Type="http://schemas.openxmlformats.org/officeDocument/2006/relationships/image" Target="../media/image5.png" /><Relationship Id="rId2" Type="http://schemas.openxmlformats.org/officeDocument/2006/relationships/notesSlide" Target="../notesSlides/notesSlide5.xml"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 /><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 /><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 /><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24007" y="942021"/>
            <a:ext cx="9311195" cy="3691972"/>
          </a:xfrm>
        </p:spPr>
        <p:txBody>
          <a:bodyPr anchor="t" anchorCtr="0">
            <a:noAutofit/>
          </a:bodyPr>
          <a:lstStyle/>
          <a:p>
            <a:pPr algn="ctr"/>
            <a:r>
              <a:rPr lang="en-US" dirty="0">
                <a:solidFill>
                  <a:srgbClr val="211D1E"/>
                </a:solidFill>
                <a:latin typeface="Trebuchet MS" charset="0"/>
                <a:ea typeface="Trebuchet MS" charset="0"/>
                <a:cs typeface="Trebuchet MS" charset="0"/>
              </a:rPr>
              <a:t>Medication for Opioid Use Disorder as It Relates to Narcotics Anonymous </a:t>
            </a:r>
            <a:endParaRPr lang="en-US" dirty="0">
              <a:latin typeface="Trebuchet MS" charset="0"/>
              <a:ea typeface="Trebuchet MS" charset="0"/>
              <a:cs typeface="Trebuchet MS" charset="0"/>
            </a:endParaRPr>
          </a:p>
        </p:txBody>
      </p:sp>
      <p:pic>
        <p:nvPicPr>
          <p:cNvPr id="5" name="Picture 4"/>
          <p:cNvPicPr>
            <a:picLocks noChangeAspect="1"/>
          </p:cNvPicPr>
          <p:nvPr/>
        </p:nvPicPr>
        <p:blipFill>
          <a:blip r:embed="rId3">
            <a:alphaModFix amt="40000"/>
          </a:blip>
          <a:stretch>
            <a:fillRect/>
          </a:stretch>
        </p:blipFill>
        <p:spPr>
          <a:xfrm>
            <a:off x="0" y="4633993"/>
            <a:ext cx="2224007" cy="2224007"/>
          </a:xfrm>
          <a:prstGeom prst="rect">
            <a:avLst/>
          </a:prstGeom>
        </p:spPr>
      </p:pic>
    </p:spTree>
    <p:extLst>
      <p:ext uri="{BB962C8B-B14F-4D97-AF65-F5344CB8AC3E}">
        <p14:creationId xmlns:p14="http://schemas.microsoft.com/office/powerpoint/2010/main" val="22749862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40000"/>
          </a:blip>
          <a:stretch>
            <a:fillRect/>
          </a:stretch>
        </p:blipFill>
        <p:spPr>
          <a:xfrm>
            <a:off x="9825925" y="4525505"/>
            <a:ext cx="2224007" cy="2224007"/>
          </a:xfrm>
          <a:prstGeom prst="rect">
            <a:avLst/>
          </a:prstGeom>
        </p:spPr>
      </p:pic>
      <p:sp>
        <p:nvSpPr>
          <p:cNvPr id="2" name="Title 1"/>
          <p:cNvSpPr>
            <a:spLocks noGrp="1"/>
          </p:cNvSpPr>
          <p:nvPr>
            <p:ph type="title"/>
          </p:nvPr>
        </p:nvSpPr>
        <p:spPr>
          <a:xfrm>
            <a:off x="1334705" y="530889"/>
            <a:ext cx="10018713" cy="1001997"/>
          </a:xfrm>
        </p:spPr>
        <p:txBody>
          <a:bodyPr>
            <a:noAutofit/>
          </a:bodyPr>
          <a:lstStyle/>
          <a:p>
            <a:r>
              <a:rPr lang="en-US" b="1" dirty="0">
                <a:latin typeface="Trebuchet MS" charset="0"/>
                <a:ea typeface="Trebuchet MS" charset="0"/>
                <a:cs typeface="Trebuchet MS" charset="0"/>
              </a:rPr>
              <a:t>Discussion Question One</a:t>
            </a:r>
          </a:p>
        </p:txBody>
      </p:sp>
      <p:sp>
        <p:nvSpPr>
          <p:cNvPr id="3" name="Content Placeholder 2"/>
          <p:cNvSpPr>
            <a:spLocks noGrp="1"/>
          </p:cNvSpPr>
          <p:nvPr>
            <p:ph idx="1"/>
          </p:nvPr>
        </p:nvSpPr>
        <p:spPr>
          <a:xfrm>
            <a:off x="1334705" y="2053977"/>
            <a:ext cx="9764936" cy="3283431"/>
          </a:xfrm>
        </p:spPr>
        <p:txBody>
          <a:bodyPr anchor="t" anchorCtr="0">
            <a:noAutofit/>
          </a:bodyPr>
          <a:lstStyle/>
          <a:p>
            <a:pPr marL="914400" indent="-914400">
              <a:buFont typeface="+mj-lt"/>
              <a:buAutoNum type="arabicPeriod"/>
            </a:pPr>
            <a:r>
              <a:rPr lang="en-US" sz="4500" dirty="0"/>
              <a:t>How can we focus on unity in NA meetings as more people arrive in NA who are prescribed MOUD medications? </a:t>
            </a:r>
          </a:p>
        </p:txBody>
      </p:sp>
    </p:spTree>
    <p:extLst>
      <p:ext uri="{BB962C8B-B14F-4D97-AF65-F5344CB8AC3E}">
        <p14:creationId xmlns:p14="http://schemas.microsoft.com/office/powerpoint/2010/main" val="15235412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6433" y="533577"/>
            <a:ext cx="10018713" cy="935735"/>
          </a:xfrm>
        </p:spPr>
        <p:txBody>
          <a:bodyPr>
            <a:noAutofit/>
          </a:bodyPr>
          <a:lstStyle/>
          <a:p>
            <a:r>
              <a:rPr lang="en-US" b="1" dirty="0">
                <a:latin typeface="Trebuchet MS" charset="0"/>
                <a:ea typeface="Trebuchet MS" charset="0"/>
                <a:cs typeface="Trebuchet MS" charset="0"/>
              </a:rPr>
              <a:t>Discussion Question Two</a:t>
            </a:r>
          </a:p>
        </p:txBody>
      </p:sp>
      <p:pic>
        <p:nvPicPr>
          <p:cNvPr id="4" name="Picture 3"/>
          <p:cNvPicPr>
            <a:picLocks noChangeAspect="1"/>
          </p:cNvPicPr>
          <p:nvPr/>
        </p:nvPicPr>
        <p:blipFill>
          <a:blip r:embed="rId3">
            <a:alphaModFix amt="40000"/>
          </a:blip>
          <a:stretch>
            <a:fillRect/>
          </a:stretch>
        </p:blipFill>
        <p:spPr>
          <a:xfrm>
            <a:off x="9825925" y="4525505"/>
            <a:ext cx="2224007" cy="2224007"/>
          </a:xfrm>
          <a:prstGeom prst="rect">
            <a:avLst/>
          </a:prstGeom>
        </p:spPr>
      </p:pic>
      <p:sp>
        <p:nvSpPr>
          <p:cNvPr id="3" name="Content Placeholder 2"/>
          <p:cNvSpPr>
            <a:spLocks noGrp="1"/>
          </p:cNvSpPr>
          <p:nvPr>
            <p:ph idx="1"/>
          </p:nvPr>
        </p:nvSpPr>
        <p:spPr>
          <a:xfrm>
            <a:off x="1479345" y="1810371"/>
            <a:ext cx="9233309" cy="4146697"/>
          </a:xfrm>
        </p:spPr>
        <p:txBody>
          <a:bodyPr anchor="t" anchorCtr="0">
            <a:noAutofit/>
          </a:bodyPr>
          <a:lstStyle/>
          <a:p>
            <a:pPr marL="914400" indent="-914400">
              <a:buFont typeface="+mj-lt"/>
              <a:buAutoNum type="arabicPeriod" startAt="2"/>
            </a:pPr>
            <a:r>
              <a:rPr lang="en-US" sz="4500" dirty="0"/>
              <a:t>What actions can we take to help make people prescribed MOUD medications feel more welcome in NA meetings and more likely to stay long enough to understand NA’s message of recovery? </a:t>
            </a:r>
          </a:p>
        </p:txBody>
      </p:sp>
    </p:spTree>
    <p:extLst>
      <p:ext uri="{BB962C8B-B14F-4D97-AF65-F5344CB8AC3E}">
        <p14:creationId xmlns:p14="http://schemas.microsoft.com/office/powerpoint/2010/main" val="25808841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6433" y="533577"/>
            <a:ext cx="10018713" cy="935735"/>
          </a:xfrm>
        </p:spPr>
        <p:txBody>
          <a:bodyPr>
            <a:noAutofit/>
          </a:bodyPr>
          <a:lstStyle/>
          <a:p>
            <a:r>
              <a:rPr lang="en-US" b="1" dirty="0">
                <a:latin typeface="Trebuchet MS" charset="0"/>
                <a:ea typeface="Trebuchet MS" charset="0"/>
                <a:cs typeface="Trebuchet MS" charset="0"/>
              </a:rPr>
              <a:t>Discussion Question Three</a:t>
            </a:r>
          </a:p>
        </p:txBody>
      </p:sp>
      <p:pic>
        <p:nvPicPr>
          <p:cNvPr id="4" name="Picture 3"/>
          <p:cNvPicPr>
            <a:picLocks noChangeAspect="1"/>
          </p:cNvPicPr>
          <p:nvPr/>
        </p:nvPicPr>
        <p:blipFill>
          <a:blip r:embed="rId3">
            <a:alphaModFix amt="40000"/>
          </a:blip>
          <a:stretch>
            <a:fillRect/>
          </a:stretch>
        </p:blipFill>
        <p:spPr>
          <a:xfrm>
            <a:off x="9825925" y="4525505"/>
            <a:ext cx="2224007" cy="2224007"/>
          </a:xfrm>
          <a:prstGeom prst="rect">
            <a:avLst/>
          </a:prstGeom>
        </p:spPr>
      </p:pic>
      <p:sp>
        <p:nvSpPr>
          <p:cNvPr id="3" name="Content Placeholder 2"/>
          <p:cNvSpPr>
            <a:spLocks noGrp="1"/>
          </p:cNvSpPr>
          <p:nvPr>
            <p:ph idx="1"/>
          </p:nvPr>
        </p:nvSpPr>
        <p:spPr>
          <a:xfrm>
            <a:off x="1479345" y="1810371"/>
            <a:ext cx="9233309" cy="4146697"/>
          </a:xfrm>
        </p:spPr>
        <p:txBody>
          <a:bodyPr anchor="t" anchorCtr="0">
            <a:noAutofit/>
          </a:bodyPr>
          <a:lstStyle/>
          <a:p>
            <a:pPr marL="914400" indent="-914400">
              <a:buFont typeface="+mj-lt"/>
              <a:buAutoNum type="arabicPeriod" startAt="3"/>
            </a:pPr>
            <a:r>
              <a:rPr lang="en-US" sz="4500" dirty="0"/>
              <a:t>How can we demonstrate compassion toward potential members prescribed MAT medication and assist them with understanding NA’s message </a:t>
            </a:r>
            <a:br>
              <a:rPr lang="en-US" sz="4500" dirty="0"/>
            </a:br>
            <a:r>
              <a:rPr lang="en-US" sz="4500" dirty="0"/>
              <a:t>of recovery? </a:t>
            </a:r>
          </a:p>
        </p:txBody>
      </p:sp>
      <p:sp>
        <p:nvSpPr>
          <p:cNvPr id="5" name="Footer Placeholder 4">
            <a:extLst>
              <a:ext uri="{FF2B5EF4-FFF2-40B4-BE49-F238E27FC236}">
                <a16:creationId xmlns:a16="http://schemas.microsoft.com/office/drawing/2014/main" id="{75750B6E-B186-3881-22FA-56E08BE390BD}"/>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9750814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57009-299C-4096-84C8-2069EE3427E8}"/>
              </a:ext>
            </a:extLst>
          </p:cNvPr>
          <p:cNvSpPr>
            <a:spLocks noGrp="1"/>
          </p:cNvSpPr>
          <p:nvPr>
            <p:ph type="title"/>
          </p:nvPr>
        </p:nvSpPr>
        <p:spPr>
          <a:xfrm>
            <a:off x="1473553" y="-99508"/>
            <a:ext cx="10018713" cy="1752599"/>
          </a:xfrm>
        </p:spPr>
        <p:txBody>
          <a:bodyPr/>
          <a:lstStyle/>
          <a:p>
            <a:r>
              <a:rPr lang="en-US" dirty="0"/>
              <a:t>Where We Are Today</a:t>
            </a:r>
          </a:p>
        </p:txBody>
      </p:sp>
      <p:graphicFrame>
        <p:nvGraphicFramePr>
          <p:cNvPr id="4" name="Content Placeholder 3">
            <a:extLst>
              <a:ext uri="{FF2B5EF4-FFF2-40B4-BE49-F238E27FC236}">
                <a16:creationId xmlns:a16="http://schemas.microsoft.com/office/drawing/2014/main" id="{90A74C5E-DEA5-40D7-B45D-6195768FC29A}"/>
              </a:ext>
            </a:extLst>
          </p:cNvPr>
          <p:cNvGraphicFramePr>
            <a:graphicFrameLocks noGrp="1"/>
          </p:cNvGraphicFramePr>
          <p:nvPr>
            <p:ph idx="1"/>
            <p:extLst>
              <p:ext uri="{D42A27DB-BD31-4B8C-83A1-F6EECF244321}">
                <p14:modId xmlns:p14="http://schemas.microsoft.com/office/powerpoint/2010/main" val="2222980925"/>
              </p:ext>
            </p:extLst>
          </p:nvPr>
        </p:nvGraphicFramePr>
        <p:xfrm>
          <a:off x="2635625" y="2151529"/>
          <a:ext cx="7971416" cy="40986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a:extLst>
              <a:ext uri="{FF2B5EF4-FFF2-40B4-BE49-F238E27FC236}">
                <a16:creationId xmlns:a16="http://schemas.microsoft.com/office/drawing/2014/main" id="{EF5F31AC-2D2A-D77E-3272-5B5BA7489037}"/>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7243018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a:extLst>
              <a:ext uri="{FF2B5EF4-FFF2-40B4-BE49-F238E27FC236}">
                <a16:creationId xmlns:a16="http://schemas.microsoft.com/office/drawing/2014/main" id="{27B7AC93-0067-41BA-BB36-D601ED7365D0}"/>
              </a:ext>
            </a:extLst>
          </p:cNvPr>
          <p:cNvGraphicFramePr/>
          <p:nvPr>
            <p:extLst>
              <p:ext uri="{D42A27DB-BD31-4B8C-83A1-F6EECF244321}">
                <p14:modId xmlns:p14="http://schemas.microsoft.com/office/powerpoint/2010/main" val="3531472580"/>
              </p:ext>
            </p:extLst>
          </p:nvPr>
        </p:nvGraphicFramePr>
        <p:xfrm>
          <a:off x="1237128" y="0"/>
          <a:ext cx="10832951" cy="72356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DB77D2F9-389C-453E-A0B2-F479020A3F72}"/>
              </a:ext>
            </a:extLst>
          </p:cNvPr>
          <p:cNvSpPr>
            <a:spLocks noGrp="1"/>
          </p:cNvSpPr>
          <p:nvPr>
            <p:ph type="title"/>
          </p:nvPr>
        </p:nvSpPr>
        <p:spPr>
          <a:xfrm>
            <a:off x="1495069" y="330797"/>
            <a:ext cx="10018713" cy="1752599"/>
          </a:xfrm>
        </p:spPr>
        <p:txBody>
          <a:bodyPr/>
          <a:lstStyle/>
          <a:p>
            <a:r>
              <a:rPr lang="en-US" dirty="0"/>
              <a:t>Where We </a:t>
            </a:r>
            <a:r>
              <a:rPr lang="en-US" i="1" dirty="0"/>
              <a:t>Can</a:t>
            </a:r>
            <a:r>
              <a:rPr lang="en-US" dirty="0"/>
              <a:t> Be in NA</a:t>
            </a:r>
          </a:p>
        </p:txBody>
      </p:sp>
      <p:sp>
        <p:nvSpPr>
          <p:cNvPr id="3" name="Footer Placeholder 2">
            <a:extLst>
              <a:ext uri="{FF2B5EF4-FFF2-40B4-BE49-F238E27FC236}">
                <a16:creationId xmlns:a16="http://schemas.microsoft.com/office/drawing/2014/main" id="{A0CF9968-2F3B-9F43-B51D-FF524182DB73}"/>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519341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4A2F6-F9F4-4D2F-988B-56F4C0330619}"/>
              </a:ext>
            </a:extLst>
          </p:cNvPr>
          <p:cNvSpPr>
            <a:spLocks noGrp="1"/>
          </p:cNvSpPr>
          <p:nvPr>
            <p:ph type="title"/>
          </p:nvPr>
        </p:nvSpPr>
        <p:spPr>
          <a:xfrm>
            <a:off x="1387492" y="0"/>
            <a:ext cx="10018713" cy="1752599"/>
          </a:xfrm>
        </p:spPr>
        <p:txBody>
          <a:bodyPr/>
          <a:lstStyle/>
          <a:p>
            <a:r>
              <a:rPr lang="en-US" dirty="0"/>
              <a:t>Sponsoring Those Prescribed MOUD</a:t>
            </a:r>
          </a:p>
        </p:txBody>
      </p:sp>
      <p:sp>
        <p:nvSpPr>
          <p:cNvPr id="3" name="Content Placeholder 2">
            <a:extLst>
              <a:ext uri="{FF2B5EF4-FFF2-40B4-BE49-F238E27FC236}">
                <a16:creationId xmlns:a16="http://schemas.microsoft.com/office/drawing/2014/main" id="{65102738-432C-4222-B09F-4AC163D6FFBE}"/>
              </a:ext>
            </a:extLst>
          </p:cNvPr>
          <p:cNvSpPr>
            <a:spLocks noGrp="1"/>
          </p:cNvSpPr>
          <p:nvPr>
            <p:ph idx="1"/>
          </p:nvPr>
        </p:nvSpPr>
        <p:spPr>
          <a:xfrm>
            <a:off x="1387492" y="1473798"/>
            <a:ext cx="10295313" cy="4442908"/>
          </a:xfrm>
        </p:spPr>
        <p:txBody>
          <a:bodyPr>
            <a:normAutofit lnSpcReduction="10000"/>
          </a:bodyPr>
          <a:lstStyle/>
          <a:p>
            <a:r>
              <a:rPr lang="en-US" dirty="0"/>
              <a:t>Are you willing to sponsor someone prescribed MOUD?</a:t>
            </a:r>
          </a:p>
          <a:p>
            <a:r>
              <a:rPr lang="en-US" dirty="0"/>
              <a:t>Would you be willing to sponsor someone prescribed MOUD if you had a mentor who has experience with sponsoring someone prescribed MOUD?</a:t>
            </a:r>
          </a:p>
          <a:p>
            <a:r>
              <a:rPr lang="en-US" dirty="0"/>
              <a:t>If not, can you ask around to determine who is open to sponsoring someone prescribed MOUD in case a newcomer asks you?</a:t>
            </a:r>
          </a:p>
          <a:p>
            <a:r>
              <a:rPr lang="en-US" dirty="0"/>
              <a:t>Whether you start step work with someone prescribed MOUD is a personal decision. </a:t>
            </a:r>
          </a:p>
          <a:p>
            <a:r>
              <a:rPr lang="en-US" dirty="0"/>
              <a:t>You may get some negative reactions from members who don’t have experience sponsoring members prescribed MOUD. </a:t>
            </a:r>
          </a:p>
          <a:p>
            <a:pPr lvl="1"/>
            <a:r>
              <a:rPr lang="en-US" sz="2200" dirty="0"/>
              <a:t>Instead, turn to members with experience in this area, or who are openminded about MOUD.</a:t>
            </a:r>
          </a:p>
        </p:txBody>
      </p:sp>
      <p:sp>
        <p:nvSpPr>
          <p:cNvPr id="4" name="Footer Placeholder 3">
            <a:extLst>
              <a:ext uri="{FF2B5EF4-FFF2-40B4-BE49-F238E27FC236}">
                <a16:creationId xmlns:a16="http://schemas.microsoft.com/office/drawing/2014/main" id="{A1484C82-6E91-88F5-1567-6B204B21FC1E}"/>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5309954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7A4D6-AAFC-4990-A704-7E9A4C861BB4}"/>
              </a:ext>
            </a:extLst>
          </p:cNvPr>
          <p:cNvSpPr>
            <a:spLocks noGrp="1"/>
          </p:cNvSpPr>
          <p:nvPr>
            <p:ph type="title"/>
          </p:nvPr>
        </p:nvSpPr>
        <p:spPr>
          <a:xfrm>
            <a:off x="1634918" y="0"/>
            <a:ext cx="10018713" cy="1752599"/>
          </a:xfrm>
        </p:spPr>
        <p:txBody>
          <a:bodyPr/>
          <a:lstStyle/>
          <a:p>
            <a:r>
              <a:rPr lang="en-US" dirty="0"/>
              <a:t>Wrap Up</a:t>
            </a:r>
          </a:p>
        </p:txBody>
      </p:sp>
      <p:sp>
        <p:nvSpPr>
          <p:cNvPr id="3" name="Content Placeholder 2">
            <a:extLst>
              <a:ext uri="{FF2B5EF4-FFF2-40B4-BE49-F238E27FC236}">
                <a16:creationId xmlns:a16="http://schemas.microsoft.com/office/drawing/2014/main" id="{3F19054F-01AF-471D-9C7D-CBDE2CD53C3A}"/>
              </a:ext>
            </a:extLst>
          </p:cNvPr>
          <p:cNvSpPr>
            <a:spLocks noGrp="1"/>
          </p:cNvSpPr>
          <p:nvPr>
            <p:ph idx="1"/>
          </p:nvPr>
        </p:nvSpPr>
        <p:spPr>
          <a:xfrm>
            <a:off x="1387736" y="1925619"/>
            <a:ext cx="10115287" cy="3865581"/>
          </a:xfrm>
        </p:spPr>
        <p:txBody>
          <a:bodyPr>
            <a:normAutofit fontScale="92500" lnSpcReduction="20000"/>
          </a:bodyPr>
          <a:lstStyle/>
          <a:p>
            <a:r>
              <a:rPr lang="en-US" sz="3600" dirty="0"/>
              <a:t>As a Fellowship, we need to continue to grow and support new members, whether they understand the concept of total abstinence. </a:t>
            </a:r>
          </a:p>
          <a:p>
            <a:r>
              <a:rPr lang="en-US" sz="3600" dirty="0"/>
              <a:t>“A dead addict will never recover.”</a:t>
            </a:r>
          </a:p>
          <a:p>
            <a:pPr lvl="1"/>
            <a:r>
              <a:rPr lang="en-US" sz="3200" dirty="0"/>
              <a:t>WSLD speaker, addictionologist</a:t>
            </a:r>
          </a:p>
          <a:p>
            <a:r>
              <a:rPr lang="en-US" sz="3600" dirty="0"/>
              <a:t>Comments</a:t>
            </a:r>
          </a:p>
          <a:p>
            <a:r>
              <a:rPr lang="en-US" sz="3600" dirty="0"/>
              <a:t>Questions</a:t>
            </a:r>
          </a:p>
        </p:txBody>
      </p:sp>
    </p:spTree>
    <p:extLst>
      <p:ext uri="{BB962C8B-B14F-4D97-AF65-F5344CB8AC3E}">
        <p14:creationId xmlns:p14="http://schemas.microsoft.com/office/powerpoint/2010/main" val="37023658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709530" y="1197864"/>
            <a:ext cx="9793494" cy="935735"/>
          </a:xfrm>
        </p:spPr>
        <p:txBody>
          <a:bodyPr>
            <a:normAutofit/>
          </a:bodyPr>
          <a:lstStyle/>
          <a:p>
            <a:pPr algn="l"/>
            <a:r>
              <a:rPr lang="en-US" sz="5400" b="1" dirty="0">
                <a:latin typeface="Trebuchet MS" charset="0"/>
                <a:ea typeface="Trebuchet MS" charset="0"/>
                <a:cs typeface="Trebuchet MS" charset="0"/>
              </a:rPr>
              <a:t>Thank you for participating</a:t>
            </a:r>
          </a:p>
        </p:txBody>
      </p:sp>
      <p:sp>
        <p:nvSpPr>
          <p:cNvPr id="8" name="Content Placeholder 7"/>
          <p:cNvSpPr>
            <a:spLocks noGrp="1"/>
          </p:cNvSpPr>
          <p:nvPr>
            <p:ph idx="1"/>
          </p:nvPr>
        </p:nvSpPr>
        <p:spPr>
          <a:xfrm>
            <a:off x="2579287" y="2282455"/>
            <a:ext cx="8053979" cy="3777622"/>
          </a:xfrm>
        </p:spPr>
        <p:txBody>
          <a:bodyPr anchor="t" anchorCtr="0">
            <a:noAutofit/>
          </a:bodyPr>
          <a:lstStyle/>
          <a:p>
            <a:pPr marL="0" indent="0" algn="ctr">
              <a:lnSpc>
                <a:spcPts val="4200"/>
              </a:lnSpc>
              <a:spcBef>
                <a:spcPts val="1560"/>
              </a:spcBef>
              <a:buNone/>
            </a:pPr>
            <a:r>
              <a:rPr lang="en-US" sz="4000" dirty="0"/>
              <a:t>Resources for this and other workshops can be found at: </a:t>
            </a:r>
            <a:r>
              <a:rPr lang="en-US" sz="4000" u="sng" dirty="0">
                <a:solidFill>
                  <a:srgbClr val="FF0000"/>
                </a:solidFill>
              </a:rPr>
              <a:t>www.na.org/idt</a:t>
            </a:r>
          </a:p>
          <a:p>
            <a:pPr marL="0" indent="0">
              <a:buNone/>
            </a:pPr>
            <a:endParaRPr lang="en-US"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54696" y="4325112"/>
            <a:ext cx="4587240" cy="2752344"/>
          </a:xfrm>
          <a:prstGeom prst="rect">
            <a:avLst/>
          </a:prstGeom>
        </p:spPr>
      </p:pic>
      <p:sp>
        <p:nvSpPr>
          <p:cNvPr id="3" name="Footer Placeholder 2">
            <a:extLst>
              <a:ext uri="{FF2B5EF4-FFF2-40B4-BE49-F238E27FC236}">
                <a16:creationId xmlns:a16="http://schemas.microsoft.com/office/drawing/2014/main" id="{7DB4E203-68DA-50DA-EC47-E2245221D206}"/>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5125808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alphaModFix amt="40000"/>
          </a:blip>
          <a:stretch>
            <a:fillRect/>
          </a:stretch>
        </p:blipFill>
        <p:spPr>
          <a:xfrm>
            <a:off x="9825925" y="4525505"/>
            <a:ext cx="2224007" cy="2224007"/>
          </a:xfrm>
          <a:prstGeom prst="rect">
            <a:avLst/>
          </a:prstGeom>
        </p:spPr>
      </p:pic>
      <p:sp>
        <p:nvSpPr>
          <p:cNvPr id="2" name="Title 1"/>
          <p:cNvSpPr>
            <a:spLocks noGrp="1"/>
          </p:cNvSpPr>
          <p:nvPr>
            <p:ph type="title"/>
          </p:nvPr>
        </p:nvSpPr>
        <p:spPr>
          <a:xfrm>
            <a:off x="1570373" y="687518"/>
            <a:ext cx="10018713" cy="879067"/>
          </a:xfrm>
        </p:spPr>
        <p:txBody>
          <a:bodyPr anchor="t" anchorCtr="0">
            <a:noAutofit/>
          </a:bodyPr>
          <a:lstStyle/>
          <a:p>
            <a:r>
              <a:rPr lang="en-US" b="1" dirty="0">
                <a:latin typeface="Trebuchet MS" charset="0"/>
                <a:ea typeface="Trebuchet MS" charset="0"/>
                <a:cs typeface="Trebuchet MS" charset="0"/>
              </a:rPr>
              <a:t>Potential Outcomes of this Workshop</a:t>
            </a:r>
          </a:p>
        </p:txBody>
      </p:sp>
      <p:sp>
        <p:nvSpPr>
          <p:cNvPr id="3" name="Content Placeholder 2"/>
          <p:cNvSpPr>
            <a:spLocks noGrp="1"/>
          </p:cNvSpPr>
          <p:nvPr>
            <p:ph idx="1"/>
          </p:nvPr>
        </p:nvSpPr>
        <p:spPr>
          <a:xfrm>
            <a:off x="1570372" y="1862727"/>
            <a:ext cx="10018713" cy="4307755"/>
          </a:xfrm>
        </p:spPr>
        <p:txBody>
          <a:bodyPr wrap="square" anchor="t" anchorCtr="0">
            <a:noAutofit/>
          </a:bodyPr>
          <a:lstStyle/>
          <a:p>
            <a:r>
              <a:rPr lang="en-US" sz="2800" dirty="0"/>
              <a:t>Increase understanding how NA members sometimes act toward addicts who are prescribed MOUD medications. </a:t>
            </a:r>
          </a:p>
          <a:p>
            <a:pPr lvl="1"/>
            <a:r>
              <a:rPr lang="en-US" sz="2400" dirty="0"/>
              <a:t>This is not an outside issue. </a:t>
            </a:r>
          </a:p>
          <a:p>
            <a:r>
              <a:rPr lang="en-US" sz="2800" dirty="0"/>
              <a:t>Raise members’ awareness of Traditions 3, 10, 12 and how it relates to attendees prescribed MOUD</a:t>
            </a:r>
          </a:p>
          <a:p>
            <a:r>
              <a:rPr lang="en-US" sz="2800" dirty="0"/>
              <a:t>Reminder of our need for unity and strengthening the ties that bind us together</a:t>
            </a:r>
          </a:p>
        </p:txBody>
      </p:sp>
    </p:spTree>
    <p:extLst>
      <p:ext uri="{BB962C8B-B14F-4D97-AF65-F5344CB8AC3E}">
        <p14:creationId xmlns:p14="http://schemas.microsoft.com/office/powerpoint/2010/main" val="1124675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3DF72-5B2C-B3AF-4930-AA3440031BE2}"/>
              </a:ext>
            </a:extLst>
          </p:cNvPr>
          <p:cNvSpPr>
            <a:spLocks noGrp="1"/>
          </p:cNvSpPr>
          <p:nvPr>
            <p:ph type="title"/>
          </p:nvPr>
        </p:nvSpPr>
        <p:spPr>
          <a:xfrm>
            <a:off x="1602843" y="334962"/>
            <a:ext cx="10018713" cy="1752599"/>
          </a:xfrm>
        </p:spPr>
        <p:txBody>
          <a:bodyPr/>
          <a:lstStyle/>
          <a:p>
            <a:r>
              <a:rPr lang="en-US" dirty="0"/>
              <a:t>Opioid and Overdose Crises</a:t>
            </a:r>
          </a:p>
        </p:txBody>
      </p:sp>
      <p:sp>
        <p:nvSpPr>
          <p:cNvPr id="3" name="Content Placeholder 2">
            <a:extLst>
              <a:ext uri="{FF2B5EF4-FFF2-40B4-BE49-F238E27FC236}">
                <a16:creationId xmlns:a16="http://schemas.microsoft.com/office/drawing/2014/main" id="{4B990619-73BC-3510-5261-7E67A34E779E}"/>
              </a:ext>
            </a:extLst>
          </p:cNvPr>
          <p:cNvSpPr>
            <a:spLocks noGrp="1"/>
          </p:cNvSpPr>
          <p:nvPr>
            <p:ph idx="1"/>
          </p:nvPr>
        </p:nvSpPr>
        <p:spPr>
          <a:xfrm>
            <a:off x="1602844" y="2311399"/>
            <a:ext cx="10018713" cy="3124201"/>
          </a:xfrm>
        </p:spPr>
        <p:txBody>
          <a:bodyPr/>
          <a:lstStyle/>
          <a:p>
            <a:r>
              <a:rPr lang="en-US" dirty="0"/>
              <a:t>Overdose deaths reached 107,622 people  in 2021</a:t>
            </a:r>
          </a:p>
          <a:p>
            <a:r>
              <a:rPr lang="en-US" dirty="0"/>
              <a:t>Opioids were involved in 80,816  (~ 75%) of all OD deaths in 2021</a:t>
            </a:r>
          </a:p>
          <a:p>
            <a:r>
              <a:rPr lang="en-US" dirty="0"/>
              <a:t>Synthetic opioids (such as fentanyl) were involved in ~ 66.19% of all drug OD deaths in 2021 </a:t>
            </a:r>
          </a:p>
          <a:p>
            <a:r>
              <a:rPr lang="en-US" dirty="0"/>
              <a:t>70% of methamphetamine OD deaths involved fentanyl2</a:t>
            </a:r>
          </a:p>
          <a:p>
            <a:r>
              <a:rPr lang="en-US" dirty="0"/>
              <a:t>At least 50% of cocaine OD deaths involved fentanyl2</a:t>
            </a:r>
          </a:p>
          <a:p>
            <a:endParaRPr lang="en-US" dirty="0"/>
          </a:p>
        </p:txBody>
      </p:sp>
    </p:spTree>
    <p:extLst>
      <p:ext uri="{BB962C8B-B14F-4D97-AF65-F5344CB8AC3E}">
        <p14:creationId xmlns:p14="http://schemas.microsoft.com/office/powerpoint/2010/main" val="10085207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F0B37-7C32-78E3-3A79-191BD180D048}"/>
              </a:ext>
            </a:extLst>
          </p:cNvPr>
          <p:cNvSpPr>
            <a:spLocks noGrp="1"/>
          </p:cNvSpPr>
          <p:nvPr>
            <p:ph type="title"/>
          </p:nvPr>
        </p:nvSpPr>
        <p:spPr>
          <a:xfrm>
            <a:off x="1367579" y="82685"/>
            <a:ext cx="10018713" cy="907019"/>
          </a:xfrm>
        </p:spPr>
        <p:txBody>
          <a:bodyPr/>
          <a:lstStyle/>
          <a:p>
            <a:r>
              <a:rPr lang="en-US" dirty="0"/>
              <a:t>Opioid Overdoses </a:t>
            </a:r>
          </a:p>
        </p:txBody>
      </p:sp>
      <p:pic>
        <p:nvPicPr>
          <p:cNvPr id="6" name="Content Placeholder 5">
            <a:extLst>
              <a:ext uri="{FF2B5EF4-FFF2-40B4-BE49-F238E27FC236}">
                <a16:creationId xmlns:a16="http://schemas.microsoft.com/office/drawing/2014/main" id="{F81A4890-94F4-3B70-D1C9-B5FCB3E0BA9C}"/>
              </a:ext>
            </a:extLst>
          </p:cNvPr>
          <p:cNvPicPr>
            <a:picLocks noGrp="1" noChangeAspect="1"/>
          </p:cNvPicPr>
          <p:nvPr>
            <p:ph idx="1"/>
          </p:nvPr>
        </p:nvPicPr>
        <p:blipFill>
          <a:blip r:embed="rId3"/>
          <a:srcRect/>
          <a:stretch/>
        </p:blipFill>
        <p:spPr>
          <a:xfrm>
            <a:off x="1569645" y="903643"/>
            <a:ext cx="9109961" cy="5163970"/>
          </a:xfrm>
        </p:spPr>
      </p:pic>
      <p:sp>
        <p:nvSpPr>
          <p:cNvPr id="3" name="Footer Placeholder 2">
            <a:extLst>
              <a:ext uri="{FF2B5EF4-FFF2-40B4-BE49-F238E27FC236}">
                <a16:creationId xmlns:a16="http://schemas.microsoft.com/office/drawing/2014/main" id="{BE34FC5A-B70F-3732-B4C2-B1D7C9ECDAF8}"/>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5211299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7822E-60C3-4484-81AB-459955EE3EE7}"/>
              </a:ext>
            </a:extLst>
          </p:cNvPr>
          <p:cNvSpPr>
            <a:spLocks noGrp="1"/>
          </p:cNvSpPr>
          <p:nvPr>
            <p:ph type="title"/>
          </p:nvPr>
        </p:nvSpPr>
        <p:spPr>
          <a:xfrm>
            <a:off x="1484311" y="387275"/>
            <a:ext cx="10018713" cy="1882590"/>
          </a:xfrm>
        </p:spPr>
        <p:txBody>
          <a:bodyPr/>
          <a:lstStyle/>
          <a:p>
            <a:r>
              <a:rPr lang="en-US" dirty="0"/>
              <a:t>Harm Reduction Strategies</a:t>
            </a:r>
          </a:p>
        </p:txBody>
      </p:sp>
      <p:pic>
        <p:nvPicPr>
          <p:cNvPr id="4" name="Content Placeholder 3">
            <a:extLst>
              <a:ext uri="{FF2B5EF4-FFF2-40B4-BE49-F238E27FC236}">
                <a16:creationId xmlns:a16="http://schemas.microsoft.com/office/drawing/2014/main" id="{9A291ED7-10D5-4F1D-B77C-9FC6CB71A95F}"/>
              </a:ext>
            </a:extLst>
          </p:cNvPr>
          <p:cNvPicPr>
            <a:picLocks noGrp="1" noChangeAspect="1"/>
          </p:cNvPicPr>
          <p:nvPr>
            <p:ph idx="1"/>
          </p:nvPr>
        </p:nvPicPr>
        <p:blipFill>
          <a:blip r:embed="rId3"/>
          <a:stretch>
            <a:fillRect/>
          </a:stretch>
        </p:blipFill>
        <p:spPr>
          <a:xfrm>
            <a:off x="1924293" y="387275"/>
            <a:ext cx="10126348" cy="5841403"/>
          </a:xfrm>
          <a:prstGeom prst="rect">
            <a:avLst/>
          </a:prstGeom>
        </p:spPr>
      </p:pic>
    </p:spTree>
    <p:extLst>
      <p:ext uri="{BB962C8B-B14F-4D97-AF65-F5344CB8AC3E}">
        <p14:creationId xmlns:p14="http://schemas.microsoft.com/office/powerpoint/2010/main" val="15264864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03ED0-0191-428B-970C-F3CB5BEB87D2}"/>
              </a:ext>
            </a:extLst>
          </p:cNvPr>
          <p:cNvSpPr>
            <a:spLocks noGrp="1"/>
          </p:cNvSpPr>
          <p:nvPr>
            <p:ph type="title"/>
          </p:nvPr>
        </p:nvSpPr>
        <p:spPr>
          <a:xfrm>
            <a:off x="1516584" y="266252"/>
            <a:ext cx="10018713" cy="1752599"/>
          </a:xfrm>
        </p:spPr>
        <p:txBody>
          <a:bodyPr/>
          <a:lstStyle/>
          <a:p>
            <a:r>
              <a:rPr lang="en-US" dirty="0"/>
              <a:t>What is MOUD?</a:t>
            </a:r>
          </a:p>
        </p:txBody>
      </p:sp>
      <p:sp>
        <p:nvSpPr>
          <p:cNvPr id="3" name="Content Placeholder 2">
            <a:extLst>
              <a:ext uri="{FF2B5EF4-FFF2-40B4-BE49-F238E27FC236}">
                <a16:creationId xmlns:a16="http://schemas.microsoft.com/office/drawing/2014/main" id="{FB2A2C56-E0C9-4E57-B93B-135D27090B58}"/>
              </a:ext>
            </a:extLst>
          </p:cNvPr>
          <p:cNvSpPr>
            <a:spLocks noGrp="1"/>
          </p:cNvSpPr>
          <p:nvPr>
            <p:ph idx="1"/>
          </p:nvPr>
        </p:nvSpPr>
        <p:spPr>
          <a:xfrm>
            <a:off x="1634917" y="2107602"/>
            <a:ext cx="10018713" cy="3124201"/>
          </a:xfrm>
        </p:spPr>
        <p:txBody>
          <a:bodyPr>
            <a:normAutofit/>
          </a:bodyPr>
          <a:lstStyle/>
          <a:p>
            <a:r>
              <a:rPr lang="en-US" sz="2800" dirty="0"/>
              <a:t>Medication for Opioid Use Disorder (MOUD) is the use of medications, in combination with counseling and behavioral therapies, to provide a “whole-patient” approach to the treatment of substance abuse disorders. </a:t>
            </a:r>
          </a:p>
          <a:p>
            <a:r>
              <a:rPr lang="en-US" sz="2800" dirty="0"/>
              <a:t>Also referred to a “harm reduction” or “risk reduction.”</a:t>
            </a:r>
          </a:p>
        </p:txBody>
      </p:sp>
    </p:spTree>
    <p:extLst>
      <p:ext uri="{BB962C8B-B14F-4D97-AF65-F5344CB8AC3E}">
        <p14:creationId xmlns:p14="http://schemas.microsoft.com/office/powerpoint/2010/main" val="11969146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54467-6C75-4AC5-F619-0C608A4F7A28}"/>
              </a:ext>
            </a:extLst>
          </p:cNvPr>
          <p:cNvSpPr>
            <a:spLocks noGrp="1"/>
          </p:cNvSpPr>
          <p:nvPr>
            <p:ph type="title"/>
          </p:nvPr>
        </p:nvSpPr>
        <p:spPr/>
        <p:txBody>
          <a:bodyPr/>
          <a:lstStyle/>
          <a:p>
            <a:r>
              <a:rPr lang="en-US" dirty="0"/>
              <a:t>Forms of MOUD</a:t>
            </a:r>
          </a:p>
        </p:txBody>
      </p:sp>
      <p:sp>
        <p:nvSpPr>
          <p:cNvPr id="3" name="Content Placeholder 2">
            <a:extLst>
              <a:ext uri="{FF2B5EF4-FFF2-40B4-BE49-F238E27FC236}">
                <a16:creationId xmlns:a16="http://schemas.microsoft.com/office/drawing/2014/main" id="{A5E9A9B7-3B72-E935-8BDF-DCA616284119}"/>
              </a:ext>
            </a:extLst>
          </p:cNvPr>
          <p:cNvSpPr>
            <a:spLocks noGrp="1"/>
          </p:cNvSpPr>
          <p:nvPr>
            <p:ph idx="1"/>
          </p:nvPr>
        </p:nvSpPr>
        <p:spPr>
          <a:xfrm>
            <a:off x="1484311" y="2158999"/>
            <a:ext cx="10018713" cy="3124201"/>
          </a:xfrm>
        </p:spPr>
        <p:txBody>
          <a:bodyPr/>
          <a:lstStyle/>
          <a:p>
            <a:r>
              <a:rPr lang="en-US" dirty="0"/>
              <a:t>Methadone- Full opioid agonist- Activates 100% of Opioid Receptors </a:t>
            </a:r>
          </a:p>
          <a:p>
            <a:r>
              <a:rPr lang="en-US" dirty="0"/>
              <a:t>Buprenorphine/Naloxone (Suboxone)- Partial Opioid agonist/antagonist</a:t>
            </a:r>
          </a:p>
          <a:p>
            <a:r>
              <a:rPr lang="en-US" dirty="0"/>
              <a:t>Buprenorphine (Subutex &amp; </a:t>
            </a:r>
            <a:r>
              <a:rPr lang="en-US" dirty="0" err="1"/>
              <a:t>Sublocade</a:t>
            </a:r>
            <a:r>
              <a:rPr lang="en-US" dirty="0"/>
              <a:t>)- Partial opioid agonist</a:t>
            </a:r>
          </a:p>
          <a:p>
            <a:r>
              <a:rPr lang="en-US" dirty="0"/>
              <a:t>Naltrexone (Vivitrol)- Opioid antagonist</a:t>
            </a:r>
          </a:p>
        </p:txBody>
      </p:sp>
    </p:spTree>
    <p:extLst>
      <p:ext uri="{BB962C8B-B14F-4D97-AF65-F5344CB8AC3E}">
        <p14:creationId xmlns:p14="http://schemas.microsoft.com/office/powerpoint/2010/main" val="42147739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7875CE-1603-2D5E-5D95-34FC68889D12}"/>
              </a:ext>
            </a:extLst>
          </p:cNvPr>
          <p:cNvSpPr>
            <a:spLocks noGrp="1"/>
          </p:cNvSpPr>
          <p:nvPr>
            <p:ph type="title"/>
          </p:nvPr>
        </p:nvSpPr>
        <p:spPr>
          <a:xfrm>
            <a:off x="1484310" y="190500"/>
            <a:ext cx="10018713" cy="1752599"/>
          </a:xfrm>
        </p:spPr>
        <p:txBody>
          <a:bodyPr/>
          <a:lstStyle/>
          <a:p>
            <a:r>
              <a:rPr lang="en-US" dirty="0"/>
              <a:t>MOUD &amp; Recovery</a:t>
            </a:r>
          </a:p>
        </p:txBody>
      </p:sp>
      <p:sp>
        <p:nvSpPr>
          <p:cNvPr id="3" name="Content Placeholder 2">
            <a:extLst>
              <a:ext uri="{FF2B5EF4-FFF2-40B4-BE49-F238E27FC236}">
                <a16:creationId xmlns:a16="http://schemas.microsoft.com/office/drawing/2014/main" id="{2EF50B40-0746-A809-6D15-6B3B1754749C}"/>
              </a:ext>
            </a:extLst>
          </p:cNvPr>
          <p:cNvSpPr>
            <a:spLocks noGrp="1"/>
          </p:cNvSpPr>
          <p:nvPr>
            <p:ph idx="1"/>
          </p:nvPr>
        </p:nvSpPr>
        <p:spPr>
          <a:xfrm>
            <a:off x="1484309" y="1943099"/>
            <a:ext cx="10018713" cy="3124201"/>
          </a:xfrm>
        </p:spPr>
        <p:txBody>
          <a:bodyPr/>
          <a:lstStyle/>
          <a:p>
            <a:endParaRPr lang="en-US" dirty="0"/>
          </a:p>
          <a:p>
            <a:r>
              <a:rPr lang="en-US" dirty="0"/>
              <a:t>Recovery is being redefined as any positive change. </a:t>
            </a:r>
          </a:p>
          <a:p>
            <a:r>
              <a:rPr lang="en-US" dirty="0"/>
              <a:t>MOUD is the gold standard of treatment for Opioid Use Disorder</a:t>
            </a:r>
          </a:p>
          <a:p>
            <a:r>
              <a:rPr lang="en-US" dirty="0"/>
              <a:t>MOUD has been available in Pima County Jail and is coming soon to Department of Corrections. </a:t>
            </a:r>
          </a:p>
          <a:p>
            <a:r>
              <a:rPr lang="en-US" dirty="0"/>
              <a:t>Elimination of the X-waiver for Suboxone prescription. </a:t>
            </a:r>
          </a:p>
          <a:p>
            <a:pPr marL="0" indent="0">
              <a:buNone/>
            </a:pPr>
            <a:endParaRPr lang="en-US" dirty="0"/>
          </a:p>
        </p:txBody>
      </p:sp>
    </p:spTree>
    <p:extLst>
      <p:ext uri="{BB962C8B-B14F-4D97-AF65-F5344CB8AC3E}">
        <p14:creationId xmlns:p14="http://schemas.microsoft.com/office/powerpoint/2010/main" val="414254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0424D-9B17-4310-B0FD-8ADCF1ABA0FF}"/>
              </a:ext>
            </a:extLst>
          </p:cNvPr>
          <p:cNvSpPr>
            <a:spLocks noGrp="1"/>
          </p:cNvSpPr>
          <p:nvPr>
            <p:ph type="title"/>
          </p:nvPr>
        </p:nvSpPr>
        <p:spPr/>
        <p:txBody>
          <a:bodyPr/>
          <a:lstStyle/>
          <a:p>
            <a:r>
              <a:rPr lang="en-US" dirty="0"/>
              <a:t>Some Applicable Traditions</a:t>
            </a:r>
          </a:p>
        </p:txBody>
      </p:sp>
      <p:sp>
        <p:nvSpPr>
          <p:cNvPr id="3" name="Content Placeholder 2">
            <a:extLst>
              <a:ext uri="{FF2B5EF4-FFF2-40B4-BE49-F238E27FC236}">
                <a16:creationId xmlns:a16="http://schemas.microsoft.com/office/drawing/2014/main" id="{81149F01-2470-447B-95EF-E427EA756BAF}"/>
              </a:ext>
            </a:extLst>
          </p:cNvPr>
          <p:cNvSpPr>
            <a:spLocks noGrp="1"/>
          </p:cNvSpPr>
          <p:nvPr>
            <p:ph idx="1"/>
          </p:nvPr>
        </p:nvSpPr>
        <p:spPr>
          <a:xfrm>
            <a:off x="1398494" y="2033195"/>
            <a:ext cx="10104529" cy="3758005"/>
          </a:xfrm>
        </p:spPr>
        <p:txBody>
          <a:bodyPr>
            <a:noAutofit/>
          </a:bodyPr>
          <a:lstStyle/>
          <a:p>
            <a:r>
              <a:rPr lang="en-US" sz="2800" b="1" dirty="0"/>
              <a:t>3.  	</a:t>
            </a:r>
            <a:r>
              <a:rPr lang="en-US" sz="2800" b="1" dirty="0">
                <a:effectLst/>
                <a:ea typeface="Calibri" panose="020F0502020204030204" pitchFamily="34" charset="0"/>
                <a:cs typeface="Times New Roman" panose="02020603050405020304" pitchFamily="18" charset="0"/>
              </a:rPr>
              <a:t>The only requirement for membership is a desire to stop 			using.</a:t>
            </a:r>
            <a:endParaRPr lang="en-US" sz="2800" b="1" dirty="0"/>
          </a:p>
          <a:p>
            <a:r>
              <a:rPr lang="en-US" sz="2800" b="1" dirty="0"/>
              <a:t>10.</a:t>
            </a:r>
            <a:r>
              <a:rPr lang="en-US" sz="2800" b="1" dirty="0">
                <a:effectLst/>
                <a:ea typeface="Calibri" panose="020F0502020204030204" pitchFamily="34" charset="0"/>
                <a:cs typeface="Times New Roman" panose="02020603050405020304" pitchFamily="18" charset="0"/>
              </a:rPr>
              <a:t> 	Narcotics Anonymous has no opinion on outside issues; 			hence the NA name ought never be drawn into public 				controversy.</a:t>
            </a:r>
            <a:endParaRPr lang="en-US" sz="2800" b="1" dirty="0"/>
          </a:p>
          <a:p>
            <a:r>
              <a:rPr lang="en-US" sz="2800" b="1" dirty="0"/>
              <a:t>12.</a:t>
            </a:r>
            <a:r>
              <a:rPr lang="en-US" sz="2800" b="1" dirty="0">
                <a:effectLst/>
                <a:ea typeface="Calibri" panose="020F0502020204030204" pitchFamily="34" charset="0"/>
                <a:cs typeface="Times New Roman" panose="02020603050405020304" pitchFamily="18" charset="0"/>
              </a:rPr>
              <a:t> 	Anonymity is the spiritual foundation of all our Traditions, 		ever reminding us to place principles before personalities.</a:t>
            </a:r>
            <a:endParaRPr lang="en-US" sz="2800" b="1" dirty="0"/>
          </a:p>
        </p:txBody>
      </p:sp>
    </p:spTree>
    <p:extLst>
      <p:ext uri="{BB962C8B-B14F-4D97-AF65-F5344CB8AC3E}">
        <p14:creationId xmlns:p14="http://schemas.microsoft.com/office/powerpoint/2010/main" val="19639717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BC1C1C"/>
      </a:accent1>
      <a:accent2>
        <a:srgbClr val="F67534"/>
      </a:accent2>
      <a:accent3>
        <a:srgbClr val="EAAC35"/>
      </a:accent3>
      <a:accent4>
        <a:srgbClr val="9BAF68"/>
      </a:accent4>
      <a:accent5>
        <a:srgbClr val="68B9A6"/>
      </a:accent5>
      <a:accent6>
        <a:srgbClr val="50B1D4"/>
      </a:accent6>
      <a:hlink>
        <a:srgbClr val="E46416"/>
      </a:hlink>
      <a:folHlink>
        <a:srgbClr val="EE9340"/>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93B4CCAC-FD5A-4D59-B1AC-EAF45910B5A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7938B02EA316049983EE42948B884B8" ma:contentTypeVersion="15" ma:contentTypeDescription="Create a new document." ma:contentTypeScope="" ma:versionID="9406d9d25675fd651be1ffe675eea438">
  <xsd:schema xmlns:xsd="http://www.w3.org/2001/XMLSchema" xmlns:xs="http://www.w3.org/2001/XMLSchema" xmlns:p="http://schemas.microsoft.com/office/2006/metadata/properties" xmlns:ns2="7106cce1-ba35-4a83-8029-24bb5184fb96" xmlns:ns3="1933e7b6-50d9-4028-9af2-bb3ff25c2339" targetNamespace="http://schemas.microsoft.com/office/2006/metadata/properties" ma:root="true" ma:fieldsID="447f682cdf78e5b19ed82fdd7a960011" ns2:_="" ns3:_="">
    <xsd:import namespace="7106cce1-ba35-4a83-8029-24bb5184fb96"/>
    <xsd:import namespace="1933e7b6-50d9-4028-9af2-bb3ff25c233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06cce1-ba35-4a83-8029-24bb5184fb9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9cd636c-4f3c-46fb-a8b7-62d2e5141ffc"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933e7b6-50d9-4028-9af2-bb3ff25c233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953cff95-abae-4fd2-a56c-33253f4dbe23}" ma:internalName="TaxCatchAll" ma:showField="CatchAllData" ma:web="1933e7b6-50d9-4028-9af2-bb3ff25c233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1933e7b6-50d9-4028-9af2-bb3ff25c2339" xsi:nil="true"/>
    <lcf76f155ced4ddcb4097134ff3c332f xmlns="7106cce1-ba35-4a83-8029-24bb5184fb9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D525764-E622-4C2A-9BD2-C9CF20C1BAA5}"/>
</file>

<file path=customXml/itemProps2.xml><?xml version="1.0" encoding="utf-8"?>
<ds:datastoreItem xmlns:ds="http://schemas.openxmlformats.org/officeDocument/2006/customXml" ds:itemID="{20167D5B-A253-4160-BCC4-D7CC44EAEF86}"/>
</file>

<file path=customXml/itemProps3.xml><?xml version="1.0" encoding="utf-8"?>
<ds:datastoreItem xmlns:ds="http://schemas.openxmlformats.org/officeDocument/2006/customXml" ds:itemID="{71253661-7962-417B-A1EA-71A0E19E1535}"/>
</file>

<file path=docProps/app.xml><?xml version="1.0" encoding="utf-8"?>
<Properties xmlns="http://schemas.openxmlformats.org/officeDocument/2006/extended-properties" xmlns:vt="http://schemas.openxmlformats.org/officeDocument/2006/docPropsVTypes">
  <Template>Parallax</Template>
  <TotalTime>5937</TotalTime>
  <Words>1541</Words>
  <Application>Microsoft Office PowerPoint</Application>
  <PresentationFormat>Widescreen</PresentationFormat>
  <Paragraphs>145</Paragraphs>
  <Slides>17</Slides>
  <Notes>17</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Parallax</vt:lpstr>
      <vt:lpstr>Medication for Opioid Use Disorder as It Relates to Narcotics Anonymous </vt:lpstr>
      <vt:lpstr>Potential Outcomes of this Workshop</vt:lpstr>
      <vt:lpstr>Opioid and Overdose Crises</vt:lpstr>
      <vt:lpstr>Opioid Overdoses </vt:lpstr>
      <vt:lpstr>Harm Reduction Strategies</vt:lpstr>
      <vt:lpstr>What is MOUD?</vt:lpstr>
      <vt:lpstr>Forms of MOUD</vt:lpstr>
      <vt:lpstr>MOUD &amp; Recovery</vt:lpstr>
      <vt:lpstr>Some Applicable Traditions</vt:lpstr>
      <vt:lpstr>Discussion Question One</vt:lpstr>
      <vt:lpstr>Discussion Question Two</vt:lpstr>
      <vt:lpstr>Discussion Question Three</vt:lpstr>
      <vt:lpstr>Where We Are Today</vt:lpstr>
      <vt:lpstr>Where We Can Be in NA</vt:lpstr>
      <vt:lpstr>Sponsoring Those Prescribed MOUD</vt:lpstr>
      <vt:lpstr>Wrap Up</vt:lpstr>
      <vt:lpstr>Thank you for participating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Carrying the NA Message and Making NA Attractive</dc:title>
  <dc:creator>Travis Koplow</dc:creator>
  <cp:lastModifiedBy>rda@arizona-na.org</cp:lastModifiedBy>
  <cp:revision>72</cp:revision>
  <cp:lastPrinted>2022-06-05T00:35:48Z</cp:lastPrinted>
  <dcterms:created xsi:type="dcterms:W3CDTF">2018-07-17T18:52:18Z</dcterms:created>
  <dcterms:modified xsi:type="dcterms:W3CDTF">2023-06-04T18:52:27Z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0x01010087938B02EA316049983EE42948B884B8</vt:lpwstr>
  </property>
</Properties>
</file>