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9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0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11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12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13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14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15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16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17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18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notesSlides/notesSlide19.xml" ContentType="application/vnd.openxmlformats-officedocument.presentationml.notesSl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notesSlides/notesSlide20.xml" ContentType="application/vnd.openxmlformats-officedocument.presentationml.notesSl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21.xml" ContentType="application/vnd.openxmlformats-officedocument.presentationml.notesSl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notesSlides/notesSlide22.xml" ContentType="application/vnd.openxmlformats-officedocument.presentationml.notesSlid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notesSlides/notesSlide23.xml" ContentType="application/vnd.openxmlformats-officedocument.presentationml.notesSl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notesSlides/notesSlide24.xml" ContentType="application/vnd.openxmlformats-officedocument.presentationml.notesSlid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notesSlides/notesSlide25.xml" ContentType="application/vnd.openxmlformats-officedocument.presentationml.notesSlid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notesSlides/notesSlide26.xml" ContentType="application/vnd.openxmlformats-officedocument.presentationml.notesSlide+xml"/>
  <Override PartName="/ppt/charts/chart31.xml" ContentType="application/vnd.openxmlformats-officedocument.drawingml.chart+xml"/>
  <Override PartName="/ppt/notesSlides/notesSlide27.xml" ContentType="application/vnd.openxmlformats-officedocument.presentationml.notesSlide+xml"/>
  <Override PartName="/ppt/charts/chart32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notesSlides/notesSlide28.xml" ContentType="application/vnd.openxmlformats-officedocument.presentationml.notesSlide+xml"/>
  <Override PartName="/ppt/charts/chart33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notesSlides/notesSlide29.xml" ContentType="application/vnd.openxmlformats-officedocument.presentationml.notesSlide+xml"/>
  <Override PartName="/ppt/charts/chart34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notesSlides/notesSlide30.xml" ContentType="application/vnd.openxmlformats-officedocument.presentationml.notesSlide+xml"/>
  <Override PartName="/ppt/charts/chart35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notesSlides/notesSlide31.xml" ContentType="application/vnd.openxmlformats-officedocument.presentationml.notesSlide+xml"/>
  <Override PartName="/ppt/charts/chart36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613" r:id="rId2"/>
    <p:sldId id="574" r:id="rId3"/>
    <p:sldId id="573" r:id="rId4"/>
    <p:sldId id="617" r:id="rId5"/>
    <p:sldId id="575" r:id="rId6"/>
    <p:sldId id="576" r:id="rId7"/>
    <p:sldId id="577" r:id="rId8"/>
    <p:sldId id="578" r:id="rId9"/>
    <p:sldId id="615" r:id="rId10"/>
    <p:sldId id="580" r:id="rId11"/>
    <p:sldId id="581" r:id="rId12"/>
    <p:sldId id="582" r:id="rId13"/>
    <p:sldId id="585" r:id="rId14"/>
    <p:sldId id="583" r:id="rId15"/>
    <p:sldId id="584" r:id="rId16"/>
    <p:sldId id="586" r:id="rId17"/>
    <p:sldId id="614" r:id="rId18"/>
    <p:sldId id="610" r:id="rId19"/>
    <p:sldId id="612" r:id="rId20"/>
    <p:sldId id="590" r:id="rId21"/>
    <p:sldId id="616" r:id="rId22"/>
    <p:sldId id="591" r:id="rId23"/>
    <p:sldId id="592" r:id="rId24"/>
    <p:sldId id="593" r:id="rId25"/>
    <p:sldId id="594" r:id="rId26"/>
    <p:sldId id="595" r:id="rId27"/>
    <p:sldId id="596" r:id="rId28"/>
    <p:sldId id="597" r:id="rId29"/>
    <p:sldId id="598" r:id="rId30"/>
    <p:sldId id="599" r:id="rId31"/>
    <p:sldId id="600" r:id="rId32"/>
    <p:sldId id="601" r:id="rId33"/>
    <p:sldId id="618" r:id="rId34"/>
  </p:sldIdLst>
  <p:sldSz cx="12192000" cy="6858000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ick Elson" initials="NE" lastIdx="1" clrIdx="0"/>
  <p:cmAuthor id="1" name="Bob Shott" initials="BS" lastIdx="0" clrIdx="1">
    <p:extLst>
      <p:ext uri="{19B8F6BF-5375-455C-9EA6-DF929625EA0E}">
        <p15:presenceInfo xmlns:p15="http://schemas.microsoft.com/office/powerpoint/2012/main" userId="S-1-5-21-1752581467-1810641152-996637233-194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753E"/>
    <a:srgbClr val="6BA549"/>
    <a:srgbClr val="F8BD40"/>
    <a:srgbClr val="2067A5"/>
    <a:srgbClr val="DA0000"/>
    <a:srgbClr val="92BCC8"/>
    <a:srgbClr val="000000"/>
    <a:srgbClr val="0068B5"/>
    <a:srgbClr val="BC0000"/>
    <a:srgbClr val="FFA4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50" autoAdjust="0"/>
    <p:restoredTop sz="96904" autoAdjust="0"/>
  </p:normalViewPr>
  <p:slideViewPr>
    <p:cSldViewPr>
      <p:cViewPr varScale="1">
        <p:scale>
          <a:sx n="63" d="100"/>
          <a:sy n="63" d="100"/>
        </p:scale>
        <p:origin x="64" y="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Chart%203%20in%20Microsoft%20PowerPoint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ALL%20PARTICIPANTS%202024%20-%20FREQUENCIES%20%20CORRELATIONS%20with%20Iran%20Brooke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\\Volumes\SF%2010TB\Projects\PR:H&amp;I\Membership%20Survey\ALL%20PARTICIPANTS%202024%20-%20FREQUENCIES%20%20charts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stacyfowler\Desktop\Membership%20Survey\Eurpoean\EUROPE%202024%20-%20FREQUENCIES.xlsx" TargetMode="Externa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78428898310788"/>
          <c:y val="0.10146093870619113"/>
          <c:w val="0.65215374520492642"/>
          <c:h val="0.7480587077350626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B78-244B-9B87-B295108EB68D}"/>
              </c:ext>
            </c:extLst>
          </c:dPt>
          <c:dPt>
            <c:idx val="1"/>
            <c:bubble3D val="0"/>
            <c:spPr>
              <a:solidFill>
                <a:srgbClr val="DF753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B78-244B-9B87-B295108EB68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B78-244B-9B87-B295108EB68D}"/>
              </c:ext>
            </c:extLst>
          </c:dPt>
          <c:dPt>
            <c:idx val="3"/>
            <c:bubble3D val="0"/>
            <c:spPr>
              <a:solidFill>
                <a:schemeClr val="tx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B78-244B-9B87-B295108EB68D}"/>
              </c:ext>
            </c:extLst>
          </c:dPt>
          <c:dPt>
            <c:idx val="4"/>
            <c:bubble3D val="0"/>
            <c:spPr>
              <a:solidFill>
                <a:srgbClr val="F8BD4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B78-244B-9B87-B295108EB68D}"/>
              </c:ext>
            </c:extLst>
          </c:dPt>
          <c:dPt>
            <c:idx val="5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8B78-244B-9B87-B295108EB68D}"/>
              </c:ext>
            </c:extLst>
          </c:dPt>
          <c:dPt>
            <c:idx val="6"/>
            <c:bubble3D val="0"/>
            <c:spPr>
              <a:solidFill>
                <a:srgbClr val="6BA54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8B78-244B-9B87-B295108EB68D}"/>
              </c:ext>
            </c:extLst>
          </c:dPt>
          <c:dLbls>
            <c:dLbl>
              <c:idx val="0"/>
              <c:layout>
                <c:manualLayout>
                  <c:x val="5.4706348587614639E-2"/>
                  <c:y val="3.790004003736820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UK</a:t>
                    </a:r>
                    <a:r>
                      <a:rPr lang="en-US" baseline="0"/>
                      <a:t>
18%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B78-244B-9B87-B295108EB68D}"/>
                </c:ext>
              </c:extLst>
            </c:dLbl>
            <c:dLbl>
              <c:idx val="1"/>
              <c:layout>
                <c:manualLayout>
                  <c:x val="-4.6201112237208096E-2"/>
                  <c:y val="6.7796610169491525E-2"/>
                </c:manualLayout>
              </c:layout>
              <c:tx>
                <c:rich>
                  <a:bodyPr/>
                  <a:lstStyle/>
                  <a:p>
                    <a:fld id="{5DDFEB37-0394-AC49-B439-0C0C3DC445AF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18%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B78-244B-9B87-B295108EB68D}"/>
                </c:ext>
              </c:extLst>
            </c:dLbl>
            <c:dLbl>
              <c:idx val="2"/>
              <c:layout>
                <c:manualLayout>
                  <c:x val="-3.5556378472492919E-2"/>
                  <c:y val="-9.9641665554517547E-2"/>
                </c:manualLayout>
              </c:layout>
              <c:tx>
                <c:rich>
                  <a:bodyPr/>
                  <a:lstStyle/>
                  <a:p>
                    <a:fld id="{EE7178EA-79DE-0744-9F83-5B0F189621B4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11%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B78-244B-9B87-B295108EB68D}"/>
                </c:ext>
              </c:extLst>
            </c:dLbl>
            <c:dLbl>
              <c:idx val="3"/>
              <c:layout>
                <c:manualLayout>
                  <c:x val="1.5730028938690355E-2"/>
                  <c:y val="-4.105604446503001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7059453F-EEC5-CE4C-808D-078E99FF6270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r>
                      <a:rPr lang="en-US" baseline="0"/>
                      <a:t>
9%</a:t>
                    </a:r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153846153846154"/>
                      <c:h val="0.1386643121815655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8B78-244B-9B87-B295108EB68D}"/>
                </c:ext>
              </c:extLst>
            </c:dLbl>
            <c:dLbl>
              <c:idx val="4"/>
              <c:layout>
                <c:manualLayout>
                  <c:x val="6.2116730600982571E-2"/>
                  <c:y val="-2.0277906438165908E-2"/>
                </c:manualLayout>
              </c:layout>
              <c:tx>
                <c:rich>
                  <a:bodyPr/>
                  <a:lstStyle/>
                  <a:p>
                    <a:fld id="{438E25FF-9E82-9F4E-B807-9D464010B58A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6%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8B78-244B-9B87-B295108EB68D}"/>
                </c:ext>
              </c:extLst>
            </c:dLbl>
            <c:dLbl>
              <c:idx val="5"/>
              <c:layout>
                <c:manualLayout>
                  <c:x val="-2.6027996500437463E-2"/>
                  <c:y val="-9.5790875405281119E-3"/>
                </c:manualLayout>
              </c:layout>
              <c:tx>
                <c:rich>
                  <a:bodyPr/>
                  <a:lstStyle/>
                  <a:p>
                    <a:fld id="{D72BB051-47B2-B44F-88D1-E197CF300D43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5%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8B78-244B-9B87-B295108EB68D}"/>
                </c:ext>
              </c:extLst>
            </c:dLbl>
            <c:dLbl>
              <c:idx val="6"/>
              <c:layout>
                <c:manualLayout>
                  <c:x val="-2.67184871121879E-2"/>
                  <c:y val="-1.1766635788173538E-2"/>
                </c:manualLayout>
              </c:layout>
              <c:tx>
                <c:rich>
                  <a:bodyPr/>
                  <a:lstStyle/>
                  <a:p>
                    <a:fld id="{DF0DCCEE-A732-C448-88BA-2B0D353B6966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4%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8B78-244B-9B87-B295108EB68D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FREQUENCIES!$K$2:$K$8</c:f>
              <c:strCache>
                <c:ptCount val="7"/>
                <c:pt idx="0">
                  <c:v>United Kingdom</c:v>
                </c:pt>
                <c:pt idx="1">
                  <c:v>Sweden</c:v>
                </c:pt>
                <c:pt idx="2">
                  <c:v>Spain</c:v>
                </c:pt>
                <c:pt idx="3">
                  <c:v>Germany</c:v>
                </c:pt>
                <c:pt idx="4">
                  <c:v>France</c:v>
                </c:pt>
                <c:pt idx="5">
                  <c:v>Poland</c:v>
                </c:pt>
                <c:pt idx="6">
                  <c:v>Portugal</c:v>
                </c:pt>
              </c:strCache>
            </c:strRef>
          </c:cat>
          <c:val>
            <c:numRef>
              <c:f>FREQUENCIES!$L$2:$L$8</c:f>
              <c:numCache>
                <c:formatCode>0%</c:formatCode>
                <c:ptCount val="7"/>
                <c:pt idx="0">
                  <c:v>0.18325923062052968</c:v>
                </c:pt>
                <c:pt idx="1">
                  <c:v>0.17591339648173207</c:v>
                </c:pt>
                <c:pt idx="2">
                  <c:v>0.11076744635607964</c:v>
                </c:pt>
                <c:pt idx="3">
                  <c:v>9.0469746762033634E-2</c:v>
                </c:pt>
                <c:pt idx="4">
                  <c:v>5.6640247438623621E-2</c:v>
                </c:pt>
                <c:pt idx="5">
                  <c:v>5.0840904697467618E-2</c:v>
                </c:pt>
                <c:pt idx="6">
                  <c:v>4.1948579161028419E-2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B78-244B-9B87-B295108EB68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266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accent3"/>
            </a:solidFill>
          </c:spPr>
          <c:dPt>
            <c:idx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EE4-4706-98D7-DC442CC0420B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EE4-4706-98D7-DC442CC0420B}"/>
              </c:ext>
            </c:extLst>
          </c:dPt>
          <c:dLbls>
            <c:dLbl>
              <c:idx val="0"/>
              <c:layout>
                <c:manualLayout>
                  <c:x val="-5.3549195773605326E-2"/>
                  <c:y val="-2.185994359854939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2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200"/>
                      <a:t>No</a:t>
                    </a:r>
                    <a:br>
                      <a:rPr lang="en-US" sz="2200"/>
                    </a:br>
                    <a:r>
                      <a:rPr lang="en-US" sz="2200"/>
                      <a:t>55%</a:t>
                    </a:r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2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2299382716049386E-2"/>
                      <c:h val="0.167955195391566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EE4-4706-98D7-DC442CC0420B}"/>
                </c:ext>
              </c:extLst>
            </c:dLbl>
            <c:dLbl>
              <c:idx val="1"/>
              <c:layout>
                <c:manualLayout>
                  <c:x val="4.7078426094174071E-2"/>
                  <c:y val="2.326325472807433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r>
                      <a:rPr lang="en-US" sz="2200" b="1" i="0">
                        <a:latin typeface="Century Gothic" panose="020B0502020202020204" pitchFamily="34" charset="0"/>
                      </a:rPr>
                      <a:t>Yes</a:t>
                    </a:r>
                    <a:br>
                      <a:rPr lang="en-US" sz="2200" b="1" i="0">
                        <a:latin typeface="Century Gothic" panose="020B0502020202020204" pitchFamily="34" charset="0"/>
                      </a:rPr>
                    </a:br>
                    <a:r>
                      <a:rPr lang="en-US" sz="2200" b="1" i="0">
                        <a:latin typeface="Century Gothic" panose="020B0502020202020204" pitchFamily="34" charset="0"/>
                      </a:rPr>
                      <a:t>45%</a:t>
                    </a:r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8310124428890829E-2"/>
                      <c:h val="0.159873821328190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EE4-4706-98D7-DC442CC0420B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FREQUENCIES!$K$95:$K$96</c:f>
              <c:strCache>
                <c:ptCount val="2"/>
                <c:pt idx="0">
                  <c:v>Yes  55%</c:v>
                </c:pt>
                <c:pt idx="1">
                  <c:v>No  45%</c:v>
                </c:pt>
              </c:strCache>
            </c:strRef>
          </c:cat>
          <c:val>
            <c:numRef>
              <c:f>FREQUENCIES!$L$95:$L$96</c:f>
              <c:numCache>
                <c:formatCode>General</c:formatCode>
                <c:ptCount val="2"/>
                <c:pt idx="0">
                  <c:v>0.54850474106491609</c:v>
                </c:pt>
                <c:pt idx="1">
                  <c:v>0.45149525893508385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EE4-4706-98D7-DC442CC0420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21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6BA549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FREQUENCIES!$I$147:$I$148</c:f>
              <c:numCache>
                <c:formatCode>0%</c:formatCode>
                <c:ptCount val="2"/>
                <c:pt idx="0">
                  <c:v>0.81552753815527534</c:v>
                </c:pt>
                <c:pt idx="1">
                  <c:v>0.29396151293961514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5A-FC4D-9239-C7C31A41123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57"/>
        <c:axId val="963189792"/>
        <c:axId val="963332544"/>
      </c:barChart>
      <c:catAx>
        <c:axId val="963189792"/>
        <c:scaling>
          <c:orientation val="minMax"/>
        </c:scaling>
        <c:delete val="1"/>
        <c:axPos val="b"/>
        <c:majorTickMark val="none"/>
        <c:minorTickMark val="none"/>
        <c:tickLblPos val="nextTo"/>
        <c:crossAx val="963332544"/>
        <c:crosses val="autoZero"/>
        <c:auto val="1"/>
        <c:lblAlgn val="ctr"/>
        <c:lblOffset val="100"/>
        <c:noMultiLvlLbl val="0"/>
      </c:catAx>
      <c:valAx>
        <c:axId val="9633325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6318979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FREQUENCIES!$I$134:$I$142</c:f>
              <c:strCache>
                <c:ptCount val="9"/>
                <c:pt idx="0">
                  <c:v>World Service   0%</c:v>
                </c:pt>
                <c:pt idx="1">
                  <c:v>Zonal Service   2%</c:v>
                </c:pt>
                <c:pt idx="2">
                  <c:v>Regional Service   8%</c:v>
                </c:pt>
                <c:pt idx="3">
                  <c:v> Public Relations / PI  12%</c:v>
                </c:pt>
                <c:pt idx="4">
                  <c:v>Convention  16%</c:v>
                </c:pt>
                <c:pt idx="5">
                  <c:v>Hospitals and Institutions (H&amp;I)  16%</c:v>
                </c:pt>
                <c:pt idx="6">
                  <c:v>Area Service  20%</c:v>
                </c:pt>
                <c:pt idx="7">
                  <c:v>Meeting  66%</c:v>
                </c:pt>
                <c:pt idx="8">
                  <c:v>None  21%</c:v>
                </c:pt>
              </c:strCache>
            </c:strRef>
          </c:cat>
          <c:val>
            <c:numRef>
              <c:f>FREQUENCIES!$J$134:$J$142</c:f>
              <c:numCache>
                <c:formatCode>0%</c:formatCode>
                <c:ptCount val="9"/>
                <c:pt idx="0">
                  <c:v>4.0436716538617065E-3</c:v>
                </c:pt>
                <c:pt idx="1">
                  <c:v>1.9005256773150021E-2</c:v>
                </c:pt>
                <c:pt idx="2">
                  <c:v>8.2895268904164987E-2</c:v>
                </c:pt>
                <c:pt idx="3">
                  <c:v>0.1239385361908613</c:v>
                </c:pt>
                <c:pt idx="4">
                  <c:v>0.16215123331985443</c:v>
                </c:pt>
                <c:pt idx="5">
                  <c:v>0.16437525272947837</c:v>
                </c:pt>
                <c:pt idx="6">
                  <c:v>0.19551152446421349</c:v>
                </c:pt>
                <c:pt idx="7">
                  <c:v>0.66498180347755764</c:v>
                </c:pt>
                <c:pt idx="8">
                  <c:v>0.21451678123736354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33-044B-A060-9CE8A974DE3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963617936"/>
        <c:axId val="963303584"/>
      </c:barChart>
      <c:catAx>
        <c:axId val="9636179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963303584"/>
        <c:crosses val="autoZero"/>
        <c:auto val="1"/>
        <c:lblAlgn val="ctr"/>
        <c:lblOffset val="100"/>
        <c:noMultiLvlLbl val="0"/>
      </c:catAx>
      <c:valAx>
        <c:axId val="96330358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963617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416666666666666E-2"/>
          <c:y val="1.2670718791729981E-2"/>
          <c:w val="0.64838250440213974"/>
          <c:h val="0.8986354008380532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CBD-DA4F-9704-9E9F3E0BB9AC}"/>
              </c:ext>
            </c:extLst>
          </c:dPt>
          <c:dPt>
            <c:idx val="1"/>
            <c:bubble3D val="0"/>
            <c:spPr>
              <a:solidFill>
                <a:srgbClr val="F8BD4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CBD-DA4F-9704-9E9F3E0BB9AC}"/>
              </c:ext>
            </c:extLst>
          </c:dPt>
          <c:dPt>
            <c:idx val="2"/>
            <c:bubble3D val="0"/>
            <c:spPr>
              <a:solidFill>
                <a:srgbClr val="DF753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CBD-DA4F-9704-9E9F3E0BB9AC}"/>
              </c:ext>
            </c:extLst>
          </c:dPt>
          <c:dLbls>
            <c:dLbl>
              <c:idx val="0"/>
              <c:layout>
                <c:manualLayout>
                  <c:x val="6.3938669058772712E-2"/>
                  <c:y val="-0.3171129760095777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46B15571-639C-5945-97B3-F9B4A02D882A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r>
                      <a:rPr lang="en-US" baseline="0"/>
                      <a:t>
84%</a:t>
                    </a:r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276371308016876"/>
                      <c:h val="0.231286549707602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CBD-DA4F-9704-9E9F3E0BB9AC}"/>
                </c:ext>
              </c:extLst>
            </c:dLbl>
            <c:dLbl>
              <c:idx val="1"/>
              <c:layout>
                <c:manualLayout>
                  <c:x val="2.5741795131621177E-2"/>
                  <c:y val="-5.5916332826817752E-2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432489451476788"/>
                      <c:h val="0.2342105263157894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1CBD-DA4F-9704-9E9F3E0BB9AC}"/>
                </c:ext>
              </c:extLst>
            </c:dLbl>
            <c:dLbl>
              <c:idx val="2"/>
              <c:layout>
                <c:manualLayout>
                  <c:x val="1.0454647233573498E-2"/>
                  <c:y val="0.1011613022056453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64345991561181"/>
                      <c:h val="0.2239036238891191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1CBD-DA4F-9704-9E9F3E0BB9AC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FREQUENCIES!$I$154:$I$156</c:f>
              <c:strCache>
                <c:ptCount val="3"/>
                <c:pt idx="0">
                  <c:v>Attending Weekly</c:v>
                </c:pt>
                <c:pt idx="1">
                  <c:v>Attending Monthly</c:v>
                </c:pt>
                <c:pt idx="2">
                  <c:v>Attending Yearly</c:v>
                </c:pt>
              </c:strCache>
            </c:strRef>
          </c:cat>
          <c:val>
            <c:numRef>
              <c:f>FREQUENCIES!$J$154:$J$156</c:f>
              <c:numCache>
                <c:formatCode>0%</c:formatCode>
                <c:ptCount val="3"/>
                <c:pt idx="0">
                  <c:v>0.84189243833400729</c:v>
                </c:pt>
                <c:pt idx="1">
                  <c:v>8.5119288313788927E-2</c:v>
                </c:pt>
                <c:pt idx="2">
                  <c:v>2.9114435907804288E-2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CBD-DA4F-9704-9E9F3E0BB9A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09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04D-F947-B208-70F704C12790}"/>
              </c:ext>
            </c:extLst>
          </c:dPt>
          <c:dPt>
            <c:idx val="1"/>
            <c:bubble3D val="0"/>
            <c:spPr>
              <a:solidFill>
                <a:srgbClr val="F8BD4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04D-F947-B208-70F704C12790}"/>
              </c:ext>
            </c:extLst>
          </c:dPt>
          <c:dPt>
            <c:idx val="2"/>
            <c:bubble3D val="0"/>
            <c:spPr>
              <a:solidFill>
                <a:srgbClr val="DF753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04D-F947-B208-70F704C12790}"/>
              </c:ext>
            </c:extLst>
          </c:dPt>
          <c:dPt>
            <c:idx val="3"/>
            <c:bubble3D val="0"/>
            <c:spPr>
              <a:solidFill>
                <a:srgbClr val="6BA54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04D-F947-B208-70F704C12790}"/>
              </c:ext>
            </c:extLst>
          </c:dPt>
          <c:dLbls>
            <c:dLbl>
              <c:idx val="0"/>
              <c:layout>
                <c:manualLayout>
                  <c:x val="8.4197730821622019E-2"/>
                  <c:y val="7.2571709786276695E-2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854430379746831"/>
                      <c:h val="0.229464285714285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04D-F947-B208-70F704C12790}"/>
                </c:ext>
              </c:extLst>
            </c:dLbl>
            <c:dLbl>
              <c:idx val="1"/>
              <c:layout>
                <c:manualLayout>
                  <c:x val="-7.8192215688228997E-2"/>
                  <c:y val="4.1377835583052115E-2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432489451476788"/>
                      <c:h val="0.2354166666666666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104D-F947-B208-70F704C12790}"/>
                </c:ext>
              </c:extLst>
            </c:dLbl>
            <c:dLbl>
              <c:idx val="2"/>
              <c:layout>
                <c:manualLayout>
                  <c:x val="-4.7659390677431144E-4"/>
                  <c:y val="-5.8701256092988374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0928270042194"/>
                      <c:h val="0.2279019028871391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104D-F947-B208-70F704C12790}"/>
                </c:ext>
              </c:extLst>
            </c:dLbl>
            <c:dLbl>
              <c:idx val="3"/>
              <c:layout>
                <c:manualLayout>
                  <c:x val="1.7254726070633189E-3"/>
                  <c:y val="-8.015654293213370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04D-F947-B208-70F704C12790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FREQUENCIES!$I$165:$I$168</c:f>
              <c:strCache>
                <c:ptCount val="4"/>
                <c:pt idx="0">
                  <c:v>Attending Weekly</c:v>
                </c:pt>
                <c:pt idx="1">
                  <c:v>Attending Monthly</c:v>
                </c:pt>
                <c:pt idx="2">
                  <c:v>Attending Yearly</c:v>
                </c:pt>
                <c:pt idx="3">
                  <c:v>None</c:v>
                </c:pt>
              </c:strCache>
            </c:strRef>
          </c:cat>
          <c:val>
            <c:numRef>
              <c:f>FREQUENCIES!$J$165:$J$168</c:f>
              <c:numCache>
                <c:formatCode>0%</c:formatCode>
                <c:ptCount val="4"/>
                <c:pt idx="0">
                  <c:v>0.33400727860897694</c:v>
                </c:pt>
                <c:pt idx="1">
                  <c:v>0.14355034371209058</c:v>
                </c:pt>
                <c:pt idx="2">
                  <c:v>0.11726647796198948</c:v>
                </c:pt>
                <c:pt idx="3">
                  <c:v>0.40517589971694301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04D-F947-B208-70F704C12790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27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'[Chart 3 in Microsoft PowerPoint]FREQUENCIES'!$K$117:$K$119</c:f>
              <c:numCache>
                <c:formatCode>General</c:formatCode>
                <c:ptCount val="3"/>
                <c:pt idx="0">
                  <c:v>2015</c:v>
                </c:pt>
                <c:pt idx="1">
                  <c:v>2018</c:v>
                </c:pt>
                <c:pt idx="2">
                  <c:v>2024</c:v>
                </c:pt>
              </c:numCache>
            </c:numRef>
          </c:cat>
          <c:val>
            <c:numRef>
              <c:f>'[Chart 3 in Microsoft PowerPoint]FREQUENCIES'!$L$117:$L$119</c:f>
              <c:numCache>
                <c:formatCode>General</c:formatCode>
                <c:ptCount val="3"/>
                <c:pt idx="0">
                  <c:v>3.1</c:v>
                </c:pt>
                <c:pt idx="1">
                  <c:v>1.57</c:v>
                </c:pt>
                <c:pt idx="2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35-F840-BC72-F4370318D9C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853630272"/>
        <c:axId val="853631584"/>
      </c:barChart>
      <c:catAx>
        <c:axId val="853630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853631584"/>
        <c:crosses val="autoZero"/>
        <c:auto val="1"/>
        <c:lblAlgn val="ctr"/>
        <c:lblOffset val="100"/>
        <c:noMultiLvlLbl val="0"/>
      </c:catAx>
      <c:valAx>
        <c:axId val="8536315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53630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042-044E-B560-24162DE85D7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042-044E-B560-24162DE85D77}"/>
              </c:ext>
            </c:extLst>
          </c:dPt>
          <c:dLbls>
            <c:dLbl>
              <c:idx val="0"/>
              <c:layout>
                <c:manualLayout>
                  <c:x val="-9.4722425685161454E-2"/>
                  <c:y val="4.152646544181974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042-044E-B560-24162DE85D77}"/>
                </c:ext>
              </c:extLst>
            </c:dLbl>
            <c:dLbl>
              <c:idx val="1"/>
              <c:layout>
                <c:manualLayout>
                  <c:x val="9.8597021302569768E-2"/>
                  <c:y val="-1.652624671916020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042-044E-B560-24162DE85D77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FREQUENCIES!$I$181:$I$182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FREQUENCIES!$J$181:$J$182</c:f>
              <c:numCache>
                <c:formatCode>0%</c:formatCode>
                <c:ptCount val="2"/>
                <c:pt idx="0">
                  <c:v>0.32005661140315406</c:v>
                </c:pt>
                <c:pt idx="1">
                  <c:v>0.67994338859684589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042-044E-B560-24162DE85D7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420-734C-ACD5-0B04A43ED5D6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420-734C-ACD5-0B04A43ED5D6}"/>
              </c:ext>
            </c:extLst>
          </c:dPt>
          <c:dLbls>
            <c:dLbl>
              <c:idx val="0"/>
              <c:layout>
                <c:manualLayout>
                  <c:x val="-7.1266136375810168E-2"/>
                  <c:y val="7.80044417524732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20-734C-ACD5-0B04A43ED5D6}"/>
                </c:ext>
              </c:extLst>
            </c:dLbl>
            <c:dLbl>
              <c:idx val="1"/>
              <c:layout>
                <c:manualLayout>
                  <c:x val="6.4462210080882709E-2"/>
                  <c:y val="-8.569695134262073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420-734C-ACD5-0B04A43ED5D6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FREQUENCIES!$I$209:$I$210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FREQUENCIES!$J$209:$J$210</c:f>
              <c:numCache>
                <c:formatCode>0%</c:formatCode>
                <c:ptCount val="2"/>
                <c:pt idx="0">
                  <c:v>0.22422159320663163</c:v>
                </c:pt>
                <c:pt idx="1">
                  <c:v>0.7757784067933684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20-734C-ACD5-0B04A43ED5D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chemeClr val="tx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FREQUENCIES!$I$189:$I$196</c:f>
              <c:strCache>
                <c:ptCount val="8"/>
                <c:pt idx="0">
                  <c:v>AA</c:v>
                </c:pt>
                <c:pt idx="1">
                  <c:v>CA</c:v>
                </c:pt>
                <c:pt idx="2">
                  <c:v>GA</c:v>
                </c:pt>
                <c:pt idx="3">
                  <c:v>OA</c:v>
                </c:pt>
                <c:pt idx="4">
                  <c:v>Nar- Anon</c:v>
                </c:pt>
                <c:pt idx="5">
                  <c:v>Al-Anon</c:v>
                </c:pt>
                <c:pt idx="6">
                  <c:v>Faith- based</c:v>
                </c:pt>
                <c:pt idx="7">
                  <c:v>Other</c:v>
                </c:pt>
              </c:strCache>
            </c:strRef>
          </c:cat>
          <c:val>
            <c:numRef>
              <c:f>FREQUENCIES!$J$189:$J$196</c:f>
              <c:numCache>
                <c:formatCode>0%</c:formatCode>
                <c:ptCount val="8"/>
                <c:pt idx="0">
                  <c:v>0.74668351231838281</c:v>
                </c:pt>
                <c:pt idx="1">
                  <c:v>0.14592545799115603</c:v>
                </c:pt>
                <c:pt idx="2">
                  <c:v>1.8951358180669616E-2</c:v>
                </c:pt>
                <c:pt idx="3">
                  <c:v>5.4327226784586229E-2</c:v>
                </c:pt>
                <c:pt idx="4">
                  <c:v>9.0334807327858493E-2</c:v>
                </c:pt>
                <c:pt idx="5">
                  <c:v>6.1276058117498422E-2</c:v>
                </c:pt>
                <c:pt idx="6">
                  <c:v>3.6639292482627921E-2</c:v>
                </c:pt>
                <c:pt idx="7">
                  <c:v>0.41124447252053065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F9-014D-8BDA-412880883A9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1650678368"/>
        <c:axId val="1650680096"/>
      </c:barChart>
      <c:catAx>
        <c:axId val="1650678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t" anchorCtr="0"/>
          <a:lstStyle/>
          <a:p>
            <a:pPr>
              <a:defRPr sz="22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650680096"/>
        <c:crosses val="autoZero"/>
        <c:auto val="1"/>
        <c:lblAlgn val="ctr"/>
        <c:lblOffset val="0"/>
        <c:noMultiLvlLbl val="0"/>
      </c:catAx>
      <c:valAx>
        <c:axId val="165068009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650678368"/>
        <c:crossesAt val="1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533923303834809"/>
          <c:y val="2.6960784313725492E-2"/>
          <c:w val="0.54572271386430682"/>
          <c:h val="0.9068627450980392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60B-F34D-9CE0-F099E04E2994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60B-F34D-9CE0-F099E04E2994}"/>
              </c:ext>
            </c:extLst>
          </c:dPt>
          <c:dPt>
            <c:idx val="2"/>
            <c:bubble3D val="0"/>
            <c:spPr>
              <a:solidFill>
                <a:srgbClr val="F8BD4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60B-F34D-9CE0-F099E04E2994}"/>
              </c:ext>
            </c:extLst>
          </c:dPt>
          <c:dPt>
            <c:idx val="3"/>
            <c:bubble3D val="0"/>
            <c:spPr>
              <a:solidFill>
                <a:srgbClr val="DF753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60B-F34D-9CE0-F099E04E2994}"/>
              </c:ext>
            </c:extLst>
          </c:dPt>
          <c:dPt>
            <c:idx val="4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F60B-F34D-9CE0-F099E04E2994}"/>
              </c:ext>
            </c:extLst>
          </c:dPt>
          <c:dPt>
            <c:idx val="5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F60B-F34D-9CE0-F099E04E2994}"/>
              </c:ext>
            </c:extLst>
          </c:dPt>
          <c:dLbls>
            <c:dLbl>
              <c:idx val="0"/>
              <c:layout>
                <c:manualLayout>
                  <c:x val="1.754883515666731E-2"/>
                  <c:y val="3.4622510421492057E-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3A64A370-DBED-8B43-89D5-A40B46306DF1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363563514737648"/>
                      <c:h val="0.127573529411764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60B-F34D-9CE0-F099E04E2994}"/>
                </c:ext>
              </c:extLst>
            </c:dLbl>
            <c:dLbl>
              <c:idx val="1"/>
              <c:layout>
                <c:manualLayout>
                  <c:x val="-8.4339651127679841E-2"/>
                  <c:y val="-2.41416743862899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DE902F55-5BCF-734A-8251-DCAACB747509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475657910017884"/>
                      <c:h val="0.1336398023776439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60B-F34D-9CE0-F099E04E2994}"/>
                </c:ext>
              </c:extLst>
            </c:dLbl>
            <c:dLbl>
              <c:idx val="2"/>
              <c:layout>
                <c:manualLayout>
                  <c:x val="-3.5167468004552525E-2"/>
                  <c:y val="-5.0873282383819669E-2"/>
                </c:manualLayout>
              </c:layout>
              <c:tx>
                <c:rich>
                  <a:bodyPr/>
                  <a:lstStyle/>
                  <a:p>
                    <a:fld id="{6AF29D78-07C8-FE4F-8057-1B11FA222E3B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60B-F34D-9CE0-F099E04E2994}"/>
                </c:ext>
              </c:extLst>
            </c:dLbl>
            <c:dLbl>
              <c:idx val="3"/>
              <c:layout>
                <c:manualLayout>
                  <c:x val="6.9746591410586978E-2"/>
                  <c:y val="-5.3921568627451164E-2"/>
                </c:manualLayout>
              </c:layout>
              <c:tx>
                <c:rich>
                  <a:bodyPr/>
                  <a:lstStyle/>
                  <a:p>
                    <a:fld id="{EAD5728F-2DE3-F048-B9DD-6B00B337D04F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60B-F34D-9CE0-F099E04E2994}"/>
                </c:ext>
              </c:extLst>
            </c:dLbl>
            <c:dLbl>
              <c:idx val="4"/>
              <c:layout>
                <c:manualLayout>
                  <c:x val="6.5594035258866965E-2"/>
                  <c:y val="6.5319592403889791E-3"/>
                </c:manualLayout>
              </c:layout>
              <c:tx>
                <c:rich>
                  <a:bodyPr/>
                  <a:lstStyle/>
                  <a:p>
                    <a:fld id="{FF5AB2CA-49AC-DA4D-A333-E1D21D69FBD3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F60B-F34D-9CE0-F099E04E2994}"/>
                </c:ext>
              </c:extLst>
            </c:dLbl>
            <c:dLbl>
              <c:idx val="5"/>
              <c:layout>
                <c:manualLayout>
                  <c:x val="9.760643857570887E-3"/>
                  <c:y val="5.9677126756214276E-2"/>
                </c:manualLayout>
              </c:layout>
              <c:tx>
                <c:rich>
                  <a:bodyPr/>
                  <a:lstStyle/>
                  <a:p>
                    <a:fld id="{29527724-6500-F849-871A-2AF0602D78D6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617994100294986"/>
                      <c:h val="0.127573529411764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F60B-F34D-9CE0-F099E04E2994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FREQUENCIES!$P$198:$P$203</c:f>
              <c:strCache>
                <c:ptCount val="6"/>
                <c:pt idx="0">
                  <c:v>Opiates  21%</c:v>
                </c:pt>
                <c:pt idx="1">
                  <c:v>Alcohol  20%</c:v>
                </c:pt>
                <c:pt idx="2">
                  <c:v>Cocaine  18%</c:v>
                </c:pt>
                <c:pt idx="3">
                  <c:v>Cannabis  14%</c:v>
                </c:pt>
                <c:pt idx="4">
                  <c:v>Stimulants  8%</c:v>
                </c:pt>
                <c:pt idx="5">
                  <c:v>Methamphetamine  7%</c:v>
                </c:pt>
              </c:strCache>
            </c:strRef>
          </c:cat>
          <c:val>
            <c:numRef>
              <c:f>FREQUENCIES!$Q$198:$Q$203</c:f>
              <c:numCache>
                <c:formatCode>0%</c:formatCode>
                <c:ptCount val="6"/>
                <c:pt idx="0">
                  <c:v>0.21</c:v>
                </c:pt>
                <c:pt idx="1">
                  <c:v>0.2</c:v>
                </c:pt>
                <c:pt idx="2">
                  <c:v>0.18</c:v>
                </c:pt>
                <c:pt idx="3">
                  <c:v>0.14000000000000001</c:v>
                </c:pt>
                <c:pt idx="4">
                  <c:v>0.08</c:v>
                </c:pt>
                <c:pt idx="5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60B-F34D-9CE0-F099E04E2994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316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rgbClr val="00206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FREQUENCIES!$I$65:$I$73</c:f>
              <c:strCache>
                <c:ptCount val="9"/>
                <c:pt idx="0">
                  <c:v>Black</c:v>
                </c:pt>
                <c:pt idx="1">
                  <c:v>Caucasian</c:v>
                </c:pt>
                <c:pt idx="2">
                  <c:v>Hispanic</c:v>
                </c:pt>
                <c:pt idx="3">
                  <c:v>Asian</c:v>
                </c:pt>
                <c:pt idx="4">
                  <c:v>Indigenous</c:v>
                </c:pt>
                <c:pt idx="5">
                  <c:v>Multi-racial</c:v>
                </c:pt>
                <c:pt idx="6">
                  <c:v>Arabic</c:v>
                </c:pt>
                <c:pt idx="7">
                  <c:v>Persian</c:v>
                </c:pt>
                <c:pt idx="8">
                  <c:v>Other</c:v>
                </c:pt>
              </c:strCache>
            </c:strRef>
          </c:cat>
          <c:val>
            <c:numRef>
              <c:f>FREQUENCIES!$J$65:$J$73</c:f>
              <c:numCache>
                <c:formatCode>0%</c:formatCode>
                <c:ptCount val="9"/>
                <c:pt idx="0">
                  <c:v>9.8588826599652034E-3</c:v>
                </c:pt>
                <c:pt idx="1">
                  <c:v>0.8911656678909724</c:v>
                </c:pt>
                <c:pt idx="2">
                  <c:v>3.3442876473999614E-2</c:v>
                </c:pt>
                <c:pt idx="3">
                  <c:v>7.3458341387976026E-3</c:v>
                </c:pt>
                <c:pt idx="4">
                  <c:v>6.5725884399768023E-3</c:v>
                </c:pt>
                <c:pt idx="5">
                  <c:v>2.957664797989561E-2</c:v>
                </c:pt>
                <c:pt idx="6">
                  <c:v>3.6729170693988013E-3</c:v>
                </c:pt>
                <c:pt idx="7">
                  <c:v>7.152522714092403E-3</c:v>
                </c:pt>
                <c:pt idx="8">
                  <c:v>1.1212062632901604E-2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E5-984F-B65C-BBB0CE18A2C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4"/>
        <c:axId val="963576400"/>
        <c:axId val="963608224"/>
      </c:barChart>
      <c:catAx>
        <c:axId val="963576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cap="all" spc="-50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963608224"/>
        <c:crosses val="autoZero"/>
        <c:auto val="1"/>
        <c:lblAlgn val="ctr"/>
        <c:lblOffset val="100"/>
        <c:noMultiLvlLbl val="0"/>
      </c:catAx>
      <c:valAx>
        <c:axId val="96360822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63576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DF753E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FREQUENCIES!$P$210:$P$223</c:f>
              <c:strCache>
                <c:ptCount val="14"/>
                <c:pt idx="0">
                  <c:v>Alcohol  76%</c:v>
                </c:pt>
                <c:pt idx="1">
                  <c:v>Cannabis  61%</c:v>
                </c:pt>
                <c:pt idx="2">
                  <c:v>Cocaine  50%</c:v>
                </c:pt>
                <c:pt idx="3">
                  <c:v>Tranquilizers  34%</c:v>
                </c:pt>
                <c:pt idx="4">
                  <c:v>Opiates  33%</c:v>
                </c:pt>
                <c:pt idx="5">
                  <c:v>Stimulants   32%</c:v>
                </c:pt>
                <c:pt idx="6">
                  <c:v>Ecstacy  30%</c:v>
                </c:pt>
                <c:pt idx="7">
                  <c:v>Prescribed Medication  27%</c:v>
                </c:pt>
                <c:pt idx="8">
                  <c:v>Hallucinogens  22%</c:v>
                </c:pt>
                <c:pt idx="9">
                  <c:v>Methamphetamine  18%</c:v>
                </c:pt>
                <c:pt idx="10">
                  <c:v>Crack  16%</c:v>
                </c:pt>
                <c:pt idx="11">
                  <c:v>Opioids  16%</c:v>
                </c:pt>
                <c:pt idx="12">
                  <c:v>Methadone/Buprenorphine  16%</c:v>
                </c:pt>
                <c:pt idx="13">
                  <c:v>Inhalents  9%</c:v>
                </c:pt>
              </c:strCache>
            </c:strRef>
          </c:cat>
          <c:val>
            <c:numRef>
              <c:f>FREQUENCIES!$Q$210:$Q$223</c:f>
              <c:numCache>
                <c:formatCode>0%</c:formatCode>
                <c:ptCount val="14"/>
                <c:pt idx="0">
                  <c:v>0.76</c:v>
                </c:pt>
                <c:pt idx="1">
                  <c:v>0.61</c:v>
                </c:pt>
                <c:pt idx="2">
                  <c:v>0.5</c:v>
                </c:pt>
                <c:pt idx="3">
                  <c:v>0.34</c:v>
                </c:pt>
                <c:pt idx="4">
                  <c:v>0.33</c:v>
                </c:pt>
                <c:pt idx="5">
                  <c:v>0.32</c:v>
                </c:pt>
                <c:pt idx="6">
                  <c:v>0.3</c:v>
                </c:pt>
                <c:pt idx="7">
                  <c:v>0.27</c:v>
                </c:pt>
                <c:pt idx="8">
                  <c:v>0.22</c:v>
                </c:pt>
                <c:pt idx="9">
                  <c:v>0.18</c:v>
                </c:pt>
                <c:pt idx="10">
                  <c:v>0.16</c:v>
                </c:pt>
                <c:pt idx="11">
                  <c:v>0.16</c:v>
                </c:pt>
                <c:pt idx="12">
                  <c:v>0.16</c:v>
                </c:pt>
                <c:pt idx="13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5A-8042-9591-F383FF1B1D2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459760224"/>
        <c:axId val="1459761952"/>
      </c:barChart>
      <c:catAx>
        <c:axId val="14597602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459761952"/>
        <c:crosses val="autoZero"/>
        <c:auto val="1"/>
        <c:lblAlgn val="ctr"/>
        <c:lblOffset val="100"/>
        <c:noMultiLvlLbl val="0"/>
      </c:catAx>
      <c:valAx>
        <c:axId val="1459761952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459760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FREQUENCIES!$I$214:$I$219</c:f>
              <c:strCache>
                <c:ptCount val="6"/>
                <c:pt idx="0">
                  <c:v>&lt;1 Year </c:v>
                </c:pt>
                <c:pt idx="1">
                  <c:v>1 to 5 Years</c:v>
                </c:pt>
                <c:pt idx="2">
                  <c:v>6 to 10 Years</c:v>
                </c:pt>
                <c:pt idx="3">
                  <c:v>11 to 15 Years</c:v>
                </c:pt>
                <c:pt idx="4">
                  <c:v>16 to 20 Years</c:v>
                </c:pt>
                <c:pt idx="5">
                  <c:v>&gt; 20 Years</c:v>
                </c:pt>
              </c:strCache>
            </c:strRef>
          </c:cat>
          <c:val>
            <c:numRef>
              <c:f>FREQUENCIES!$J$214:$J$219</c:f>
              <c:numCache>
                <c:formatCode>0%</c:formatCode>
                <c:ptCount val="6"/>
                <c:pt idx="0">
                  <c:v>0.17</c:v>
                </c:pt>
                <c:pt idx="1">
                  <c:v>0.35</c:v>
                </c:pt>
                <c:pt idx="2">
                  <c:v>0.16</c:v>
                </c:pt>
                <c:pt idx="3">
                  <c:v>0.09</c:v>
                </c:pt>
                <c:pt idx="4">
                  <c:v>7.0000000000000007E-2</c:v>
                </c:pt>
                <c:pt idx="5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2F-4EB2-A10D-5E2EABD63AD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7944632"/>
        <c:axId val="537944960"/>
      </c:barChart>
      <c:catAx>
        <c:axId val="537944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537944960"/>
        <c:crosses val="autoZero"/>
        <c:auto val="1"/>
        <c:lblAlgn val="ctr"/>
        <c:lblOffset val="100"/>
        <c:noMultiLvlLbl val="0"/>
      </c:catAx>
      <c:valAx>
        <c:axId val="53794496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37944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6BA54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FREQUENCIES!$I$267:$I$272</c:f>
              <c:strCache>
                <c:ptCount val="6"/>
                <c:pt idx="0">
                  <c:v>&lt;1 Year  10%</c:v>
                </c:pt>
                <c:pt idx="1">
                  <c:v>1 to 5 Years Ago  30%</c:v>
                </c:pt>
                <c:pt idx="2">
                  <c:v>6 to 10 Years Ago  17%</c:v>
                </c:pt>
                <c:pt idx="3">
                  <c:v>11 to 15 Years Ago  11%</c:v>
                </c:pt>
                <c:pt idx="4">
                  <c:v>16 to 20 Years Ago   9%</c:v>
                </c:pt>
                <c:pt idx="5">
                  <c:v>&gt; 20 Years Ago  23%</c:v>
                </c:pt>
              </c:strCache>
            </c:strRef>
          </c:cat>
          <c:val>
            <c:numRef>
              <c:f>FREQUENCIES!$J$267:$J$272</c:f>
              <c:numCache>
                <c:formatCode>0%</c:formatCode>
                <c:ptCount val="6"/>
                <c:pt idx="0">
                  <c:v>0.10242465443009291</c:v>
                </c:pt>
                <c:pt idx="1">
                  <c:v>0.30183548606390209</c:v>
                </c:pt>
                <c:pt idx="2">
                  <c:v>0.17063222297756628</c:v>
                </c:pt>
                <c:pt idx="3">
                  <c:v>0.10514389304328121</c:v>
                </c:pt>
                <c:pt idx="4">
                  <c:v>8.5202809879900296E-2</c:v>
                </c:pt>
                <c:pt idx="5">
                  <c:v>0.23476093360525718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A8-B241-B549-1755F9698E2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247276544"/>
        <c:axId val="1247536192"/>
      </c:barChart>
      <c:catAx>
        <c:axId val="12472765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247536192"/>
        <c:crosses val="autoZero"/>
        <c:auto val="1"/>
        <c:lblAlgn val="ctr"/>
        <c:lblOffset val="100"/>
        <c:noMultiLvlLbl val="0"/>
      </c:catAx>
      <c:valAx>
        <c:axId val="1247536192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247276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FFB-3E43-97FA-0BFFE948E32D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FFB-3E43-97FA-0BFFE948E32D}"/>
              </c:ext>
            </c:extLst>
          </c:dPt>
          <c:dLbls>
            <c:dLbl>
              <c:idx val="0"/>
              <c:layout>
                <c:manualLayout>
                  <c:x val="-6.044235324242999E-2"/>
                  <c:y val="3.195989173228345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FFB-3E43-97FA-0BFFE948E32D}"/>
                </c:ext>
              </c:extLst>
            </c:dLbl>
            <c:dLbl>
              <c:idx val="1"/>
              <c:layout>
                <c:manualLayout>
                  <c:x val="4.4180750272069649E-2"/>
                  <c:y val="-3.716843011811023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FFB-3E43-97FA-0BFFE948E32D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FREQUENCIES!$I$305:$I$306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FREQUENCIES!$J$305:$J$306</c:f>
              <c:numCache>
                <c:formatCode>0%</c:formatCode>
                <c:ptCount val="2"/>
                <c:pt idx="0">
                  <c:v>0.13310359681240577</c:v>
                </c:pt>
                <c:pt idx="1">
                  <c:v>0.8668964031875942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FFB-3E43-97FA-0BFFE948E32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E7C-A743-BEEE-B3196AB0737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E7C-A743-BEEE-B3196AB07377}"/>
              </c:ext>
            </c:extLst>
          </c:dPt>
          <c:dLbls>
            <c:dLbl>
              <c:idx val="0"/>
              <c:layout>
                <c:manualLayout>
                  <c:x val="-5.1949597402019765E-2"/>
                  <c:y val="-5.376724186072485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E7C-A743-BEEE-B3196AB07377}"/>
                </c:ext>
              </c:extLst>
            </c:dLbl>
            <c:dLbl>
              <c:idx val="1"/>
              <c:layout>
                <c:manualLayout>
                  <c:x val="0.11853040615685746"/>
                  <c:y val="7.149773831462553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E7C-A743-BEEE-B3196AB07377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FREQUENCIES!$I$313:$I$314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FREQUENCIES!$J$313:$J$314</c:f>
              <c:numCache>
                <c:formatCode>0%</c:formatCode>
                <c:ptCount val="2"/>
                <c:pt idx="0">
                  <c:v>5.6439942112879886E-2</c:v>
                </c:pt>
                <c:pt idx="1">
                  <c:v>0.94356005788712016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E7C-A743-BEEE-B3196AB0737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2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chemeClr val="tx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FREQUENCIES!$I$320:$I$324</c:f>
              <c:strCache>
                <c:ptCount val="5"/>
                <c:pt idx="0">
                  <c:v>1 to 3 MONTHS</c:v>
                </c:pt>
                <c:pt idx="1">
                  <c:v>4 to 6 MONTHS</c:v>
                </c:pt>
                <c:pt idx="2">
                  <c:v>7 to 9 MONTHS</c:v>
                </c:pt>
                <c:pt idx="3">
                  <c:v>10 MONTHS to 1 YEAR</c:v>
                </c:pt>
                <c:pt idx="4">
                  <c:v>OVER A YEAR</c:v>
                </c:pt>
              </c:strCache>
            </c:strRef>
          </c:cat>
          <c:val>
            <c:numRef>
              <c:f>FREQUENCIES!$J$320:$J$324</c:f>
              <c:numCache>
                <c:formatCode>0%</c:formatCode>
                <c:ptCount val="5"/>
                <c:pt idx="0">
                  <c:v>0.51331967213114749</c:v>
                </c:pt>
                <c:pt idx="1">
                  <c:v>0.125</c:v>
                </c:pt>
                <c:pt idx="2">
                  <c:v>5.1229508196721313E-2</c:v>
                </c:pt>
                <c:pt idx="3">
                  <c:v>8.1967213114754092E-2</c:v>
                </c:pt>
                <c:pt idx="4">
                  <c:v>0.22848360655737704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FB-DE4E-AF09-2D264F9B17A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247388672"/>
        <c:axId val="384200079"/>
      </c:barChart>
      <c:catAx>
        <c:axId val="1247388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384200079"/>
        <c:crosses val="autoZero"/>
        <c:auto val="1"/>
        <c:lblAlgn val="ctr"/>
        <c:lblOffset val="100"/>
        <c:noMultiLvlLbl val="0"/>
      </c:catAx>
      <c:valAx>
        <c:axId val="384200079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47388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291-294A-991C-E0F1F99450DC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291-294A-991C-E0F1F99450DC}"/>
              </c:ext>
            </c:extLst>
          </c:dPt>
          <c:dLbls>
            <c:dLbl>
              <c:idx val="0"/>
              <c:layout>
                <c:manualLayout>
                  <c:x val="-0.13949188569738641"/>
                  <c:y val="-0.1960511811023621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291-294A-991C-E0F1F99450DC}"/>
                </c:ext>
              </c:extLst>
            </c:dLbl>
            <c:dLbl>
              <c:idx val="1"/>
              <c:layout>
                <c:manualLayout>
                  <c:x val="0.15592362574396509"/>
                  <c:y val="0.2377180664916884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291-294A-991C-E0F1F99450DC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FREQUENCIES!$I$279:$I$280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FREQUENCIES!$J$279:$J$280</c:f>
              <c:numCache>
                <c:formatCode>0%</c:formatCode>
                <c:ptCount val="2"/>
                <c:pt idx="0">
                  <c:v>0.45897049321559336</c:v>
                </c:pt>
                <c:pt idx="1">
                  <c:v>0.54102950678440664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291-294A-991C-E0F1F99450D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FREQUENCIES!$I$286:$I$291</c:f>
              <c:strCache>
                <c:ptCount val="6"/>
                <c:pt idx="0">
                  <c:v>1 time</c:v>
                </c:pt>
                <c:pt idx="1">
                  <c:v>2 times</c:v>
                </c:pt>
                <c:pt idx="2">
                  <c:v>3 times</c:v>
                </c:pt>
                <c:pt idx="3">
                  <c:v>4 times</c:v>
                </c:pt>
                <c:pt idx="4">
                  <c:v>5 or more times</c:v>
                </c:pt>
                <c:pt idx="5">
                  <c:v>Not Sure</c:v>
                </c:pt>
              </c:strCache>
            </c:strRef>
          </c:cat>
          <c:val>
            <c:numRef>
              <c:f>FREQUENCIES!$J$286:$J$291</c:f>
              <c:numCache>
                <c:formatCode>0%</c:formatCode>
                <c:ptCount val="6"/>
                <c:pt idx="0">
                  <c:v>0.36039418113561711</c:v>
                </c:pt>
                <c:pt idx="1">
                  <c:v>0.14828718911309244</c:v>
                </c:pt>
                <c:pt idx="2">
                  <c:v>0.10464570624120131</c:v>
                </c:pt>
                <c:pt idx="3">
                  <c:v>5.2088221492257156E-2</c:v>
                </c:pt>
                <c:pt idx="4">
                  <c:v>0.20835288596902862</c:v>
                </c:pt>
                <c:pt idx="5">
                  <c:v>0.12623181604880337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F7-4F45-87C8-BF33BEF65C9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6"/>
        <c:axId val="969454480"/>
        <c:axId val="969456752"/>
      </c:barChart>
      <c:catAx>
        <c:axId val="96945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969456752"/>
        <c:crosses val="autoZero"/>
        <c:auto val="1"/>
        <c:lblAlgn val="ctr"/>
        <c:lblOffset val="100"/>
        <c:noMultiLvlLbl val="0"/>
      </c:catAx>
      <c:valAx>
        <c:axId val="96945675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69454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FREQUENCIES!$I$298:$I$300</c:f>
              <c:strCache>
                <c:ptCount val="3"/>
                <c:pt idx="0">
                  <c:v>Actively attending meetings</c:v>
                </c:pt>
                <c:pt idx="1">
                  <c:v>Maintaining contact with a sponsor</c:v>
                </c:pt>
                <c:pt idx="2">
                  <c:v>Being of service to NA</c:v>
                </c:pt>
              </c:strCache>
            </c:strRef>
          </c:cat>
          <c:val>
            <c:numRef>
              <c:f>FREQUENCIES!$J$298:$J$300</c:f>
              <c:numCache>
                <c:formatCode>0%</c:formatCode>
                <c:ptCount val="3"/>
                <c:pt idx="0">
                  <c:v>0.59971844204598779</c:v>
                </c:pt>
                <c:pt idx="1">
                  <c:v>0.25809479117785078</c:v>
                </c:pt>
                <c:pt idx="2">
                  <c:v>0.21726888784608164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08-9B4F-BB53-3F3055E9BE3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84272384"/>
        <c:axId val="1984274592"/>
      </c:barChart>
      <c:catAx>
        <c:axId val="1984272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984274592"/>
        <c:crosses val="autoZero"/>
        <c:auto val="1"/>
        <c:lblAlgn val="ctr"/>
        <c:lblOffset val="100"/>
        <c:noMultiLvlLbl val="0"/>
      </c:catAx>
      <c:valAx>
        <c:axId val="198427459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984272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DF753E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FREQUENCIES!$I$344:$I$350</c:f>
              <c:strCache>
                <c:ptCount val="7"/>
                <c:pt idx="0">
                  <c:v>Healthcare provider   9%</c:v>
                </c:pt>
                <c:pt idx="1">
                  <c:v>Internet  10%</c:v>
                </c:pt>
                <c:pt idx="2">
                  <c:v>NA literature  10%</c:v>
                </c:pt>
                <c:pt idx="3">
                  <c:v>Family  22%</c:v>
                </c:pt>
                <c:pt idx="4">
                  <c:v>Treatment facility/Counseling agency  40%</c:v>
                </c:pt>
                <c:pt idx="5">
                  <c:v>NA member  53%</c:v>
                </c:pt>
                <c:pt idx="6">
                  <c:v>Other  13%</c:v>
                </c:pt>
              </c:strCache>
            </c:strRef>
          </c:cat>
          <c:val>
            <c:numRef>
              <c:f>FREQUENCIES!$J$344:$J$350</c:f>
              <c:numCache>
                <c:formatCode>0%</c:formatCode>
                <c:ptCount val="7"/>
                <c:pt idx="0">
                  <c:v>9.4120180917510232E-2</c:v>
                </c:pt>
                <c:pt idx="1">
                  <c:v>0.10230454447555459</c:v>
                </c:pt>
                <c:pt idx="2">
                  <c:v>0.10445832435925048</c:v>
                </c:pt>
                <c:pt idx="3">
                  <c:v>0.21796252423002369</c:v>
                </c:pt>
                <c:pt idx="4">
                  <c:v>0.39909541244884772</c:v>
                </c:pt>
                <c:pt idx="5">
                  <c:v>0.5315528752961447</c:v>
                </c:pt>
                <c:pt idx="6">
                  <c:v>0.13267284083566661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65-8942-829C-0ED0DBB810D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650948752"/>
        <c:axId val="1650772608"/>
      </c:barChart>
      <c:catAx>
        <c:axId val="165094875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650772608"/>
        <c:crosses val="autoZero"/>
        <c:auto val="1"/>
        <c:lblAlgn val="ctr"/>
        <c:lblOffset val="100"/>
        <c:noMultiLvlLbl val="0"/>
      </c:catAx>
      <c:valAx>
        <c:axId val="1650772608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650948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FREQUENCIES!$I$367:$I$374</c:f>
              <c:strCache>
                <c:ptCount val="8"/>
                <c:pt idx="0">
                  <c:v>Identification with members</c:v>
                </c:pt>
                <c:pt idx="1">
                  <c:v>A welcoming, supportive group</c:v>
                </c:pt>
                <c:pt idx="2">
                  <c:v>Sponsor</c:v>
                </c:pt>
                <c:pt idx="3">
                  <c:v>NA Literature</c:v>
                </c:pt>
                <c:pt idx="4">
                  <c:v>Service commitments</c:v>
                </c:pt>
                <c:pt idx="5">
                  <c:v>Other NA members</c:v>
                </c:pt>
                <c:pt idx="6">
                  <c:v>NA Events</c:v>
                </c:pt>
                <c:pt idx="7">
                  <c:v>Other</c:v>
                </c:pt>
              </c:strCache>
            </c:strRef>
          </c:cat>
          <c:val>
            <c:numRef>
              <c:f>FREQUENCIES!$J$367:$J$374</c:f>
              <c:numCache>
                <c:formatCode>0%</c:formatCode>
                <c:ptCount val="8"/>
                <c:pt idx="0">
                  <c:v>0.88175748438509582</c:v>
                </c:pt>
                <c:pt idx="1">
                  <c:v>0.74283868188671121</c:v>
                </c:pt>
                <c:pt idx="2">
                  <c:v>0.37260391987938835</c:v>
                </c:pt>
                <c:pt idx="3">
                  <c:v>0.4221408572043937</c:v>
                </c:pt>
                <c:pt idx="4">
                  <c:v>0.37217316390264915</c:v>
                </c:pt>
                <c:pt idx="5">
                  <c:v>0.60995046306267497</c:v>
                </c:pt>
                <c:pt idx="6">
                  <c:v>0.28171440878742193</c:v>
                </c:pt>
                <c:pt idx="7">
                  <c:v>0.12082705147533922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6D-3340-A7BA-24F9F9CE62C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969467488"/>
        <c:axId val="969510736"/>
      </c:barChart>
      <c:catAx>
        <c:axId val="969467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spc="-50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969510736"/>
        <c:crosses val="autoZero"/>
        <c:auto val="1"/>
        <c:lblAlgn val="ctr"/>
        <c:lblOffset val="100"/>
        <c:noMultiLvlLbl val="0"/>
      </c:catAx>
      <c:valAx>
        <c:axId val="96951073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69467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51F0-1347-86C6-99C6E173016A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51F0-1347-86C6-99C6E17301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FREQUENCIES!$I$379:$I$383</c:f>
              <c:strCache>
                <c:ptCount val="5"/>
                <c:pt idx="0">
                  <c:v>Not at All Important</c:v>
                </c:pt>
                <c:pt idx="1">
                  <c:v>Somewhat Important</c:v>
                </c:pt>
                <c:pt idx="2">
                  <c:v>Neutral</c:v>
                </c:pt>
                <c:pt idx="3">
                  <c:v>Important</c:v>
                </c:pt>
                <c:pt idx="4">
                  <c:v>Very Important</c:v>
                </c:pt>
              </c:strCache>
            </c:strRef>
          </c:cat>
          <c:val>
            <c:numRef>
              <c:f>FREQUENCIES!$J$379:$J$383</c:f>
              <c:numCache>
                <c:formatCode>0%</c:formatCode>
                <c:ptCount val="5"/>
                <c:pt idx="0">
                  <c:v>5.642903295283222E-2</c:v>
                </c:pt>
                <c:pt idx="1">
                  <c:v>7.38746500107689E-2</c:v>
                </c:pt>
                <c:pt idx="2">
                  <c:v>0.16282575920740899</c:v>
                </c:pt>
                <c:pt idx="3">
                  <c:v>0.14473400818436355</c:v>
                </c:pt>
                <c:pt idx="4">
                  <c:v>0.56213654964462634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F0-1347-86C6-99C6E173016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9"/>
        <c:axId val="1984430336"/>
        <c:axId val="1984402608"/>
      </c:barChart>
      <c:catAx>
        <c:axId val="1984430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984402608"/>
        <c:crosses val="autoZero"/>
        <c:auto val="1"/>
        <c:lblAlgn val="ctr"/>
        <c:lblOffset val="100"/>
        <c:noMultiLvlLbl val="0"/>
      </c:catAx>
      <c:valAx>
        <c:axId val="198440260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984430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853709075839202"/>
          <c:y val="3.273809523809524E-2"/>
          <c:w val="0.28428849744297424"/>
          <c:h val="0.9345238095238095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6BA54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FREQUENCIES!$I$391:$I$396</c:f>
              <c:strCache>
                <c:ptCount val="6"/>
                <c:pt idx="0">
                  <c:v>Employed  44%</c:v>
                </c:pt>
                <c:pt idx="1">
                  <c:v>Able to retain your own place of residence  44%</c:v>
                </c:pt>
                <c:pt idx="2">
                  <c:v>Capable of supporting your family  19%</c:v>
                </c:pt>
                <c:pt idx="3">
                  <c:v>Maintaining family relationships  25%</c:v>
                </c:pt>
                <c:pt idx="4">
                  <c:v>Able to preserve a committed, intimate relationship  13%</c:v>
                </c:pt>
                <c:pt idx="5">
                  <c:v>None of the above  38%</c:v>
                </c:pt>
              </c:strCache>
            </c:strRef>
          </c:cat>
          <c:val>
            <c:numRef>
              <c:f>FREQUENCIES!$J$391:$J$396</c:f>
              <c:numCache>
                <c:formatCode>0%</c:formatCode>
                <c:ptCount val="6"/>
                <c:pt idx="0">
                  <c:v>0.43700193840189533</c:v>
                </c:pt>
                <c:pt idx="1">
                  <c:v>0.44044798621580872</c:v>
                </c:pt>
                <c:pt idx="2">
                  <c:v>0.18522506999784621</c:v>
                </c:pt>
                <c:pt idx="3">
                  <c:v>0.24854619857850527</c:v>
                </c:pt>
                <c:pt idx="4">
                  <c:v>0.13073443894034029</c:v>
                </c:pt>
                <c:pt idx="5">
                  <c:v>0.38488046521645486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4A-2641-8504-71C3C895737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969550048"/>
        <c:axId val="969154032"/>
      </c:barChart>
      <c:catAx>
        <c:axId val="96955004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969154032"/>
        <c:crosses val="autoZero"/>
        <c:auto val="1"/>
        <c:lblAlgn val="ctr"/>
        <c:lblOffset val="100"/>
        <c:noMultiLvlLbl val="0"/>
      </c:catAx>
      <c:valAx>
        <c:axId val="969154032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96955004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FREQUENCIES!$I$402:$I$407</c:f>
              <c:strCache>
                <c:ptCount val="6"/>
                <c:pt idx="0">
                  <c:v>Stable Housing  64%</c:v>
                </c:pt>
                <c:pt idx="1">
                  <c:v>Employment  65%</c:v>
                </c:pt>
                <c:pt idx="2">
                  <c:v>Education advancement  48%</c:v>
                </c:pt>
                <c:pt idx="3">
                  <c:v>Social connectedness  87%</c:v>
                </c:pt>
                <c:pt idx="4">
                  <c:v>Family relationships  88%</c:v>
                </c:pt>
                <c:pt idx="5">
                  <c:v>Hobbies/interests  79%</c:v>
                </c:pt>
              </c:strCache>
            </c:strRef>
          </c:cat>
          <c:val>
            <c:numRef>
              <c:f>FREQUENCIES!$J$402:$J$407</c:f>
              <c:numCache>
                <c:formatCode>0%</c:formatCode>
                <c:ptCount val="6"/>
                <c:pt idx="0">
                  <c:v>0.64419556321343963</c:v>
                </c:pt>
                <c:pt idx="1">
                  <c:v>0.65130303682963597</c:v>
                </c:pt>
                <c:pt idx="2">
                  <c:v>0.47749300021537799</c:v>
                </c:pt>
                <c:pt idx="3">
                  <c:v>0.87034245100150764</c:v>
                </c:pt>
                <c:pt idx="4">
                  <c:v>0.87701916864096485</c:v>
                </c:pt>
                <c:pt idx="5">
                  <c:v>0.79345250915356447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AD-B84C-9ABD-1652B790285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651165008"/>
        <c:axId val="1651166736"/>
      </c:barChart>
      <c:catAx>
        <c:axId val="1651165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651166736"/>
        <c:crosses val="autoZero"/>
        <c:auto val="1"/>
        <c:lblAlgn val="ctr"/>
        <c:lblOffset val="100"/>
        <c:noMultiLvlLbl val="0"/>
      </c:catAx>
      <c:valAx>
        <c:axId val="1651166736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651165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918792080337784"/>
          <c:y val="3.0555555555555555E-2"/>
          <c:w val="0.57456692913385821"/>
          <c:h val="0.7773552570634552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7E1-7942-BA7B-2AB5AB7C366E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7E1-7942-BA7B-2AB5AB7C366E}"/>
              </c:ext>
            </c:extLst>
          </c:dPt>
          <c:dPt>
            <c:idx val="2"/>
            <c:bubble3D val="0"/>
            <c:spPr>
              <a:solidFill>
                <a:srgbClr val="DF753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7E1-7942-BA7B-2AB5AB7C366E}"/>
              </c:ext>
            </c:extLst>
          </c:dPt>
          <c:dLbls>
            <c:dLbl>
              <c:idx val="0"/>
              <c:layout>
                <c:manualLayout>
                  <c:x val="7.3739586899463624E-2"/>
                  <c:y val="6.4671505905511814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7E1-7942-BA7B-2AB5AB7C366E}"/>
                </c:ext>
              </c:extLst>
            </c:dLbl>
            <c:dLbl>
              <c:idx val="1"/>
              <c:layout>
                <c:manualLayout>
                  <c:x val="-0.16958442694663181"/>
                  <c:y val="-0.121849081364829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7E1-7942-BA7B-2AB5AB7C366E}"/>
                </c:ext>
              </c:extLst>
            </c:dLbl>
            <c:dLbl>
              <c:idx val="2"/>
              <c:layout>
                <c:manualLayout>
                  <c:x val="6.8236938781265535E-2"/>
                  <c:y val="-8.5784635376460472E-3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2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350151203925595"/>
                      <c:h val="0.2214541840358190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7E1-7942-BA7B-2AB5AB7C366E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FREQUENCIES!$I$413:$I$415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Choose not to answer</c:v>
                </c:pt>
              </c:strCache>
            </c:strRef>
          </c:cat>
          <c:val>
            <c:numRef>
              <c:f>FREQUENCIES!$J$413:$J$415</c:f>
              <c:numCache>
                <c:formatCode>0%</c:formatCode>
                <c:ptCount val="3"/>
                <c:pt idx="0">
                  <c:v>0.46606139213143105</c:v>
                </c:pt>
                <c:pt idx="1">
                  <c:v>0.51967142239515784</c:v>
                </c:pt>
                <c:pt idx="2">
                  <c:v>1.4267185473411154E-2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7E1-7942-BA7B-2AB5AB7C366E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65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157899145585524"/>
          <c:y val="3.7037037037037035E-2"/>
          <c:w val="0.46749902272854199"/>
          <c:h val="0.932098765432098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DF753E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FREQUENCIES!$I$420:$I$425</c:f>
              <c:strCache>
                <c:ptCount val="6"/>
                <c:pt idx="0">
                  <c:v>Mental health issues  58%</c:v>
                </c:pt>
                <c:pt idx="1">
                  <c:v>Short-term medical condition   5%</c:v>
                </c:pt>
                <c:pt idx="2">
                  <c:v>Chronic health condition  13%</c:v>
                </c:pt>
                <c:pt idx="3">
                  <c:v>Drug replacement   3%</c:v>
                </c:pt>
                <c:pt idx="4">
                  <c:v>Medical maintenance of health issues  39%</c:v>
                </c:pt>
                <c:pt idx="5">
                  <c:v>Other  23%</c:v>
                </c:pt>
              </c:strCache>
            </c:strRef>
          </c:cat>
          <c:val>
            <c:numRef>
              <c:f>FREQUENCIES!$J$420:$J$425</c:f>
              <c:numCache>
                <c:formatCode>0%</c:formatCode>
                <c:ptCount val="6"/>
                <c:pt idx="0">
                  <c:v>0.58302411873840443</c:v>
                </c:pt>
                <c:pt idx="1">
                  <c:v>5.3803339517625233E-2</c:v>
                </c:pt>
                <c:pt idx="2">
                  <c:v>0.13404452690166976</c:v>
                </c:pt>
                <c:pt idx="3">
                  <c:v>2.7829313543599257E-2</c:v>
                </c:pt>
                <c:pt idx="4">
                  <c:v>0.39239332096474955</c:v>
                </c:pt>
                <c:pt idx="5">
                  <c:v>0.22866419294990722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76-0E4B-B791-5AF2096FCC2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58381759"/>
        <c:axId val="553150511"/>
      </c:barChart>
      <c:catAx>
        <c:axId val="195838175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553150511"/>
        <c:crosses val="autoZero"/>
        <c:auto val="1"/>
        <c:lblAlgn val="ctr"/>
        <c:lblOffset val="100"/>
        <c:noMultiLvlLbl val="0"/>
      </c:catAx>
      <c:valAx>
        <c:axId val="553150511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958381759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DF753E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FREQUENCIES!$K$334:$K$339</c:f>
              <c:strCache>
                <c:ptCount val="6"/>
                <c:pt idx="0">
                  <c:v>Mental health issues  54%</c:v>
                </c:pt>
                <c:pt idx="1">
                  <c:v>Short-term medical condition  5%</c:v>
                </c:pt>
                <c:pt idx="2">
                  <c:v>Chronic health condition  15%</c:v>
                </c:pt>
                <c:pt idx="3">
                  <c:v>Drug replacement  4%</c:v>
                </c:pt>
                <c:pt idx="4">
                  <c:v>Medical maintenance of health issues  50%</c:v>
                </c:pt>
                <c:pt idx="5">
                  <c:v>Other  17%</c:v>
                </c:pt>
              </c:strCache>
            </c:strRef>
          </c:cat>
          <c:val>
            <c:numRef>
              <c:f>FREQUENCIES!$L$334:$L$339</c:f>
              <c:numCache>
                <c:formatCode>General</c:formatCode>
                <c:ptCount val="6"/>
                <c:pt idx="0">
                  <c:v>0.53660179136642194</c:v>
                </c:pt>
                <c:pt idx="1">
                  <c:v>5.1855343794194896E-2</c:v>
                </c:pt>
                <c:pt idx="2">
                  <c:v>0.1544211731429726</c:v>
                </c:pt>
                <c:pt idx="3">
                  <c:v>4.2763822479628261E-2</c:v>
                </c:pt>
                <c:pt idx="4">
                  <c:v>0.50427638224796278</c:v>
                </c:pt>
                <c:pt idx="5">
                  <c:v>0.16620647855074416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32-4262-893E-C7AEFF6B8FC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403162064"/>
        <c:axId val="403160096"/>
      </c:barChart>
      <c:catAx>
        <c:axId val="4031620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03160096"/>
        <c:crosses val="autoZero"/>
        <c:auto val="1"/>
        <c:lblAlgn val="ctr"/>
        <c:lblOffset val="100"/>
        <c:noMultiLvlLbl val="0"/>
      </c:catAx>
      <c:valAx>
        <c:axId val="403160096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403162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DD8-3846-9A09-CA47F54E815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DD8-3846-9A09-CA47F54E8157}"/>
              </c:ext>
            </c:extLst>
          </c:dPt>
          <c:dPt>
            <c:idx val="2"/>
            <c:bubble3D val="0"/>
            <c:spPr>
              <a:solidFill>
                <a:srgbClr val="DF753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DD8-3846-9A09-CA47F54E8157}"/>
              </c:ext>
            </c:extLst>
          </c:dPt>
          <c:dLbls>
            <c:dLbl>
              <c:idx val="0"/>
              <c:layout>
                <c:manualLayout>
                  <c:x val="9.8905273204485777E-2"/>
                  <c:y val="-5.941510195840914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DD8-3846-9A09-CA47F54E8157}"/>
                </c:ext>
              </c:extLst>
            </c:dLbl>
            <c:dLbl>
              <c:idx val="1"/>
              <c:layout>
                <c:manualLayout>
                  <c:x val="-0.1096719160104988"/>
                  <c:y val="-2.870845951948314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DD8-3846-9A09-CA47F54E8157}"/>
                </c:ext>
              </c:extLst>
            </c:dLbl>
            <c:dLbl>
              <c:idx val="2"/>
              <c:layout>
                <c:manualLayout>
                  <c:x val="-4.6912431400620378E-3"/>
                  <c:y val="-6.544902079547748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DD8-3846-9A09-CA47F54E8157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FREQUENCIES!$I$45:$I$47</c:f>
              <c:strCache>
                <c:ptCount val="3"/>
                <c:pt idx="0">
                  <c:v>Female</c:v>
                </c:pt>
                <c:pt idx="1">
                  <c:v>Male</c:v>
                </c:pt>
                <c:pt idx="2">
                  <c:v>Other</c:v>
                </c:pt>
              </c:strCache>
            </c:strRef>
          </c:cat>
          <c:val>
            <c:numRef>
              <c:f>FREQUENCIES!$J$45:$J$47</c:f>
              <c:numCache>
                <c:formatCode>General</c:formatCode>
                <c:ptCount val="3"/>
                <c:pt idx="0">
                  <c:v>0.37773052387396094</c:v>
                </c:pt>
                <c:pt idx="1">
                  <c:v>0.60545138217668659</c:v>
                </c:pt>
                <c:pt idx="2">
                  <c:v>1.6818093949352408E-2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DD8-3846-9A09-CA47F54E815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83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085271317829453E-2"/>
          <c:y val="5.4054054054054057E-2"/>
          <c:w val="0.79263565891472865"/>
          <c:h val="0.921171171171171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8BD4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3BC-8545-BCC3-160DAD8A2EDB}"/>
              </c:ext>
            </c:extLst>
          </c:dPt>
          <c:dPt>
            <c:idx val="1"/>
            <c:bubble3D val="0"/>
            <c:spPr>
              <a:solidFill>
                <a:srgbClr val="6BA54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3BC-8545-BCC3-160DAD8A2EDB}"/>
              </c:ext>
            </c:extLst>
          </c:dPt>
          <c:dPt>
            <c:idx val="2"/>
            <c:bubble3D val="0"/>
            <c:spPr>
              <a:solidFill>
                <a:srgbClr val="DF753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3BC-8545-BCC3-160DAD8A2EDB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43BC-8545-BCC3-160DAD8A2ED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43BC-8545-BCC3-160DAD8A2EDB}"/>
              </c:ext>
            </c:extLst>
          </c:dPt>
          <c:dPt>
            <c:idx val="5"/>
            <c:bubble3D val="0"/>
            <c:spPr>
              <a:solidFill>
                <a:srgbClr val="2067A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43BC-8545-BCC3-160DAD8A2EDB}"/>
              </c:ext>
            </c:extLst>
          </c:dPt>
          <c:dLbls>
            <c:dLbl>
              <c:idx val="0"/>
              <c:layout>
                <c:manualLayout>
                  <c:x val="1.0156259537325135E-2"/>
                  <c:y val="1.4797938860583601E-2"/>
                </c:manualLayout>
              </c:layout>
              <c:tx>
                <c:rich>
                  <a:bodyPr/>
                  <a:lstStyle/>
                  <a:p>
                    <a:fld id="{393D54D1-9AD7-C64F-8302-D2C85BF0C57C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1.3%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3BC-8545-BCC3-160DAD8A2EDB}"/>
                </c:ext>
              </c:extLst>
            </c:dLbl>
            <c:dLbl>
              <c:idx val="1"/>
              <c:layout>
                <c:manualLayout>
                  <c:x val="-3.8300067142769942E-2"/>
                  <c:y val="7.9582368380422985E-2"/>
                </c:manualLayout>
              </c:layout>
              <c:tx>
                <c:rich>
                  <a:bodyPr/>
                  <a:lstStyle/>
                  <a:p>
                    <a:fld id="{5E731C86-80A0-E048-87E8-2866C0629FD7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11.3%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3BC-8545-BCC3-160DAD8A2EDB}"/>
                </c:ext>
              </c:extLst>
            </c:dLbl>
            <c:dLbl>
              <c:idx val="2"/>
              <c:layout>
                <c:manualLayout>
                  <c:x val="-0.11728132820606726"/>
                  <c:y val="-7.8367299675775826E-2"/>
                </c:manualLayout>
              </c:layout>
              <c:tx>
                <c:rich>
                  <a:bodyPr/>
                  <a:lstStyle/>
                  <a:p>
                    <a:fld id="{A10C60B3-8A8A-6443-ADDA-20433D14457B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24.4%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3BC-8545-BCC3-160DAD8A2EDB}"/>
                </c:ext>
              </c:extLst>
            </c:dLbl>
            <c:dLbl>
              <c:idx val="3"/>
              <c:layout>
                <c:manualLayout>
                  <c:x val="0.11475035097357017"/>
                  <c:y val="-8.1534468117955838E-2"/>
                </c:manualLayout>
              </c:layout>
              <c:tx>
                <c:rich>
                  <a:bodyPr/>
                  <a:lstStyle/>
                  <a:p>
                    <a:fld id="{FEF688BC-C822-4446-8258-C629858BE3BC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27.5%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3BC-8545-BCC3-160DAD8A2EDB}"/>
                </c:ext>
              </c:extLst>
            </c:dLbl>
            <c:dLbl>
              <c:idx val="4"/>
              <c:layout>
                <c:manualLayout>
                  <c:x val="9.2842885918329981E-2"/>
                  <c:y val="9.6998031496062967E-2"/>
                </c:manualLayout>
              </c:layout>
              <c:tx>
                <c:rich>
                  <a:bodyPr/>
                  <a:lstStyle/>
                  <a:p>
                    <a:fld id="{FA5006C0-B30D-A241-B0D6-6581F92AA8E9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23.4%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43BC-8545-BCC3-160DAD8A2EDB}"/>
                </c:ext>
              </c:extLst>
            </c:dLbl>
            <c:dLbl>
              <c:idx val="5"/>
              <c:layout>
                <c:manualLayout>
                  <c:x val="-8.7744765915888423E-2"/>
                  <c:y val="1.9602053419792947E-3"/>
                </c:manualLayout>
              </c:layout>
              <c:tx>
                <c:rich>
                  <a:bodyPr/>
                  <a:lstStyle/>
                  <a:p>
                    <a:fld id="{C7770EDC-CC4C-134D-AE55-56C73D89066C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12.2%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43BC-8545-BCC3-160DAD8A2EDB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FREQUENCIES!$I$53:$I$58</c:f>
              <c:strCache>
                <c:ptCount val="6"/>
                <c:pt idx="0">
                  <c:v>Under 21</c:v>
                </c:pt>
                <c:pt idx="1">
                  <c:v>21 to 30</c:v>
                </c:pt>
                <c:pt idx="2">
                  <c:v>31 to 40</c:v>
                </c:pt>
                <c:pt idx="3">
                  <c:v>41 to 50</c:v>
                </c:pt>
                <c:pt idx="4">
                  <c:v>51 to 60</c:v>
                </c:pt>
                <c:pt idx="5">
                  <c:v>Over  60</c:v>
                </c:pt>
              </c:strCache>
            </c:strRef>
          </c:cat>
          <c:val>
            <c:numRef>
              <c:f>FREQUENCIES!$J$53:$J$58</c:f>
              <c:numCache>
                <c:formatCode>0%</c:formatCode>
                <c:ptCount val="6"/>
                <c:pt idx="0">
                  <c:v>1.3338488304658806E-2</c:v>
                </c:pt>
                <c:pt idx="1">
                  <c:v>0.11308718345254204</c:v>
                </c:pt>
                <c:pt idx="2">
                  <c:v>0.24357239512855211</c:v>
                </c:pt>
                <c:pt idx="3">
                  <c:v>0.27450222308138411</c:v>
                </c:pt>
                <c:pt idx="4">
                  <c:v>0.2337135124685869</c:v>
                </c:pt>
                <c:pt idx="5">
                  <c:v>0.12178619756427606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3BC-8545-BCC3-160DAD8A2ED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38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chemeClr val="tx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FREQUENCIES!$I$79:$I$83</c:f>
              <c:strCache>
                <c:ptCount val="5"/>
                <c:pt idx="0">
                  <c:v>High School / Secondary School</c:v>
                </c:pt>
                <c:pt idx="1">
                  <c:v>Trade School / Two-Year Degree</c:v>
                </c:pt>
                <c:pt idx="2">
                  <c:v>College / University Degree</c:v>
                </c:pt>
                <c:pt idx="3">
                  <c:v>Advanced University Degree</c:v>
                </c:pt>
                <c:pt idx="4">
                  <c:v>None of the above</c:v>
                </c:pt>
              </c:strCache>
            </c:strRef>
          </c:cat>
          <c:val>
            <c:numRef>
              <c:f>FREQUENCIES!$J$79:$J$83</c:f>
              <c:numCache>
                <c:formatCode>0%</c:formatCode>
                <c:ptCount val="5"/>
                <c:pt idx="0">
                  <c:v>0.32089696501063214</c:v>
                </c:pt>
                <c:pt idx="1">
                  <c:v>0.16276821960177845</c:v>
                </c:pt>
                <c:pt idx="2">
                  <c:v>0.30175913396481729</c:v>
                </c:pt>
                <c:pt idx="3">
                  <c:v>0.12642567175720085</c:v>
                </c:pt>
                <c:pt idx="4">
                  <c:v>8.8150009665571238E-2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9D-8B4C-9255-6AD87D7DD64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4"/>
        <c:axId val="963252528"/>
        <c:axId val="963254256"/>
      </c:barChart>
      <c:catAx>
        <c:axId val="963252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963254256"/>
        <c:crosses val="autoZero"/>
        <c:auto val="1"/>
        <c:lblAlgn val="ctr"/>
        <c:lblOffset val="100"/>
        <c:noMultiLvlLbl val="0"/>
      </c:catAx>
      <c:valAx>
        <c:axId val="96325425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63252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FREQUENCIES!$I$89:$I$94</c:f>
              <c:strCache>
                <c:ptCount val="6"/>
                <c:pt idx="0">
                  <c:v>Employed full-time  54%</c:v>
                </c:pt>
                <c:pt idx="1">
                  <c:v>Employed part-time  17%</c:v>
                </c:pt>
                <c:pt idx="2">
                  <c:v>Unemployed  13%</c:v>
                </c:pt>
                <c:pt idx="3">
                  <c:v>Retired  10%</c:v>
                </c:pt>
                <c:pt idx="4">
                  <c:v>Student   8%</c:v>
                </c:pt>
                <c:pt idx="5">
                  <c:v>Homemaker   5%</c:v>
                </c:pt>
              </c:strCache>
            </c:strRef>
          </c:cat>
          <c:val>
            <c:numRef>
              <c:f>FREQUENCIES!$J$89:$J$94</c:f>
              <c:numCache>
                <c:formatCode>0%</c:formatCode>
                <c:ptCount val="6"/>
                <c:pt idx="0">
                  <c:v>0.54475159481925384</c:v>
                </c:pt>
                <c:pt idx="1">
                  <c:v>0.16624782524647205</c:v>
                </c:pt>
                <c:pt idx="2">
                  <c:v>0.12816547457954766</c:v>
                </c:pt>
                <c:pt idx="3">
                  <c:v>9.9555383723178043E-2</c:v>
                </c:pt>
                <c:pt idx="4">
                  <c:v>7.7131258457374827E-2</c:v>
                </c:pt>
                <c:pt idx="5">
                  <c:v>4.7747921902184416E-2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42-AA4F-9FA4-24702B6410E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963106416"/>
        <c:axId val="963108688"/>
      </c:barChart>
      <c:catAx>
        <c:axId val="9631064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963108688"/>
        <c:crosses val="autoZero"/>
        <c:auto val="1"/>
        <c:lblAlgn val="ctr"/>
        <c:lblOffset val="100"/>
        <c:noMultiLvlLbl val="0"/>
      </c:catAx>
      <c:valAx>
        <c:axId val="963108688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96310641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6BA549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FREQUENCIES!$I$100:$I$113</c:f>
              <c:strCache>
                <c:ptCount val="14"/>
                <c:pt idx="0">
                  <c:v>Peer Recovery Specialist/Coach   2%</c:v>
                </c:pt>
                <c:pt idx="1">
                  <c:v>Clerical / Administrative Assistant   3%</c:v>
                </c:pt>
                <c:pt idx="2">
                  <c:v>Transportation Industry   3%</c:v>
                </c:pt>
                <c:pt idx="3">
                  <c:v>Addiction Treatment Professional   5%</c:v>
                </c:pt>
                <c:pt idx="4">
                  <c:v>Educator   5%</c:v>
                </c:pt>
                <c:pt idx="5">
                  <c:v>Craft Worker / Artisan / Trade   6%</c:v>
                </c:pt>
                <c:pt idx="6">
                  <c:v>Other Professional (government, finance, etc.)   6%</c:v>
                </c:pt>
                <c:pt idx="7">
                  <c:v>Sales / Marketing   6%</c:v>
                </c:pt>
                <c:pt idx="8">
                  <c:v>Technical / IT Professional   6%</c:v>
                </c:pt>
                <c:pt idx="9">
                  <c:v>Laborer / Service Industry   7%</c:v>
                </c:pt>
                <c:pt idx="10">
                  <c:v>Manager / Administrator   9%</c:v>
                </c:pt>
                <c:pt idx="11">
                  <c:v>Medical / Health Professional  10%</c:v>
                </c:pt>
                <c:pt idx="12">
                  <c:v>Self-employed  12%</c:v>
                </c:pt>
                <c:pt idx="13">
                  <c:v>Other  21%</c:v>
                </c:pt>
              </c:strCache>
            </c:strRef>
          </c:cat>
          <c:val>
            <c:numRef>
              <c:f>FREQUENCIES!$J$100:$J$113</c:f>
              <c:numCache>
                <c:formatCode>0%</c:formatCode>
                <c:ptCount val="14"/>
                <c:pt idx="0">
                  <c:v>2.1889400921658985E-2</c:v>
                </c:pt>
                <c:pt idx="1">
                  <c:v>3.3179723502304151E-2</c:v>
                </c:pt>
                <c:pt idx="2">
                  <c:v>2.7649769585253458E-2</c:v>
                </c:pt>
                <c:pt idx="3">
                  <c:v>5.4608294930875573E-2</c:v>
                </c:pt>
                <c:pt idx="4">
                  <c:v>4.9769585253456219E-2</c:v>
                </c:pt>
                <c:pt idx="5">
                  <c:v>5.7373271889400924E-2</c:v>
                </c:pt>
                <c:pt idx="6">
                  <c:v>5.5069124423963133E-2</c:v>
                </c:pt>
                <c:pt idx="7">
                  <c:v>5.6451612903225805E-2</c:v>
                </c:pt>
                <c:pt idx="8">
                  <c:v>6.1981566820276494E-2</c:v>
                </c:pt>
                <c:pt idx="9">
                  <c:v>6.6129032258064518E-2</c:v>
                </c:pt>
                <c:pt idx="10">
                  <c:v>9.3548387096774197E-2</c:v>
                </c:pt>
                <c:pt idx="11">
                  <c:v>9.6313364055299541E-2</c:v>
                </c:pt>
                <c:pt idx="12">
                  <c:v>0.11658986175115207</c:v>
                </c:pt>
                <c:pt idx="13">
                  <c:v>0.20944700460829493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94-4A44-BA6A-0B15571AE99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728591296"/>
        <c:axId val="728521408"/>
      </c:barChart>
      <c:catAx>
        <c:axId val="7285912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728521408"/>
        <c:crosses val="autoZero"/>
        <c:auto val="1"/>
        <c:lblAlgn val="ctr"/>
        <c:lblOffset val="100"/>
        <c:noMultiLvlLbl val="0"/>
      </c:catAx>
      <c:valAx>
        <c:axId val="728521408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728591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05D-1F4F-ABE9-888350BCF2EF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05D-1F4F-ABE9-888350BCF2EF}"/>
              </c:ext>
            </c:extLst>
          </c:dPt>
          <c:dLbls>
            <c:dLbl>
              <c:idx val="0"/>
              <c:layout>
                <c:manualLayout>
                  <c:x val="4.140959599676209E-2"/>
                  <c:y val="0.1083854229759741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05D-1F4F-ABE9-888350BCF2EF}"/>
                </c:ext>
              </c:extLst>
            </c:dLbl>
            <c:dLbl>
              <c:idx val="1"/>
              <c:layout>
                <c:manualLayout>
                  <c:x val="-3.8295557681458044E-2"/>
                  <c:y val="-0.1006933171815061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05D-1F4F-ABE9-888350BCF2EF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FREQUENCIES!$I$120:$I$121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FREQUENCIES!$J$120:$J$121</c:f>
              <c:numCache>
                <c:formatCode>0%</c:formatCode>
                <c:ptCount val="2"/>
                <c:pt idx="0">
                  <c:v>0.81540638900121309</c:v>
                </c:pt>
                <c:pt idx="1">
                  <c:v>0.18459361099878691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05D-1F4F-ABE9-888350BCF2E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76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5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7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8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9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333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8B4B0E24-036D-487E-A027-F96C0C5812DA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333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0089FDEE-1215-4827-BE8E-63582B8A5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9844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F0481588-2E50-4458-BC50-B5088F05B09C}" type="datetimeFigureOut">
              <a:rPr lang="en-US" smtClean="0"/>
              <a:t>8/14/2025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07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A3E5B0F6-CD12-4533-8FE2-80438D6DE5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649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2999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6517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690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6275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7206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9167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2732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E5B0F6-CD12-4533-8FE2-80438D6DE5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29133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E5B0F6-CD12-4533-8FE2-80438D6DE5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83201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5693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758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3085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049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7991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0017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0373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8940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6583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1165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2471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9711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099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8431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5105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510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105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9072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0469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312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7528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649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 shot of a cell phone&#10;&#10;Description automatically generated">
            <a:extLst>
              <a:ext uri="{FF2B5EF4-FFF2-40B4-BE49-F238E27FC236}">
                <a16:creationId xmlns:a16="http://schemas.microsoft.com/office/drawing/2014/main" id="{E38408E7-4D42-F510-9FC3-9F39373F4F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4" t="3115" r="10499" b="2761"/>
          <a:stretch/>
        </p:blipFill>
        <p:spPr>
          <a:xfrm rot="5400000">
            <a:off x="2660590" y="-2673413"/>
            <a:ext cx="6857999" cy="122048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>
            <a:normAutofit/>
          </a:bodyPr>
          <a:lstStyle>
            <a:lvl1pPr>
              <a:defRPr sz="5000" b="1" i="0">
                <a:solidFill>
                  <a:srgbClr val="2067A5"/>
                </a:solidFill>
                <a:latin typeface="Century Gothic" panose="020B0502020202020204" pitchFamily="34" charset="0"/>
                <a:cs typeface="Berlin Sans FB Dem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b="0" i="0">
                <a:solidFill>
                  <a:srgbClr val="2067A5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83767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06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893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700"/>
            <a:ext cx="109728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950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849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854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847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792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873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980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360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 shot of a cell phone&#10;&#10;Description automatically generated">
            <a:extLst>
              <a:ext uri="{FF2B5EF4-FFF2-40B4-BE49-F238E27FC236}">
                <a16:creationId xmlns:a16="http://schemas.microsoft.com/office/drawing/2014/main" id="{2B73E205-D017-C3EC-2086-E18D29B537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4" t="3115" r="10499" b="2761"/>
          <a:stretch/>
        </p:blipFill>
        <p:spPr>
          <a:xfrm rot="5400000">
            <a:off x="2660590" y="-2673413"/>
            <a:ext cx="6857999" cy="1220482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4537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000" b="1" i="0" kern="1200">
          <a:solidFill>
            <a:srgbClr val="2067A5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0" i="0" kern="1200">
          <a:solidFill>
            <a:srgbClr val="2067A5"/>
          </a:solidFill>
          <a:latin typeface="Century Gothic" panose="020B0502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kern="1200">
          <a:solidFill>
            <a:srgbClr val="2067A5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b="0" i="0" kern="1200">
          <a:solidFill>
            <a:srgbClr val="2067A5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b="0" i="0" kern="1200">
          <a:solidFill>
            <a:srgbClr val="2067A5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b="0" i="0" kern="1200">
          <a:solidFill>
            <a:srgbClr val="2067A5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BD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FF695-7E19-41C1-0A30-A4CADE02D0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362200"/>
            <a:ext cx="10363200" cy="2590800"/>
          </a:xfrm>
        </p:spPr>
        <p:txBody>
          <a:bodyPr>
            <a:noAutofit/>
          </a:bodyPr>
          <a:lstStyle/>
          <a:p>
            <a:pPr lvl="0" rtl="0" latinLnBrk="1" hangingPunct="0">
              <a:spcBef>
                <a:spcPts val="2400"/>
              </a:spcBef>
              <a:spcAft>
                <a:spcPts val="1200"/>
              </a:spcAft>
            </a:pPr>
            <a:r>
              <a:rPr lang="en-US" sz="6000" dirty="0">
                <a:ea typeface="Cambria" charset="0"/>
                <a:cs typeface="Cambria" charset="0"/>
              </a:rPr>
              <a:t>2024/25 </a:t>
            </a:r>
            <a:br>
              <a:rPr lang="en-US" sz="6000" dirty="0">
                <a:ea typeface="Cambria" charset="0"/>
                <a:cs typeface="Cambria" charset="0"/>
              </a:rPr>
            </a:br>
            <a:r>
              <a:rPr lang="en-US" sz="6000" dirty="0">
                <a:ea typeface="Cambria" charset="0"/>
                <a:cs typeface="Cambria" charset="0"/>
              </a:rPr>
              <a:t>MEMBERSHIP SURVEY</a:t>
            </a:r>
            <a:br>
              <a:rPr lang="en-US" sz="6000" dirty="0">
                <a:ea typeface="Cambria" charset="0"/>
                <a:cs typeface="Cambria" charset="0"/>
              </a:rPr>
            </a:br>
            <a:r>
              <a:rPr lang="en-US" dirty="0">
                <a:ea typeface="Cambria" charset="0"/>
                <a:cs typeface="Cambria" charset="0"/>
              </a:rPr>
              <a:t>Europe </a:t>
            </a:r>
            <a:br>
              <a:rPr lang="en-US" dirty="0">
                <a:ea typeface="Cambria" charset="0"/>
                <a:cs typeface="Cambria" charset="0"/>
              </a:rPr>
            </a:br>
            <a:r>
              <a:rPr lang="en-US" sz="3200" dirty="0">
                <a:ea typeface="Cambria" charset="0"/>
                <a:cs typeface="Cambria" charset="0"/>
              </a:rPr>
              <a:t>5,173 Members</a:t>
            </a:r>
          </a:p>
        </p:txBody>
      </p:sp>
      <p:pic>
        <p:nvPicPr>
          <p:cNvPr id="9" name="Picture 8" descr="A blue stamp with a globe and text&#10;&#10;Description automatically generated">
            <a:extLst>
              <a:ext uri="{FF2B5EF4-FFF2-40B4-BE49-F238E27FC236}">
                <a16:creationId xmlns:a16="http://schemas.microsoft.com/office/drawing/2014/main" id="{BCB08059-E7C7-46EB-39DE-ECDDA3940B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304801"/>
            <a:ext cx="2667000" cy="28151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4771A05-9BF1-79A6-2382-3FDEA547C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0" y="3886200"/>
            <a:ext cx="334010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045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5640547"/>
              </p:ext>
            </p:extLst>
          </p:nvPr>
        </p:nvGraphicFramePr>
        <p:xfrm>
          <a:off x="2362200" y="1143000"/>
          <a:ext cx="8915400" cy="4906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3DB6F83-78F9-948D-28A6-298C571C45F9}"/>
              </a:ext>
            </a:extLst>
          </p:cNvPr>
          <p:cNvSpPr txBox="1"/>
          <p:nvPr/>
        </p:nvSpPr>
        <p:spPr>
          <a:xfrm>
            <a:off x="457200" y="4800600"/>
            <a:ext cx="6324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The global data is 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55% Yes and 45% No.</a:t>
            </a:r>
          </a:p>
          <a:p>
            <a:r>
              <a:rPr lang="en-US" sz="3000" dirty="0">
                <a:latin typeface="Century Gothic" panose="020B0502020202020204" pitchFamily="34" charset="0"/>
              </a:rPr>
              <a:t>Yes decreased 7%.</a:t>
            </a:r>
          </a:p>
          <a:p>
            <a:endParaRPr lang="en-US" sz="3000" dirty="0">
              <a:latin typeface="Century Gothic" panose="020B0502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88C953D-B024-26D9-68DE-3ACCD5AED907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8382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Are you sponsoring others?</a:t>
            </a:r>
          </a:p>
        </p:txBody>
      </p:sp>
    </p:spTree>
    <p:extLst>
      <p:ext uri="{BB962C8B-B14F-4D97-AF65-F5344CB8AC3E}">
        <p14:creationId xmlns:p14="http://schemas.microsoft.com/office/powerpoint/2010/main" val="1472564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F4DF074A-4F5E-1BB1-6105-94FE8A76FF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2073977"/>
              </p:ext>
            </p:extLst>
          </p:nvPr>
        </p:nvGraphicFramePr>
        <p:xfrm>
          <a:off x="8001000" y="76200"/>
          <a:ext cx="40386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5791200"/>
            <a:ext cx="122682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Century Gothic" panose="020B0502020202020204" pitchFamily="34" charset="0"/>
              </a:rPr>
              <a:t>Regional Service decreased 3%;PR decreased 3%; H&amp;I decreased 4%; </a:t>
            </a:r>
            <a:br>
              <a:rPr lang="en-US" sz="2600" dirty="0">
                <a:latin typeface="Century Gothic" panose="020B0502020202020204" pitchFamily="34" charset="0"/>
              </a:rPr>
            </a:br>
            <a:r>
              <a:rPr lang="en-US" sz="2600" dirty="0">
                <a:latin typeface="Century Gothic" panose="020B0502020202020204" pitchFamily="34" charset="0"/>
              </a:rPr>
              <a:t>Area Service decreased 2%; and Convention was a new category for 2024.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A576A77-C309-554A-8756-B7BD886BAF03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762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Service Positions Held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93CB3A0-415E-82B9-7DAA-7241BDE5530D}"/>
              </a:ext>
            </a:extLst>
          </p:cNvPr>
          <p:cNvGrpSpPr/>
          <p:nvPr/>
        </p:nvGrpSpPr>
        <p:grpSpPr>
          <a:xfrm>
            <a:off x="8077200" y="2667000"/>
            <a:ext cx="3733800" cy="1071265"/>
            <a:chOff x="7772400" y="2971800"/>
            <a:chExt cx="3733800" cy="107126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B6862DF-8DAC-1C56-674E-EC28F3991ECF}"/>
                </a:ext>
              </a:extLst>
            </p:cNvPr>
            <p:cNvSpPr txBox="1"/>
            <p:nvPr/>
          </p:nvSpPr>
          <p:spPr>
            <a:xfrm>
              <a:off x="7772400" y="3581400"/>
              <a:ext cx="3733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latin typeface="Century Gothic" panose="020B0502020202020204" pitchFamily="34" charset="0"/>
                </a:rPr>
                <a:t>Virtual Service Positions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481174E-C374-AFFB-1951-5DBE2566103A}"/>
                </a:ext>
              </a:extLst>
            </p:cNvPr>
            <p:cNvSpPr txBox="1"/>
            <p:nvPr/>
          </p:nvSpPr>
          <p:spPr>
            <a:xfrm>
              <a:off x="7924800" y="2971800"/>
              <a:ext cx="1752600" cy="969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"/>
              <a:r>
                <a:rPr lang="en-US" sz="1500" b="1" i="0" u="none" strike="noStrike">
                  <a:effectLst/>
                  <a:latin typeface="Century Gothic" panose="020B0502020202020204" pitchFamily="34" charset="0"/>
                </a:rPr>
                <a:t>Meeting </a:t>
              </a:r>
            </a:p>
            <a:p>
              <a:pPr algn="ctr" fontAlgn="b"/>
              <a:r>
                <a:rPr lang="en-US" sz="1200" b="1" i="0" u="none" strike="noStrike">
                  <a:effectLst/>
                  <a:latin typeface="Century Gothic" panose="020B0502020202020204" pitchFamily="34" charset="0"/>
                </a:rPr>
                <a:t>(secretary, treasurer, technician, etc)</a:t>
              </a:r>
              <a:endParaRPr lang="en-US" sz="1200" b="1" i="0" u="none" strike="noStrike">
                <a:solidFill>
                  <a:srgbClr val="000000"/>
                </a:solidFill>
                <a:effectLst/>
                <a:latin typeface="Century Gothic" panose="020B0502020202020204" pitchFamily="34" charset="0"/>
              </a:endParaRPr>
            </a:p>
            <a:p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6E24A18-D8C8-56FA-99FD-6F25CC57C5C3}"/>
                </a:ext>
              </a:extLst>
            </p:cNvPr>
            <p:cNvSpPr txBox="1"/>
            <p:nvPr/>
          </p:nvSpPr>
          <p:spPr>
            <a:xfrm>
              <a:off x="9677400" y="2971800"/>
              <a:ext cx="175260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"/>
              <a:r>
                <a:rPr lang="en-US" sz="1500" b="1" i="0" u="none" strike="noStrike">
                  <a:effectLst/>
                  <a:latin typeface="Century Gothic" panose="020B0502020202020204" pitchFamily="34" charset="0"/>
                </a:rPr>
                <a:t>Area Service</a:t>
              </a:r>
            </a:p>
          </p:txBody>
        </p:sp>
      </p:grp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46754BE-0E0E-C822-6696-260C8FFF4C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8955178"/>
              </p:ext>
            </p:extLst>
          </p:nvPr>
        </p:nvGraphicFramePr>
        <p:xfrm>
          <a:off x="76200" y="914400"/>
          <a:ext cx="96012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49E7576-AA96-7505-60D4-C6FA8D2AB310}"/>
              </a:ext>
            </a:extLst>
          </p:cNvPr>
          <p:cNvCxnSpPr/>
          <p:nvPr/>
        </p:nvCxnSpPr>
        <p:spPr>
          <a:xfrm>
            <a:off x="8305800" y="2667000"/>
            <a:ext cx="3429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4BD538D-1FBE-F099-155D-C0B8AB05C06B}"/>
              </a:ext>
            </a:extLst>
          </p:cNvPr>
          <p:cNvSpPr txBox="1"/>
          <p:nvPr/>
        </p:nvSpPr>
        <p:spPr>
          <a:xfrm>
            <a:off x="8153400" y="3733800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 (Body CS)"/>
              </a:rPr>
              <a:t>(of the 29% who responded) </a:t>
            </a:r>
            <a:endParaRPr lang="en-US" i="1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572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 Attendance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3400" y="5791200"/>
            <a:ext cx="441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Monthly attendance increased 2%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D4A56D-0DDD-DB53-5932-463A42B24170}"/>
              </a:ext>
            </a:extLst>
          </p:cNvPr>
          <p:cNvSpPr txBox="1"/>
          <p:nvPr/>
        </p:nvSpPr>
        <p:spPr>
          <a:xfrm>
            <a:off x="304800" y="5257800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Century Gothic" panose="020B0502020202020204" pitchFamily="34" charset="0"/>
              </a:rPr>
              <a:t>in person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F0D5FE-150D-7FAB-FE63-18781945FE3E}"/>
              </a:ext>
            </a:extLst>
          </p:cNvPr>
          <p:cNvSpPr txBox="1"/>
          <p:nvPr/>
        </p:nvSpPr>
        <p:spPr>
          <a:xfrm>
            <a:off x="7162800" y="5257800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Century Gothic" panose="020B0502020202020204" pitchFamily="34" charset="0"/>
              </a:rPr>
              <a:t>virtual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676FC56-599F-FE67-9867-A3AC73BF30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2850789"/>
              </p:ext>
            </p:extLst>
          </p:nvPr>
        </p:nvGraphicFramePr>
        <p:xfrm>
          <a:off x="228600" y="1143000"/>
          <a:ext cx="60198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C4D5E38-E0CE-942E-D283-7BDDA80A43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6124489"/>
              </p:ext>
            </p:extLst>
          </p:nvPr>
        </p:nvGraphicFramePr>
        <p:xfrm>
          <a:off x="6096000" y="1066800"/>
          <a:ext cx="60198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00343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Average Weekly Attendance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000-00001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3289636"/>
              </p:ext>
            </p:extLst>
          </p:nvPr>
        </p:nvGraphicFramePr>
        <p:xfrm>
          <a:off x="1447800" y="1066800"/>
          <a:ext cx="8686800" cy="4657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15325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Fellowships Attendance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5334000"/>
            <a:ext cx="434766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The survey in 2018 had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Yes 39% and No 61%.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60CD0FC2-4C8E-0803-ECA3-076AF4277F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9393447"/>
              </p:ext>
            </p:extLst>
          </p:nvPr>
        </p:nvGraphicFramePr>
        <p:xfrm>
          <a:off x="4724400" y="1143000"/>
          <a:ext cx="688086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50789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2700"/>
            <a:ext cx="11734800" cy="1143000"/>
          </a:xfrm>
        </p:spPr>
        <p:txBody>
          <a:bodyPr>
            <a:noAutofit/>
          </a:bodyPr>
          <a:lstStyle/>
          <a:p>
            <a:r>
              <a:rPr lang="en-US" sz="4800" dirty="0"/>
              <a:t>Family Members in 12-Step Fellowships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1EC5A2-ACE5-05FE-4623-4D70E0010D41}"/>
              </a:ext>
            </a:extLst>
          </p:cNvPr>
          <p:cNvSpPr txBox="1"/>
          <p:nvPr/>
        </p:nvSpPr>
        <p:spPr>
          <a:xfrm>
            <a:off x="762000" y="4800600"/>
            <a:ext cx="434766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The survey in 2018 had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Yes 26% and No 74%.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7C4C395-C26A-4583-491A-41B4ADED7F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8480071"/>
              </p:ext>
            </p:extLst>
          </p:nvPr>
        </p:nvGraphicFramePr>
        <p:xfrm>
          <a:off x="4724400" y="1295400"/>
          <a:ext cx="74676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7594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5307CD4-4025-1477-827A-A83901CE57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3967630"/>
              </p:ext>
            </p:extLst>
          </p:nvPr>
        </p:nvGraphicFramePr>
        <p:xfrm>
          <a:off x="228600" y="1447800"/>
          <a:ext cx="116586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86000" y="1371600"/>
            <a:ext cx="967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000" dirty="0">
                <a:latin typeface="Century Gothic" panose="020B0502020202020204" pitchFamily="34" charset="0"/>
              </a:rPr>
              <a:t>Of the 31% who replied “Yes” to attending other fellowships, these are the percentages.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8AECC7-CA16-65F4-2AB1-629AC4345847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Involvement with other Fellowships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88795A-4E85-8FB1-7604-9833619BF574}"/>
              </a:ext>
            </a:extLst>
          </p:cNvPr>
          <p:cNvSpPr txBox="1"/>
          <p:nvPr/>
        </p:nvSpPr>
        <p:spPr>
          <a:xfrm>
            <a:off x="457200" y="6096000"/>
            <a:ext cx="9677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000" dirty="0">
                <a:latin typeface="Century Gothic" panose="020B0502020202020204" pitchFamily="34" charset="0"/>
              </a:rPr>
              <a:t>CA increased 6%; Other increased 17%.</a:t>
            </a:r>
          </a:p>
        </p:txBody>
      </p:sp>
    </p:spTree>
    <p:extLst>
      <p:ext uri="{BB962C8B-B14F-4D97-AF65-F5344CB8AC3E}">
        <p14:creationId xmlns:p14="http://schemas.microsoft.com/office/powerpoint/2010/main" val="247885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8B43F-FEF0-5127-0F1C-69E3E75102F8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Top 6 Primary Drugs Used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A169CE9-1CE8-5F63-CFCB-F1008ACC08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611695"/>
              </p:ext>
            </p:extLst>
          </p:nvPr>
        </p:nvGraphicFramePr>
        <p:xfrm>
          <a:off x="4724400" y="838200"/>
          <a:ext cx="86106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85FBA4E-CB10-172C-620A-CF3BAFD2B26C}"/>
              </a:ext>
            </a:extLst>
          </p:cNvPr>
          <p:cNvSpPr txBox="1"/>
          <p:nvPr/>
        </p:nvSpPr>
        <p:spPr>
          <a:xfrm>
            <a:off x="304800" y="3200400"/>
            <a:ext cx="55626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Opiates decreased 8% Alcohol decreased 2%;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Cocaine increased 9%; and</a:t>
            </a:r>
          </a:p>
          <a:p>
            <a:r>
              <a:rPr lang="en-US" sz="3000" dirty="0">
                <a:latin typeface="Century Gothic" panose="020B0502020202020204" pitchFamily="34" charset="0"/>
              </a:rPr>
              <a:t>Stimulants decreased 5%.</a:t>
            </a:r>
          </a:p>
          <a:p>
            <a:endParaRPr lang="en-US" sz="3000" dirty="0">
              <a:latin typeface="Century Gothic" panose="020B0502020202020204" pitchFamily="34" charset="0"/>
            </a:endParaRPr>
          </a:p>
          <a:p>
            <a:r>
              <a:rPr lang="en-US" sz="3000" dirty="0">
                <a:latin typeface="Century Gothic" panose="020B0502020202020204" pitchFamily="34" charset="0"/>
              </a:rPr>
              <a:t>This is the first survey to include methamphetamine.</a:t>
            </a:r>
          </a:p>
        </p:txBody>
      </p:sp>
    </p:spTree>
    <p:extLst>
      <p:ext uri="{BB962C8B-B14F-4D97-AF65-F5344CB8AC3E}">
        <p14:creationId xmlns:p14="http://schemas.microsoft.com/office/powerpoint/2010/main" val="34558829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1BD43C5-A7EE-603C-095A-D891C28474BF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430000" cy="12192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Other Drugs Used Regularly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764F1E-1B78-2436-CD0B-18434F22ED25}"/>
              </a:ext>
            </a:extLst>
          </p:cNvPr>
          <p:cNvSpPr txBox="1"/>
          <p:nvPr/>
        </p:nvSpPr>
        <p:spPr>
          <a:xfrm>
            <a:off x="152400" y="2895600"/>
            <a:ext cx="55626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entury Gothic" panose="020B0502020202020204" pitchFamily="34" charset="0"/>
              </a:rPr>
              <a:t>Alcohol and Cocaine </a:t>
            </a:r>
            <a:br>
              <a:rPr lang="en-US" sz="2400" dirty="0">
                <a:latin typeface="Century Gothic" panose="020B0502020202020204" pitchFamily="34" charset="0"/>
              </a:rPr>
            </a:br>
            <a:r>
              <a:rPr lang="en-US" sz="2400" dirty="0">
                <a:latin typeface="Century Gothic" panose="020B0502020202020204" pitchFamily="34" charset="0"/>
              </a:rPr>
              <a:t>increased 8%;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Opiates decreased 8%;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Stimulants decreased 7%;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Methadone/Buprenorphine and Tranquilizers decreased 6%;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Hallucinogens and Prescribed medication decreased 4%;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and Other increased 14%</a:t>
            </a:r>
            <a:r>
              <a:rPr lang="en-US" sz="2800" dirty="0">
                <a:latin typeface="Century Gothic" panose="020B0502020202020204" pitchFamily="34" charset="0"/>
              </a:rPr>
              <a:t>.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699201E-F735-403D-A4DC-B6B4790426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2553920"/>
              </p:ext>
            </p:extLst>
          </p:nvPr>
        </p:nvGraphicFramePr>
        <p:xfrm>
          <a:off x="3962400" y="914400"/>
          <a:ext cx="8305800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483834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7716398"/>
              </p:ext>
            </p:extLst>
          </p:nvPr>
        </p:nvGraphicFramePr>
        <p:xfrm>
          <a:off x="533400" y="533400"/>
          <a:ext cx="7924800" cy="4571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7615842D-1495-C4AA-4A69-89B9401FFF2C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Years Clean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F878B-C0DF-03B8-DFF7-A96188CD1776}"/>
              </a:ext>
            </a:extLst>
          </p:cNvPr>
          <p:cNvSpPr txBox="1"/>
          <p:nvPr/>
        </p:nvSpPr>
        <p:spPr>
          <a:xfrm>
            <a:off x="381000" y="5181600"/>
            <a:ext cx="11582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Less than 1Year increased 5%; 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6 to 10 decreased 2%; 11 to15 decreased 5%, 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16 to 20 decreased 2%, </a:t>
            </a:r>
            <a:r>
              <a:rPr lang="en-US" sz="3000" b="1" dirty="0">
                <a:latin typeface="Century Gothic" panose="020B0502020202020204" pitchFamily="34" charset="0"/>
              </a:rPr>
              <a:t>More than 20 increased 6%.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749D3E-39F7-269C-4AC7-F672721B9049}"/>
              </a:ext>
            </a:extLst>
          </p:cNvPr>
          <p:cNvSpPr txBox="1"/>
          <p:nvPr/>
        </p:nvSpPr>
        <p:spPr>
          <a:xfrm>
            <a:off x="8534400" y="1600200"/>
            <a:ext cx="3657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</a:pPr>
            <a:r>
              <a:rPr lang="en-US" sz="3000" dirty="0">
                <a:latin typeface="Century Gothic" panose="020B0502020202020204" pitchFamily="34" charset="0"/>
              </a:rPr>
              <a:t>Average Years Clean 2024:  9.2</a:t>
            </a:r>
          </a:p>
          <a:p>
            <a:pPr>
              <a:spcBef>
                <a:spcPts val="1200"/>
              </a:spcBef>
            </a:pPr>
            <a:r>
              <a:rPr lang="en-US" sz="3000" dirty="0">
                <a:latin typeface="Century Gothic" panose="020B0502020202020204" pitchFamily="34" charset="0"/>
              </a:rPr>
              <a:t>Average Years Clean 2018:  8.9</a:t>
            </a:r>
          </a:p>
        </p:txBody>
      </p:sp>
    </p:spTree>
    <p:extLst>
      <p:ext uri="{BB962C8B-B14F-4D97-AF65-F5344CB8AC3E}">
        <p14:creationId xmlns:p14="http://schemas.microsoft.com/office/powerpoint/2010/main" val="1004236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11353800" cy="1143000"/>
          </a:xfrm>
        </p:spPr>
        <p:txBody>
          <a:bodyPr tIns="0" anchor="t" anchorCtr="0">
            <a:no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Top 7 European Countries responses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67D3033-2C60-AF12-0BD5-D4D1383B5B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4882662"/>
              </p:ext>
            </p:extLst>
          </p:nvPr>
        </p:nvGraphicFramePr>
        <p:xfrm>
          <a:off x="5410200" y="914400"/>
          <a:ext cx="59436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BF3BE11-B110-4EA5-5723-62C7E155E1A7}"/>
              </a:ext>
            </a:extLst>
          </p:cNvPr>
          <p:cNvSpPr txBox="1"/>
          <p:nvPr/>
        </p:nvSpPr>
        <p:spPr>
          <a:xfrm>
            <a:off x="76200" y="2438400"/>
            <a:ext cx="55626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000" dirty="0">
                <a:latin typeface="Century Gothic" panose="020B0502020202020204" pitchFamily="34" charset="0"/>
              </a:rPr>
              <a:t>UK decreased 2%; 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Sweden increased 3%;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Spain increased 8%;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Germany decreased 8%;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France decreased 3%;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Poland increased 4%; and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Portugal increased 4%.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917C55-AA05-94A0-7B60-E10B509425FF}"/>
              </a:ext>
            </a:extLst>
          </p:cNvPr>
          <p:cNvSpPr txBox="1"/>
          <p:nvPr/>
        </p:nvSpPr>
        <p:spPr>
          <a:xfrm>
            <a:off x="685800" y="6211669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Century Gothic" panose="020B0502020202020204" pitchFamily="34" charset="0"/>
              </a:rPr>
              <a:t>Throughout this presentation, comparisons to 2018 are percentages based on total respondents, not actual totals from year to year.</a:t>
            </a:r>
          </a:p>
        </p:txBody>
      </p:sp>
    </p:spTree>
    <p:extLst>
      <p:ext uri="{BB962C8B-B14F-4D97-AF65-F5344CB8AC3E}">
        <p14:creationId xmlns:p14="http://schemas.microsoft.com/office/powerpoint/2010/main" val="10910968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5FE69-62E4-6B1C-7CD2-596C38B8EFB5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When was your first NA meeting?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F3BD999-2B99-99C9-B410-E2B2F766D5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3889213"/>
              </p:ext>
            </p:extLst>
          </p:nvPr>
        </p:nvGraphicFramePr>
        <p:xfrm>
          <a:off x="2133600" y="990600"/>
          <a:ext cx="90678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3D07C80-F2BE-6990-EE76-4A9BDD8271FC}"/>
              </a:ext>
            </a:extLst>
          </p:cNvPr>
          <p:cNvSpPr txBox="1"/>
          <p:nvPr/>
        </p:nvSpPr>
        <p:spPr>
          <a:xfrm>
            <a:off x="990600" y="5715000"/>
            <a:ext cx="960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</a:pPr>
            <a:r>
              <a:rPr lang="en-US" sz="3000" dirty="0">
                <a:latin typeface="Century Gothic" panose="020B0502020202020204" pitchFamily="34" charset="0"/>
              </a:rPr>
              <a:t>Average Years Since First Meeting 2024:  11.7</a:t>
            </a:r>
          </a:p>
          <a:p>
            <a:r>
              <a:rPr lang="en-US" sz="3000" dirty="0">
                <a:latin typeface="Century Gothic" panose="020B0502020202020204" pitchFamily="34" charset="0"/>
              </a:rPr>
              <a:t>Average Years Since First Meeting 2018:  10.9</a:t>
            </a:r>
          </a:p>
        </p:txBody>
      </p:sp>
    </p:spTree>
    <p:extLst>
      <p:ext uri="{BB962C8B-B14F-4D97-AF65-F5344CB8AC3E}">
        <p14:creationId xmlns:p14="http://schemas.microsoft.com/office/powerpoint/2010/main" val="32636935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D6527-F209-C0BA-092E-7E5C7CD18FF0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500" dirty="0"/>
              <a:t>Attended First Meeting on DRT/MAT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C82AD5-9470-6A88-8D57-1765A53F2512}"/>
              </a:ext>
            </a:extLst>
          </p:cNvPr>
          <p:cNvSpPr txBox="1"/>
          <p:nvPr/>
        </p:nvSpPr>
        <p:spPr>
          <a:xfrm>
            <a:off x="685800" y="5257800"/>
            <a:ext cx="3581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>
                <a:latin typeface="Century Gothic" panose="020B0502020202020204" pitchFamily="34" charset="0"/>
              </a:rPr>
              <a:t>Yes decreased 2%</a:t>
            </a:r>
            <a:endParaRPr lang="en-US" sz="300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57B2E10-A1B3-D727-A898-B905442C8B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8862744"/>
              </p:ext>
            </p:extLst>
          </p:nvPr>
        </p:nvGraphicFramePr>
        <p:xfrm>
          <a:off x="4724400" y="1295400"/>
          <a:ext cx="62484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613203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D6527-F209-C0BA-092E-7E5C7CD18FF0}"/>
              </a:ext>
            </a:extLst>
          </p:cNvPr>
          <p:cNvSpPr txBox="1">
            <a:spLocks/>
          </p:cNvSpPr>
          <p:nvPr/>
        </p:nvSpPr>
        <p:spPr>
          <a:xfrm>
            <a:off x="304800" y="228600"/>
            <a:ext cx="4267200" cy="14478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5000"/>
              </a:lnSpc>
              <a:spcAft>
                <a:spcPts val="800"/>
              </a:spcAft>
            </a:pPr>
            <a:r>
              <a:rPr lang="en-US" sz="4500" dirty="0"/>
              <a:t>Are you still on DRT/MAT?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4694866-071D-D6A8-A166-1303A4A4568A}"/>
              </a:ext>
            </a:extLst>
          </p:cNvPr>
          <p:cNvSpPr txBox="1">
            <a:spLocks/>
          </p:cNvSpPr>
          <p:nvPr/>
        </p:nvSpPr>
        <p:spPr>
          <a:xfrm>
            <a:off x="7010400" y="2133600"/>
            <a:ext cx="5562600" cy="2286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45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4404F9B-A508-4F8D-0A49-49E3403AB74C}"/>
              </a:ext>
            </a:extLst>
          </p:cNvPr>
          <p:cNvSpPr txBox="1">
            <a:spLocks/>
          </p:cNvSpPr>
          <p:nvPr/>
        </p:nvSpPr>
        <p:spPr>
          <a:xfrm>
            <a:off x="6019800" y="228600"/>
            <a:ext cx="6553200" cy="22098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5000"/>
              </a:lnSpc>
              <a:spcAft>
                <a:spcPts val="800"/>
              </a:spcAft>
            </a:pPr>
            <a:r>
              <a:rPr lang="en-US" sz="4500" dirty="0"/>
              <a:t>If not, how long did you attend NA meetings before getting off DRT/MAT?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06192C3-FE4A-B3B0-29D3-323F7B1E45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3290207"/>
              </p:ext>
            </p:extLst>
          </p:nvPr>
        </p:nvGraphicFramePr>
        <p:xfrm>
          <a:off x="-228600" y="1752600"/>
          <a:ext cx="44958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459A99E-C823-56C9-32E3-8A38C01495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8809922"/>
              </p:ext>
            </p:extLst>
          </p:nvPr>
        </p:nvGraphicFramePr>
        <p:xfrm>
          <a:off x="5791200" y="3048000"/>
          <a:ext cx="5867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513941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D9E1-F117-24D6-CB46-A2BA0FDC18F8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5062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Relapsed since Beginning Recovery</a:t>
            </a:r>
            <a:br>
              <a:rPr lang="en-US" dirty="0"/>
            </a:b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B40F76-F5C0-21E4-3720-7FD51BFFBE9F}"/>
              </a:ext>
            </a:extLst>
          </p:cNvPr>
          <p:cNvSpPr txBox="1"/>
          <p:nvPr/>
        </p:nvSpPr>
        <p:spPr>
          <a:xfrm>
            <a:off x="533400" y="6019800"/>
            <a:ext cx="7315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Stayed the same from 2018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0A4ADF4-031D-FCD4-58A9-BD4720C033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3315957"/>
              </p:ext>
            </p:extLst>
          </p:nvPr>
        </p:nvGraphicFramePr>
        <p:xfrm>
          <a:off x="4648200" y="1295400"/>
          <a:ext cx="56388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43256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5105400"/>
            <a:ext cx="11049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1 increased 7%; 2 increased 6%; 3 increased 4%; 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4 increased 2%; 5 or More increased 7%;</a:t>
            </a:r>
          </a:p>
          <a:p>
            <a:r>
              <a:rPr lang="en-US" sz="3000" dirty="0">
                <a:latin typeface="Century Gothic" panose="020B0502020202020204" pitchFamily="34" charset="0"/>
              </a:rPr>
              <a:t>Not Sure decreased 26%.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DC03EB-359B-68A1-FEF2-1D7E64AA783B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5062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Number of Relapses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508139F9-E30D-4605-BB1B-2CBEB992B7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1797257"/>
              </p:ext>
            </p:extLst>
          </p:nvPr>
        </p:nvGraphicFramePr>
        <p:xfrm>
          <a:off x="1752600" y="914400"/>
          <a:ext cx="82296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853073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5181600"/>
            <a:ext cx="10439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Actively Attending Meetings decreased 1%; 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Maintaining Contact with a Sponsor and Being of Service increased stayed the same.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AA9AFB-2326-AEC3-16AF-9029C1A30BB8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5062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When you Relapsed were you…?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70E0436-D10C-533E-2C4C-4062714AFF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5742099"/>
              </p:ext>
            </p:extLst>
          </p:nvPr>
        </p:nvGraphicFramePr>
        <p:xfrm>
          <a:off x="2209800" y="838200"/>
          <a:ext cx="7315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824712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38200" y="5638800"/>
            <a:ext cx="1036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entury Gothic" panose="020B0502020202020204" pitchFamily="34" charset="0"/>
              </a:rPr>
              <a:t>NA Literature decreased 2%; Family increased by 2%; and </a:t>
            </a:r>
            <a:br>
              <a:rPr lang="en-US" sz="2400" dirty="0">
                <a:latin typeface="Century Gothic" panose="020B0502020202020204" pitchFamily="34" charset="0"/>
              </a:rPr>
            </a:br>
            <a:r>
              <a:rPr lang="en-US" sz="2400" dirty="0">
                <a:latin typeface="Century Gothic" panose="020B0502020202020204" pitchFamily="34" charset="0"/>
              </a:rPr>
              <a:t>Treatment decreased 3%.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C03396-B2E0-164D-F108-0EB3CEB6533A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5062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Top 7 Influences to Attend NA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BBD75FD-A718-9B96-A01C-8AB628173D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5853690"/>
              </p:ext>
            </p:extLst>
          </p:nvPr>
        </p:nvGraphicFramePr>
        <p:xfrm>
          <a:off x="838200" y="1143000"/>
          <a:ext cx="111252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225593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09600" y="5486400"/>
            <a:ext cx="10287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Century Gothic" panose="020B0502020202020204" pitchFamily="34" charset="0"/>
              </a:rPr>
              <a:t>Welcoming Group increased 8% and Other NA Members increased 2%.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7D395-60D5-1020-0C54-286E740E2230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5062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Influences to Stay in NA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559787B-71C1-F5DB-F8FB-4AE70717B9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9065705"/>
              </p:ext>
            </p:extLst>
          </p:nvPr>
        </p:nvGraphicFramePr>
        <p:xfrm>
          <a:off x="304800" y="990600"/>
          <a:ext cx="11756571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059593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7800" y="5562600"/>
            <a:ext cx="9220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Century Gothic" panose="020B0502020202020204" pitchFamily="34" charset="0"/>
              </a:rPr>
              <a:t>Neutral decreased 2; Important decreased 3%; </a:t>
            </a:r>
            <a:br>
              <a:rPr lang="en-US" sz="2800">
                <a:latin typeface="Century Gothic" panose="020B0502020202020204" pitchFamily="34" charset="0"/>
              </a:rPr>
            </a:br>
            <a:r>
              <a:rPr lang="en-US" sz="2800">
                <a:latin typeface="Century Gothic" panose="020B0502020202020204" pitchFamily="34" charset="0"/>
              </a:rPr>
              <a:t>and Very Important increased 7%.</a:t>
            </a:r>
            <a:endParaRPr lang="en-US" sz="2800" dirty="0">
              <a:latin typeface="Century Gothic" panose="020B0502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61520C-C28B-8E54-A143-89C236082452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5062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Importance of First NA Meeting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F7A9B15-61CF-AC9F-2CF4-C526D1BD81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7433189"/>
              </p:ext>
            </p:extLst>
          </p:nvPr>
        </p:nvGraphicFramePr>
        <p:xfrm>
          <a:off x="685800" y="1295400"/>
          <a:ext cx="104394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214016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75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5410200"/>
            <a:ext cx="104394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Century Gothic" panose="020B0502020202020204" pitchFamily="34" charset="0"/>
              </a:rPr>
              <a:t>Employed increased 2%; Resdience increased 13%; </a:t>
            </a:r>
            <a:br>
              <a:rPr lang="en-US" sz="2500" dirty="0">
                <a:latin typeface="Century Gothic" panose="020B0502020202020204" pitchFamily="34" charset="0"/>
              </a:rPr>
            </a:br>
            <a:r>
              <a:rPr lang="en-US" sz="2500" dirty="0">
                <a:latin typeface="Century Gothic" panose="020B0502020202020204" pitchFamily="34" charset="0"/>
              </a:rPr>
              <a:t>Supporting Family increased 3%; Maintaining increased 6%; </a:t>
            </a:r>
            <a:br>
              <a:rPr lang="en-US" sz="2500" dirty="0">
                <a:latin typeface="Century Gothic" panose="020B0502020202020204" pitchFamily="34" charset="0"/>
              </a:rPr>
            </a:br>
            <a:r>
              <a:rPr lang="en-US" sz="2500" dirty="0">
                <a:latin typeface="Century Gothic" panose="020B0502020202020204" pitchFamily="34" charset="0"/>
              </a:rPr>
              <a:t>Intimate Relationship increased 2%; and None decreased 10%.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66EFA2-7B8F-6248-5613-AD1E35031190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5062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Before coming to NA were you…?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5049D1F-6B09-9147-C469-0E04E428F8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7177066"/>
              </p:ext>
            </p:extLst>
          </p:nvPr>
        </p:nvGraphicFramePr>
        <p:xfrm>
          <a:off x="228600" y="990600"/>
          <a:ext cx="147828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62685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6C1FA45-D659-6061-BE18-D9E6786ADCA8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6586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ea typeface="Times New Roman" panose="02020603050405020304" pitchFamily="18" charset="0"/>
                <a:cs typeface="Times New Roman" panose="02020603050405020304" pitchFamily="18" charset="0"/>
              </a:rPr>
              <a:t> Ethnicity/Race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908AED-CFB7-EC0B-AA10-B66C45CC64ED}"/>
              </a:ext>
            </a:extLst>
          </p:cNvPr>
          <p:cNvSpPr txBox="1"/>
          <p:nvPr/>
        </p:nvSpPr>
        <p:spPr>
          <a:xfrm>
            <a:off x="838200" y="5791200"/>
            <a:ext cx="10668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Hispanic increased 2% and Other decreased by 3%.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94F1AF1D-DB0C-FC44-99DF-D2EA1C0044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4218103"/>
              </p:ext>
            </p:extLst>
          </p:nvPr>
        </p:nvGraphicFramePr>
        <p:xfrm>
          <a:off x="304800" y="838200"/>
          <a:ext cx="116586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476423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5410200"/>
            <a:ext cx="109728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Century Gothic" panose="020B0502020202020204" pitchFamily="34" charset="0"/>
              </a:rPr>
              <a:t>Education decreased 5%; Employment decreased 3%; </a:t>
            </a:r>
            <a:br>
              <a:rPr lang="en-US" sz="2500" dirty="0">
                <a:latin typeface="Century Gothic" panose="020B0502020202020204" pitchFamily="34" charset="0"/>
              </a:rPr>
            </a:br>
            <a:r>
              <a:rPr lang="en-US" sz="2500" dirty="0">
                <a:latin typeface="Century Gothic" panose="020B0502020202020204" pitchFamily="34" charset="0"/>
              </a:rPr>
              <a:t>and Stable Housing decreased 3%.</a:t>
            </a:r>
            <a:br>
              <a:rPr lang="en-US" sz="2500" dirty="0">
                <a:latin typeface="Century Gothic" panose="020B0502020202020204" pitchFamily="34" charset="0"/>
              </a:rPr>
            </a:br>
            <a:endParaRPr lang="en-US" sz="2500" dirty="0">
              <a:latin typeface="Century Gothic" panose="020B0502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16E776-A63C-FD14-1F1E-654E950EBC11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5062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400" dirty="0"/>
              <a:t>Areas of Improvement after coming to NA</a:t>
            </a: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BBEB31F-65FF-01B4-B6C2-FE68DE0A59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1327787"/>
              </p:ext>
            </p:extLst>
          </p:nvPr>
        </p:nvGraphicFramePr>
        <p:xfrm>
          <a:off x="1676400" y="1143000"/>
          <a:ext cx="8382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112186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3429000"/>
            <a:ext cx="4191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Yes increased 7% and No decreased 7%.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64368-338D-4CED-278D-BF84917FDB70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6586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600" dirty="0"/>
              <a:t>Currently Taking Prescribed Medications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0B6A0D9-7E6C-A49E-F9AC-CEAFBB7C45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1664539"/>
              </p:ext>
            </p:extLst>
          </p:nvPr>
        </p:nvGraphicFramePr>
        <p:xfrm>
          <a:off x="4114800" y="1143000"/>
          <a:ext cx="70104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954590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7EC524-9011-2E2C-C0AF-6F6BD6CD78DD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6586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800" dirty="0"/>
              <a:t>Reasons for Medication</a:t>
            </a:r>
            <a:endParaRPr lang="en-US" sz="4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0D91CF-6DCD-9DA5-A03A-DB95AFDF152F}"/>
              </a:ext>
            </a:extLst>
          </p:cNvPr>
          <p:cNvSpPr txBox="1"/>
          <p:nvPr/>
        </p:nvSpPr>
        <p:spPr>
          <a:xfrm>
            <a:off x="533400" y="4876800"/>
            <a:ext cx="112014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Century Gothic" panose="020B0502020202020204" pitchFamily="34" charset="0"/>
              </a:rPr>
              <a:t>Mental Health increased 17%; Chronic Health decreased 3%;</a:t>
            </a:r>
          </a:p>
          <a:p>
            <a:r>
              <a:rPr lang="en-US" sz="2600" dirty="0">
                <a:latin typeface="Century Gothic" panose="020B0502020202020204" pitchFamily="34" charset="0"/>
              </a:rPr>
              <a:t>and Maintenance increased 2%.</a:t>
            </a:r>
          </a:p>
          <a:p>
            <a:pPr>
              <a:spcBef>
                <a:spcPts val="600"/>
              </a:spcBef>
            </a:pPr>
            <a:r>
              <a:rPr lang="en-US" sz="2600" dirty="0">
                <a:latin typeface="Century Gothic" panose="020B0502020202020204" pitchFamily="34" charset="0"/>
              </a:rPr>
              <a:t>42% (2,156 of 5,173) responded to the question in 2024,</a:t>
            </a:r>
          </a:p>
          <a:p>
            <a:pPr>
              <a:spcBef>
                <a:spcPts val="600"/>
              </a:spcBef>
            </a:pPr>
            <a:r>
              <a:rPr lang="en-US" sz="2600" dirty="0">
                <a:latin typeface="Century Gothic" panose="020B0502020202020204" pitchFamily="34" charset="0"/>
              </a:rPr>
              <a:t>36% (808 of 2,260) responded to the question in 2018.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B0A0CE54-90B8-FA24-4B66-C8C66E2736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4652189"/>
              </p:ext>
            </p:extLst>
          </p:nvPr>
        </p:nvGraphicFramePr>
        <p:xfrm>
          <a:off x="762000" y="914400"/>
          <a:ext cx="118872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315319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5347490"/>
              </p:ext>
            </p:extLst>
          </p:nvPr>
        </p:nvGraphicFramePr>
        <p:xfrm>
          <a:off x="457200" y="1295400"/>
          <a:ext cx="11125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7A7EC524-9011-2E2C-C0AF-6F6BD6CD78DD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6586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800" dirty="0"/>
              <a:t>Reasons for Medication—Global</a:t>
            </a:r>
            <a:endParaRPr lang="en-US" sz="4600" dirty="0"/>
          </a:p>
        </p:txBody>
      </p:sp>
    </p:spTree>
    <p:extLst>
      <p:ext uri="{BB962C8B-B14F-4D97-AF65-F5344CB8AC3E}">
        <p14:creationId xmlns:p14="http://schemas.microsoft.com/office/powerpoint/2010/main" val="2740163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10972800" cy="1143000"/>
          </a:xfrm>
        </p:spPr>
        <p:txBody>
          <a:bodyPr tIns="0" anchor="t" anchorCtr="0">
            <a:no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Gender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981200" y="990603"/>
          <a:ext cx="8229600" cy="4495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7200" y="5715000"/>
            <a:ext cx="10668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Female decreased 1% and Other increased 1%.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CBA1F6D-DC00-3EEC-0B39-CD69C8D746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6257519"/>
              </p:ext>
            </p:extLst>
          </p:nvPr>
        </p:nvGraphicFramePr>
        <p:xfrm>
          <a:off x="2286000" y="381000"/>
          <a:ext cx="83820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83957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4800" y="2362200"/>
            <a:ext cx="533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entury Gothic" panose="020B0502020202020204" pitchFamily="34" charset="0"/>
              </a:rPr>
              <a:t>As a percentage of the whole</a:t>
            </a:r>
          </a:p>
          <a:p>
            <a:r>
              <a:rPr lang="en-US" sz="3000" dirty="0">
                <a:latin typeface="Century Gothic" panose="020B0502020202020204" pitchFamily="34" charset="0"/>
              </a:rPr>
              <a:t>31–40 decreased 6% and Over 60 increased by 5%.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69D3098-1437-2596-91C1-D6930A048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28600"/>
            <a:ext cx="10972800" cy="1143000"/>
          </a:xfrm>
        </p:spPr>
        <p:txBody>
          <a:bodyPr tIns="0" anchor="t" anchorCtr="0">
            <a:no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Age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DEF102B-4F0E-AC70-D8B1-CF9AE6A9A7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5096538"/>
              </p:ext>
            </p:extLst>
          </p:nvPr>
        </p:nvGraphicFramePr>
        <p:xfrm>
          <a:off x="4953000" y="304800"/>
          <a:ext cx="65532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B8AF801-F15C-883D-3A83-2610D94EEADA}"/>
              </a:ext>
            </a:extLst>
          </p:cNvPr>
          <p:cNvSpPr txBox="1"/>
          <p:nvPr/>
        </p:nvSpPr>
        <p:spPr>
          <a:xfrm>
            <a:off x="1524000" y="5562600"/>
            <a:ext cx="5181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</a:pPr>
            <a:r>
              <a:rPr lang="en-US" sz="3000" dirty="0">
                <a:latin typeface="Century Gothic" panose="020B0502020202020204" pitchFamily="34" charset="0"/>
              </a:rPr>
              <a:t>Average Age 2024: 45.4</a:t>
            </a:r>
          </a:p>
          <a:p>
            <a:r>
              <a:rPr lang="en-US" sz="3000" dirty="0">
                <a:latin typeface="Century Gothic" panose="020B0502020202020204" pitchFamily="34" charset="0"/>
              </a:rPr>
              <a:t>Average Age 2018: 43.7</a:t>
            </a:r>
          </a:p>
        </p:txBody>
      </p:sp>
    </p:spTree>
    <p:extLst>
      <p:ext uri="{BB962C8B-B14F-4D97-AF65-F5344CB8AC3E}">
        <p14:creationId xmlns:p14="http://schemas.microsoft.com/office/powerpoint/2010/main" val="3199384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057400" y="5257800"/>
            <a:ext cx="8458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HS/Secondary School increased 2% and</a:t>
            </a:r>
            <a:br>
              <a:rPr lang="en-US" sz="2800" dirty="0">
                <a:latin typeface="Century Gothic" panose="020B0502020202020204" pitchFamily="34" charset="0"/>
              </a:rPr>
            </a:br>
            <a:r>
              <a:rPr lang="en-US" sz="2800" dirty="0">
                <a:latin typeface="Century Gothic" panose="020B0502020202020204" pitchFamily="34" charset="0"/>
              </a:rPr>
              <a:t>Trade School/Two-Year Degree decreased 4%.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4DE4E69-D8BF-295E-5254-1021A88083E3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Education Level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F201579-F0AD-F71E-C5AC-947BC671E4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0502921"/>
              </p:ext>
            </p:extLst>
          </p:nvPr>
        </p:nvGraphicFramePr>
        <p:xfrm>
          <a:off x="1981200" y="1447800"/>
          <a:ext cx="87630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06074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5800" y="5334000"/>
            <a:ext cx="1097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Homemaker increased 2%; Retired increased 4%; </a:t>
            </a:r>
            <a:br>
              <a:rPr lang="en-US" sz="2800" dirty="0">
                <a:latin typeface="Century Gothic" panose="020B0502020202020204" pitchFamily="34" charset="0"/>
              </a:rPr>
            </a:br>
            <a:r>
              <a:rPr lang="en-US" sz="2800" dirty="0">
                <a:latin typeface="Century Gothic" panose="020B0502020202020204" pitchFamily="34" charset="0"/>
              </a:rPr>
              <a:t>and Full Time decreased 2%.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0263BD5-2EB9-CB13-72AE-91C56891597C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76200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Employment Status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F287D28-1DAA-FFD0-46AB-A096433C71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7091959"/>
              </p:ext>
            </p:extLst>
          </p:nvPr>
        </p:nvGraphicFramePr>
        <p:xfrm>
          <a:off x="2362200" y="1066800"/>
          <a:ext cx="72390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89824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Professions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5791200"/>
            <a:ext cx="117348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Addiction Treatment decreased 5%; Educator decreased 2%;</a:t>
            </a:r>
          </a:p>
          <a:p>
            <a:r>
              <a:rPr lang="en-US" sz="2800" dirty="0">
                <a:latin typeface="Century Gothic" panose="020B0502020202020204" pitchFamily="34" charset="0"/>
              </a:rPr>
              <a:t>Medical decreased 4%; and Self-Employed increased 2%.</a:t>
            </a:r>
          </a:p>
          <a:p>
            <a:endParaRPr lang="en-US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1D33FAE-49C5-C431-B2A3-AF1257DFAA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7528243"/>
              </p:ext>
            </p:extLst>
          </p:nvPr>
        </p:nvGraphicFramePr>
        <p:xfrm>
          <a:off x="381000" y="990600"/>
          <a:ext cx="11963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29055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85800" y="5410200"/>
            <a:ext cx="6324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Yes decreased 3%.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9204A5-7DA5-86FF-9289-97D691B1B7AE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8382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Do you have a Sponsor now?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A9C2CD5-BEFD-5977-F50B-FB84B2A165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2278096"/>
              </p:ext>
            </p:extLst>
          </p:nvPr>
        </p:nvGraphicFramePr>
        <p:xfrm>
          <a:off x="3657600" y="1143000"/>
          <a:ext cx="81534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22001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17100</TotalTime>
  <Words>883</Words>
  <Application>Microsoft Office PowerPoint</Application>
  <PresentationFormat>Widescreen</PresentationFormat>
  <Paragraphs>148</Paragraphs>
  <Slides>33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Berlin Sans FB Demi</vt:lpstr>
      <vt:lpstr>Calibri</vt:lpstr>
      <vt:lpstr>Cambria</vt:lpstr>
      <vt:lpstr>Century Gothic</vt:lpstr>
      <vt:lpstr>Times New Roman</vt:lpstr>
      <vt:lpstr>Times New Roman (Body CS)</vt:lpstr>
      <vt:lpstr>Office Theme</vt:lpstr>
      <vt:lpstr>2024/25  MEMBERSHIP SURVEY Europe  5,173 Members</vt:lpstr>
      <vt:lpstr>Top 7 European Countries responses</vt:lpstr>
      <vt:lpstr>PowerPoint Presentation</vt:lpstr>
      <vt:lpstr>Gender</vt:lpstr>
      <vt:lpstr>Age</vt:lpstr>
      <vt:lpstr>PowerPoint Presentation</vt:lpstr>
      <vt:lpstr>PowerPoint Presentation</vt:lpstr>
      <vt:lpstr>Professions</vt:lpstr>
      <vt:lpstr>PowerPoint Presentation</vt:lpstr>
      <vt:lpstr>PowerPoint Presentation</vt:lpstr>
      <vt:lpstr>PowerPoint Presentation</vt:lpstr>
      <vt:lpstr>Meeting Attendance</vt:lpstr>
      <vt:lpstr>Average Weekly Attendance</vt:lpstr>
      <vt:lpstr>Other Fellowships Attendance</vt:lpstr>
      <vt:lpstr>Family Members in 12-Step Fellowships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Colin Sevareid</dc:creator>
  <cp:lastModifiedBy>Travis Koplow</cp:lastModifiedBy>
  <cp:revision>531</cp:revision>
  <cp:lastPrinted>2018-04-23T16:54:07Z</cp:lastPrinted>
  <dcterms:created xsi:type="dcterms:W3CDTF">2014-03-06T20:15:13Z</dcterms:created>
  <dcterms:modified xsi:type="dcterms:W3CDTF">2025-08-14T19:27:36Z</dcterms:modified>
</cp:coreProperties>
</file>